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6" r:id="rId9"/>
    <p:sldId id="267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Нечистая сила.</a:t>
            </a:r>
            <a:br>
              <a:rPr lang="ru-RU" dirty="0" smtClean="0"/>
            </a:br>
            <a:r>
              <a:rPr lang="ru-RU" dirty="0" smtClean="0"/>
              <a:t>Оборотень.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 ученик 5А класса </a:t>
            </a:r>
            <a:r>
              <a:rPr lang="ru-RU" dirty="0" err="1" smtClean="0"/>
              <a:t>Хорунженко</a:t>
            </a:r>
            <a:r>
              <a:rPr lang="ru-RU" dirty="0" smtClean="0"/>
              <a:t> Артем.</a:t>
            </a:r>
          </a:p>
          <a:p>
            <a:r>
              <a:rPr lang="ru-RU" dirty="0" smtClean="0"/>
              <a:t>Преподаватель </a:t>
            </a:r>
            <a:r>
              <a:rPr lang="ru-RU" dirty="0" err="1" smtClean="0"/>
              <a:t>Афонькина</a:t>
            </a:r>
            <a:r>
              <a:rPr lang="ru-RU" dirty="0" smtClean="0"/>
              <a:t> О.В.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620000" y="330200"/>
            <a:ext cx="2476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Литературный проект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96226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40600" y="1295400"/>
            <a:ext cx="40005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Имена же некоторых оборотней известны истории. Первое место здесь пожалуй занимает француз Жиль Гарнье. Вёл он жизнь отшельника, а обитал и творил зло на севере Франции во второй половине XVI века. Он остался в памяти людей в виде страшного и ужасного нелюдя, убивающего и взрослых, и детей. Это существо не жалело даже беременных женщин и младенцев. Убитых Жиль Гарнье поедал, уничтожая следы своих преступлений.</a:t>
            </a:r>
          </a:p>
        </p:txBody>
      </p:sp>
      <p:pic>
        <p:nvPicPr>
          <p:cNvPr id="12290" name="Picture 2" descr="&amp;Ocy;&amp;bcy;&amp;ocy;&amp;rcy;&amp;ocy;&amp;tcy;&amp;iecy;&amp;ncy;&amp;softcy; &amp;icy; &amp;lcy;&amp;yucy;&amp;d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993320"/>
            <a:ext cx="6181725" cy="457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46200" y="5567798"/>
            <a:ext cx="496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Люди задержали оборотня на месте преступления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387107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3600" y="914400"/>
            <a:ext cx="6172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Он был схвачен в 1573 году. Суду предшествовало тщательное расследование, которое доказало, что страшный француз принимал образ волка и, именно в нём, творил свои страшные злодеяния. Правосудие над ним свершилось в январе 1574 года. Жиль Гарнье был сожжён на костре, а его прах развеян по воздуху.</a:t>
            </a:r>
          </a:p>
          <a:p>
            <a:r>
              <a:rPr lang="ru-RU" b="1" dirty="0"/>
              <a:t>Можно также назвать немца Петера Штуббе. Он жил в небольшом городе также во второй половине XVI века и считался добропорядочным семьянином. На его совести двадцать загубленных детских жизней. Это исчадие ада пожирало несчастных после того, как убивало их.</a:t>
            </a:r>
          </a:p>
          <a:p>
            <a:r>
              <a:rPr lang="ru-RU" b="1" dirty="0"/>
              <a:t>Схваченный Святой инквизицией, он сознался, что творил зло в облике волка, в которого превращался в полнолуние. Негодяй молил о пощаде, ссылаясь на то, что все эти действия были им совершены в беспомощном состоянии, когда его разум полностью отключался. Суд же был неумолим, и Петера Штуббе колесовали в октябре 1589 года.</a:t>
            </a:r>
          </a:p>
          <a:p>
            <a:endParaRPr lang="ru-RU" b="1" dirty="0"/>
          </a:p>
        </p:txBody>
      </p:sp>
      <p:pic>
        <p:nvPicPr>
          <p:cNvPr id="13314" name="Picture 2" descr="http://2.firepic.org/2/images/2013-06/26/uipfeguhqvx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782637"/>
            <a:ext cx="3752850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42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ьная выноска 2"/>
          <p:cNvSpPr/>
          <p:nvPr/>
        </p:nvSpPr>
        <p:spPr>
          <a:xfrm rot="414151">
            <a:off x="3001306" y="1129714"/>
            <a:ext cx="8146678" cy="3149600"/>
          </a:xfrm>
          <a:prstGeom prst="wedgeEllipseCallout">
            <a:avLst>
              <a:gd name="adj1" fmla="val -25149"/>
              <a:gd name="adj2" fmla="val 96388"/>
            </a:avLst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813300" y="1663700"/>
            <a:ext cx="5397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Нечистая сила очень хитра, предприимчива </a:t>
            </a:r>
          </a:p>
          <a:p>
            <a:r>
              <a:rPr lang="ru-RU" b="1" i="1" dirty="0"/>
              <a:t>и изобретательна. Уж в каких только образах она </a:t>
            </a:r>
          </a:p>
          <a:p>
            <a:r>
              <a:rPr lang="ru-RU" b="1" i="1" dirty="0"/>
              <a:t>не является в мир людей, чтобы утащить к себе в</a:t>
            </a:r>
          </a:p>
          <a:p>
            <a:r>
              <a:rPr lang="ru-RU" b="1" i="1" dirty="0"/>
              <a:t> преисподнюю как можно больше человеческих </a:t>
            </a:r>
          </a:p>
          <a:p>
            <a:r>
              <a:rPr lang="ru-RU" b="1" i="1" dirty="0"/>
              <a:t>душ. Любой смертный, прикоснувшись даже</a:t>
            </a:r>
          </a:p>
          <a:p>
            <a:r>
              <a:rPr lang="ru-RU" b="1" i="1" dirty="0"/>
              <a:t> случайно к </a:t>
            </a:r>
            <a:r>
              <a:rPr lang="ru-RU" b="1" i="1" dirty="0" smtClean="0"/>
              <a:t>нечисти</a:t>
            </a:r>
            <a:r>
              <a:rPr lang="ru-RU" b="1" i="1" dirty="0"/>
              <a:t>, может навсегда оказаться в </a:t>
            </a:r>
          </a:p>
          <a:p>
            <a:r>
              <a:rPr lang="ru-RU" b="1" i="1" dirty="0"/>
              <a:t>её власти.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3345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07.radikal.ru/i302/1101/b3/bea4a3df14b3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596900"/>
            <a:ext cx="10995025" cy="566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6696" y="4216400"/>
            <a:ext cx="107244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Оборотни бывают нескольких видов: те, которые превращаются в зверей по своему желанию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(</a:t>
            </a:r>
            <a:r>
              <a:rPr lang="ru-RU" b="1" dirty="0">
                <a:solidFill>
                  <a:schemeClr val="bg1"/>
                </a:solidFill>
              </a:rPr>
              <a:t>с </a:t>
            </a:r>
            <a:r>
              <a:rPr lang="ru-RU" b="1" dirty="0" smtClean="0">
                <a:solidFill>
                  <a:schemeClr val="bg1"/>
                </a:solidFill>
              </a:rPr>
              <a:t>помощью </a:t>
            </a:r>
            <a:r>
              <a:rPr lang="ru-RU" b="1" dirty="0">
                <a:solidFill>
                  <a:schemeClr val="bg1"/>
                </a:solidFill>
              </a:rPr>
              <a:t>колдовских заклинаний или иных магических ритуалов), и те, кто больны ликантропией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— болезнью </a:t>
            </a:r>
            <a:r>
              <a:rPr lang="ru-RU" b="1" dirty="0">
                <a:solidFill>
                  <a:schemeClr val="bg1"/>
                </a:solidFill>
              </a:rPr>
              <a:t>превращения в животных (с научной точки зрения ликантропия — </a:t>
            </a:r>
            <a:r>
              <a:rPr lang="ru-RU" b="1" dirty="0" smtClean="0">
                <a:solidFill>
                  <a:schemeClr val="bg1"/>
                </a:solidFill>
              </a:rPr>
              <a:t>психическое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заболевание). Также если </a:t>
            </a:r>
            <a:r>
              <a:rPr lang="ru-RU" b="1" dirty="0" smtClean="0">
                <a:solidFill>
                  <a:schemeClr val="bg1"/>
                </a:solidFill>
              </a:rPr>
              <a:t>рассматривать </a:t>
            </a:r>
            <a:r>
              <a:rPr lang="ru-RU" b="1" dirty="0">
                <a:solidFill>
                  <a:schemeClr val="bg1"/>
                </a:solidFill>
              </a:rPr>
              <a:t>всё, как есть, то оборотни – как настоящие и </a:t>
            </a:r>
            <a:r>
              <a:rPr lang="ru-RU" b="1" dirty="0" smtClean="0">
                <a:solidFill>
                  <a:schemeClr val="bg1"/>
                </a:solidFill>
              </a:rPr>
              <a:t>живущие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среди нас существа. </a:t>
            </a:r>
          </a:p>
        </p:txBody>
      </p:sp>
    </p:spTree>
    <p:extLst>
      <p:ext uri="{BB962C8B-B14F-4D97-AF65-F5344CB8AC3E}">
        <p14:creationId xmlns:p14="http://schemas.microsoft.com/office/powerpoint/2010/main" val="130816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001.radikal.ru/i193/1101/4b/1c04bf15ea04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804912"/>
            <a:ext cx="31623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69405" y="5689600"/>
            <a:ext cx="241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больные ликантропией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2500" y="2336800"/>
            <a:ext cx="6515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Отличаются оборотни друг от друга тем, что первые </a:t>
            </a:r>
            <a:r>
              <a:rPr lang="ru-RU" b="1" dirty="0" smtClean="0"/>
              <a:t>могут</a:t>
            </a:r>
          </a:p>
          <a:p>
            <a:r>
              <a:rPr lang="ru-RU" b="1" dirty="0" smtClean="0"/>
              <a:t> </a:t>
            </a:r>
            <a:r>
              <a:rPr lang="ru-RU" b="1" dirty="0"/>
              <a:t>превращаться в животных в любое время дня и ночи, не </a:t>
            </a:r>
            <a:endParaRPr lang="ru-RU" b="1" dirty="0" smtClean="0"/>
          </a:p>
          <a:p>
            <a:r>
              <a:rPr lang="ru-RU" b="1" dirty="0" smtClean="0"/>
              <a:t>теряя </a:t>
            </a:r>
            <a:r>
              <a:rPr lang="ru-RU" b="1" dirty="0"/>
              <a:t>при этом способности мыслить по-человечески разумно</a:t>
            </a:r>
            <a:r>
              <a:rPr lang="ru-RU" b="1" dirty="0" smtClean="0"/>
              <a:t>, </a:t>
            </a:r>
            <a:r>
              <a:rPr lang="ru-RU" b="1" dirty="0"/>
              <a:t>а другие только ночью (по большей части в полнолуние), </a:t>
            </a:r>
            <a:r>
              <a:rPr lang="ru-RU" b="1" dirty="0" smtClean="0"/>
              <a:t>помимо </a:t>
            </a:r>
            <a:r>
              <a:rPr lang="ru-RU" b="1" dirty="0"/>
              <a:t>своей воли, при этом человеческая сущность </a:t>
            </a:r>
            <a:r>
              <a:rPr lang="ru-RU" b="1" dirty="0" smtClean="0"/>
              <a:t>загоняется </a:t>
            </a:r>
            <a:r>
              <a:rPr lang="ru-RU" b="1" dirty="0"/>
              <a:t>глубоко внутрь, освобождая звериное начало. При этом </a:t>
            </a:r>
            <a:r>
              <a:rPr lang="ru-RU" b="1" dirty="0" smtClean="0"/>
              <a:t>человек </a:t>
            </a:r>
            <a:r>
              <a:rPr lang="ru-RU" b="1" dirty="0"/>
              <a:t>не помнит, что он делал, будучи в зверином облике. </a:t>
            </a:r>
          </a:p>
        </p:txBody>
      </p:sp>
    </p:spTree>
    <p:extLst>
      <p:ext uri="{BB962C8B-B14F-4D97-AF65-F5344CB8AC3E}">
        <p14:creationId xmlns:p14="http://schemas.microsoft.com/office/powerpoint/2010/main" val="353375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004.radikal.ru/i206/1101/30/a7caa89047c4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4" y="798511"/>
            <a:ext cx="3933825" cy="524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65700" y="881906"/>
            <a:ext cx="66421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Превращение человека в животное — очень распространённый </a:t>
            </a:r>
            <a:endParaRPr lang="ru-RU" b="1" dirty="0" smtClean="0"/>
          </a:p>
          <a:p>
            <a:r>
              <a:rPr lang="ru-RU" b="1" dirty="0" smtClean="0"/>
              <a:t>сюжет </a:t>
            </a:r>
            <a:r>
              <a:rPr lang="ru-RU" b="1" dirty="0"/>
              <a:t>в мифологиях разных народов мира. А в этнической </a:t>
            </a:r>
            <a:endParaRPr lang="ru-RU" b="1" dirty="0" smtClean="0"/>
          </a:p>
          <a:p>
            <a:r>
              <a:rPr lang="ru-RU" b="1" dirty="0" smtClean="0"/>
              <a:t>культуре </a:t>
            </a:r>
            <a:r>
              <a:rPr lang="ru-RU" b="1" dirty="0"/>
              <a:t>североамериканских индейцев обращение в </a:t>
            </a:r>
            <a:r>
              <a:rPr lang="ru-RU" b="1" dirty="0" smtClean="0"/>
              <a:t>животное-</a:t>
            </a:r>
          </a:p>
          <a:p>
            <a:r>
              <a:rPr lang="ru-RU" b="1" dirty="0" smtClean="0"/>
              <a:t>тотем </a:t>
            </a:r>
            <a:r>
              <a:rPr lang="ru-RU" b="1" dirty="0"/>
              <a:t>племени является показателем высшего слияния с </a:t>
            </a:r>
            <a:r>
              <a:rPr lang="ru-RU" b="1" dirty="0" smtClean="0"/>
              <a:t>духом</a:t>
            </a:r>
          </a:p>
          <a:p>
            <a:r>
              <a:rPr lang="ru-RU" b="1" dirty="0" smtClean="0"/>
              <a:t> </a:t>
            </a:r>
            <a:r>
              <a:rPr lang="ru-RU" b="1" dirty="0"/>
              <a:t>предка. В Скандинавии верили, что берсеркеры умеют </a:t>
            </a:r>
            <a:endParaRPr lang="ru-RU" b="1" dirty="0" smtClean="0"/>
          </a:p>
          <a:p>
            <a:r>
              <a:rPr lang="ru-RU" b="1" dirty="0" smtClean="0"/>
              <a:t>перекидываться </a:t>
            </a:r>
            <a:r>
              <a:rPr lang="ru-RU" b="1" dirty="0"/>
              <a:t>в медведей и волков. Богатырь русских былин </a:t>
            </a:r>
            <a:endParaRPr lang="ru-RU" b="1" dirty="0" smtClean="0"/>
          </a:p>
          <a:p>
            <a:r>
              <a:rPr lang="ru-RU" b="1" dirty="0" smtClean="0"/>
              <a:t>Вольга </a:t>
            </a:r>
            <a:r>
              <a:rPr lang="ru-RU" b="1" dirty="0"/>
              <a:t>Святославич оборачивался «левом-зверем», «</a:t>
            </a:r>
            <a:r>
              <a:rPr lang="ru-RU" b="1" dirty="0" smtClean="0"/>
              <a:t>рыбой-</a:t>
            </a:r>
          </a:p>
          <a:p>
            <a:r>
              <a:rPr lang="ru-RU" b="1" dirty="0" smtClean="0"/>
              <a:t>щучиной</a:t>
            </a:r>
            <a:r>
              <a:rPr lang="ru-RU" b="1" dirty="0"/>
              <a:t>», «гнедым туром-золотые рога», «малым </a:t>
            </a:r>
            <a:endParaRPr lang="ru-RU" b="1" dirty="0" smtClean="0"/>
          </a:p>
          <a:p>
            <a:r>
              <a:rPr lang="ru-RU" b="1" dirty="0" smtClean="0"/>
              <a:t>горностаюшком», </a:t>
            </a:r>
            <a:r>
              <a:rPr lang="ru-RU" b="1" dirty="0"/>
              <a:t>«малою птицей-пташицей» и другими </a:t>
            </a:r>
            <a:endParaRPr lang="ru-RU" b="1" dirty="0" smtClean="0"/>
          </a:p>
          <a:p>
            <a:r>
              <a:rPr lang="ru-RU" b="1" dirty="0" smtClean="0"/>
              <a:t>животными</a:t>
            </a:r>
            <a:r>
              <a:rPr lang="ru-RU" b="1" dirty="0"/>
              <a:t>. В русском </a:t>
            </a:r>
            <a:r>
              <a:rPr lang="ru-RU" b="1" dirty="0" smtClean="0"/>
              <a:t>фольклоре </a:t>
            </a:r>
            <a:r>
              <a:rPr lang="ru-RU" b="1" dirty="0"/>
              <a:t>Змей-Горыныч может </a:t>
            </a:r>
            <a:endParaRPr lang="ru-RU" b="1" dirty="0" smtClean="0"/>
          </a:p>
          <a:p>
            <a:r>
              <a:rPr lang="ru-RU" b="1" dirty="0" smtClean="0"/>
              <a:t>обращаться </a:t>
            </a:r>
            <a:r>
              <a:rPr lang="ru-RU" b="1" dirty="0"/>
              <a:t>в красивого юношу </a:t>
            </a:r>
            <a:r>
              <a:rPr lang="ru-RU" b="1" dirty="0" smtClean="0"/>
              <a:t>и </a:t>
            </a:r>
            <a:r>
              <a:rPr lang="ru-RU" b="1" dirty="0"/>
              <a:t>в этом качестве </a:t>
            </a:r>
            <a:r>
              <a:rPr lang="ru-RU" b="1" dirty="0" smtClean="0"/>
              <a:t>посещать</a:t>
            </a:r>
          </a:p>
          <a:p>
            <a:r>
              <a:rPr lang="ru-RU" b="1" dirty="0" smtClean="0"/>
              <a:t> </a:t>
            </a:r>
            <a:r>
              <a:rPr lang="ru-RU" b="1" dirty="0"/>
              <a:t>женщин, а Кощей </a:t>
            </a:r>
            <a:r>
              <a:rPr lang="ru-RU" b="1" dirty="0" smtClean="0"/>
              <a:t>Бессмертный </a:t>
            </a:r>
            <a:r>
              <a:rPr lang="ru-RU" b="1" dirty="0"/>
              <a:t>обладает </a:t>
            </a:r>
            <a:r>
              <a:rPr lang="ru-RU" b="1" dirty="0" smtClean="0"/>
              <a:t>способностью</a:t>
            </a:r>
          </a:p>
          <a:p>
            <a:r>
              <a:rPr lang="ru-RU" b="1" dirty="0" smtClean="0"/>
              <a:t> </a:t>
            </a:r>
            <a:r>
              <a:rPr lang="ru-RU" b="1" dirty="0"/>
              <a:t>превращения в различных существ. </a:t>
            </a:r>
            <a:r>
              <a:rPr lang="ru-RU" b="1" dirty="0" smtClean="0"/>
              <a:t>В </a:t>
            </a:r>
            <a:r>
              <a:rPr lang="ru-RU" b="1" dirty="0"/>
              <a:t>тюркской мифологии </a:t>
            </a:r>
            <a:endParaRPr lang="ru-RU" b="1" dirty="0" smtClean="0"/>
          </a:p>
          <a:p>
            <a:r>
              <a:rPr lang="ru-RU" b="1" dirty="0" smtClean="0"/>
              <a:t>оборотни </a:t>
            </a:r>
            <a:r>
              <a:rPr lang="ru-RU" b="1" dirty="0"/>
              <a:t>— гульябани упоминаются как </a:t>
            </a:r>
            <a:r>
              <a:rPr lang="ru-RU" b="1" dirty="0" smtClean="0"/>
              <a:t>злые </a:t>
            </a:r>
            <a:r>
              <a:rPr lang="ru-RU" b="1" dirty="0"/>
              <a:t>личности, </a:t>
            </a:r>
            <a:endParaRPr lang="ru-RU" b="1" dirty="0" smtClean="0"/>
          </a:p>
          <a:p>
            <a:r>
              <a:rPr lang="ru-RU" b="1" dirty="0" smtClean="0"/>
              <a:t>обитающие </a:t>
            </a:r>
            <a:r>
              <a:rPr lang="ru-RU" b="1" dirty="0"/>
              <a:t>в безлюдных местах и </a:t>
            </a:r>
            <a:r>
              <a:rPr lang="ru-RU" b="1" dirty="0" smtClean="0"/>
              <a:t>пугающие </a:t>
            </a:r>
            <a:r>
              <a:rPr lang="ru-RU" b="1" dirty="0"/>
              <a:t>путников. </a:t>
            </a:r>
          </a:p>
        </p:txBody>
      </p:sp>
    </p:spTree>
    <p:extLst>
      <p:ext uri="{BB962C8B-B14F-4D97-AF65-F5344CB8AC3E}">
        <p14:creationId xmlns:p14="http://schemas.microsoft.com/office/powerpoint/2010/main" val="88743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037.radikal.ru/1101/2d/05a842c0fdb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4" y="825500"/>
            <a:ext cx="4098925" cy="52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599" y="1282700"/>
            <a:ext cx="61341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 славянской мифологии считалось, что оборотень — это превращённый колдуном в волка человек, и потому он мог сохранять полное сознание своей принадлежности к человеческому роду и только внешне походил на зверя (то есть русские оборотни были добрыми волками). Считалось, что вернуть ему прежний человеческий вид вполне реально: для этого следовало надеть на волколака снятый с себя пояс, в котором были сделаны узлы, при навязывании которых каждый раз произносилось </a:t>
            </a:r>
            <a:r>
              <a:rPr lang="ru-RU" b="1" i="1" dirty="0"/>
              <a:t>«Господи, помилуй!»</a:t>
            </a:r>
            <a:r>
              <a:rPr lang="ru-RU" b="1" dirty="0"/>
              <a:t>. Облачившись в такой пояс, волколак тут же терял шкуру и представал в человеческом облике. </a:t>
            </a:r>
          </a:p>
        </p:txBody>
      </p:sp>
    </p:spTree>
    <p:extLst>
      <p:ext uri="{BB962C8B-B14F-4D97-AF65-F5344CB8AC3E}">
        <p14:creationId xmlns:p14="http://schemas.microsoft.com/office/powerpoint/2010/main" val="266494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s2.cafemomstatic.com/images/user/gallery/post_48127_1254105798_med.jpg?imageId=166925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749300"/>
            <a:ext cx="377190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1308100"/>
            <a:ext cx="61849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Одним из проявлений привычного нам оборотничества (превращение человека в волка) можно наблюдать рядом с другим, не менее известным проявлением тёмных сил — вампирами. Считается, что один из способов убить вампира — укус оборотня. Раны, нанесённые вампиру оборотнем, не заживают и являются по большей части смертельными. Но и сами вампиры — тоже оборотни. Так, в произведении Брема Стокера «Граф Дракула.Вампир.» граф предстаёт в нескольких обличьях: старик, молодой красивый человек, гигантская летучая мышь, туман и большая чёрная собака</a:t>
            </a:r>
          </a:p>
        </p:txBody>
      </p:sp>
    </p:spTree>
    <p:extLst>
      <p:ext uri="{BB962C8B-B14F-4D97-AF65-F5344CB8AC3E}">
        <p14:creationId xmlns:p14="http://schemas.microsoft.com/office/powerpoint/2010/main" val="157373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49.radikal.ru/i126/1101/63/6ba47a1ca465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825500"/>
            <a:ext cx="3571875" cy="51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1" y="825500"/>
            <a:ext cx="65912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Считалось, что оборотни могут быть врождёнными и обратимыми. Врождённые — это те, которые родились под определенной планетой либо подвержены родовому проклятию. Также врождённые появлялись, по верованиям, в случае если беременная женщина неожиданно увидит волка или съест мясо животного, которое убил волк. Также есть предположения, что если человек оденет на себя волчью шкуру, то он обречён стать оборотнем. </a:t>
            </a:r>
          </a:p>
          <a:p>
            <a:r>
              <a:rPr lang="ru-RU" b="1" dirty="0"/>
              <a:t>Преобразованные (обратимые) оборотни живут в берлогах, бегают в лесах, но сохраняют человеческий внутренний мир. Возвратиться к человеческому подобию обратимые оборотни могли естественным путём через несколько лет. Врожденные же всю жизнь проводили в семье как обычные люди, а по ночам, превратившись в волков, истребляли скот. Образ оборотня символизировал бессилие человека перед темными сверхъестественными силами. По христианским взглядам, этот образ напоминал о необходимости иметь в своей душе Бога, никогда о нем не забывать, не грешить, чтобы не быть тяжело наказанным за сделанное зло.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385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.i.tyt.by/avatars/3419805/600x60013379627466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757237"/>
            <a:ext cx="4048125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22900" y="1346200"/>
            <a:ext cx="505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Основной причиной, по которой обычный человек (не колдун) может стать оборотнем, считается укус или рана, причинённая другим оборотнем. После чего укушенному человеку ничего не остаётся, как в ближайшее полнолуние обратиться в зверя. Утром к нему вернётся человеческий облик, на следующую ночь всё снова повторится, и так далее. Либо, как вариант, он отправится на постоянное местожительство в лес. </a:t>
            </a:r>
          </a:p>
        </p:txBody>
      </p:sp>
    </p:spTree>
    <p:extLst>
      <p:ext uri="{BB962C8B-B14F-4D97-AF65-F5344CB8AC3E}">
        <p14:creationId xmlns:p14="http://schemas.microsoft.com/office/powerpoint/2010/main" val="225168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kinokit.com/images/actors/26825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4" y="620712"/>
            <a:ext cx="10956925" cy="56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51099" y="4217075"/>
            <a:ext cx="9131300" cy="20313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Убить оборотня можно, как и многую другую нечисть, серебряной пулей или серебряным оружием. При этом традиционные антивампирские средства в виде чеснока, святой воды и осинового кола против оборотней не действенны. После наступления смерти зверь в последний раз превращается в человека, при этом раны, нанесённые ему в зверином обличье, остаются и на его человеческом теле. Таким же способом можно изобличить оборотня в живом человеке: если рана, причинённая зверю, позднее проявится у человека — то этот человек и есть тот оборотень. </a:t>
            </a:r>
          </a:p>
        </p:txBody>
      </p:sp>
    </p:spTree>
    <p:extLst>
      <p:ext uri="{BB962C8B-B14F-4D97-AF65-F5344CB8AC3E}">
        <p14:creationId xmlns:p14="http://schemas.microsoft.com/office/powerpoint/2010/main" val="381746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88</TotalTime>
  <Words>1087</Words>
  <Application>Microsoft Office PowerPoint</Application>
  <PresentationFormat>Произвольный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Натуральные материалы</vt:lpstr>
      <vt:lpstr>Нечистая сила. Оборотень.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Нечистая сила. Оборотень.</dc:title>
  <dc:creator>Денис</dc:creator>
  <cp:lastModifiedBy>Олька</cp:lastModifiedBy>
  <cp:revision>10</cp:revision>
  <dcterms:created xsi:type="dcterms:W3CDTF">2013-12-08T14:22:57Z</dcterms:created>
  <dcterms:modified xsi:type="dcterms:W3CDTF">2013-12-13T15:18:42Z</dcterms:modified>
  <cp:contentStatus/>
</cp:coreProperties>
</file>