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70" r:id="rId10"/>
    <p:sldId id="264" r:id="rId11"/>
    <p:sldId id="265" r:id="rId12"/>
    <p:sldId id="268" r:id="rId13"/>
    <p:sldId id="266" r:id="rId14"/>
    <p:sldId id="267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0F5EF-FE8F-4FFE-9573-72F44AB4994A}" type="doc">
      <dgm:prSet loTypeId="urn:microsoft.com/office/officeart/2005/8/layout/hierarchy5" loCatId="hierarchy" qsTypeId="urn:microsoft.com/office/officeart/2005/8/quickstyle/simple1" qsCatId="simple" csTypeId="urn:microsoft.com/office/officeart/2005/8/colors/accent2_2" csCatId="accent2" phldr="1"/>
      <dgm:spPr/>
    </dgm:pt>
    <dgm:pt modelId="{71DCA364-E86C-4A2A-9062-704268E8919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4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Соли </a:t>
          </a:r>
        </a:p>
      </dgm:t>
    </dgm:pt>
    <dgm:pt modelId="{F1F93BF7-3B0A-4998-82B7-33D0A7905286}" type="parTrans" cxnId="{4FB77C3E-F090-46B3-BCAE-E76BD3E1861B}">
      <dgm:prSet/>
      <dgm:spPr/>
      <dgm:t>
        <a:bodyPr/>
        <a:lstStyle/>
        <a:p>
          <a:endParaRPr lang="ru-RU"/>
        </a:p>
      </dgm:t>
    </dgm:pt>
    <dgm:pt modelId="{4CB7F2E9-B08E-4D81-BE73-DC21AB4DD25C}" type="sibTrans" cxnId="{4FB77C3E-F090-46B3-BCAE-E76BD3E1861B}">
      <dgm:prSet/>
      <dgm:spPr/>
      <dgm:t>
        <a:bodyPr/>
        <a:lstStyle/>
        <a:p>
          <a:endParaRPr lang="ru-RU"/>
        </a:p>
      </dgm:t>
    </dgm:pt>
    <dgm:pt modelId="{48B233A6-9279-41A6-9C66-325AF0D38EF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Средние </a:t>
          </a:r>
        </a:p>
      </dgm:t>
    </dgm:pt>
    <dgm:pt modelId="{0925EE3E-EF5E-477B-943A-B2A24AA13752}" type="parTrans" cxnId="{1B610A5F-604F-42B7-AA4E-8477BBB36556}">
      <dgm:prSet/>
      <dgm:spPr/>
      <dgm:t>
        <a:bodyPr/>
        <a:lstStyle/>
        <a:p>
          <a:endParaRPr lang="ru-RU"/>
        </a:p>
      </dgm:t>
    </dgm:pt>
    <dgm:pt modelId="{04BC896B-5E4E-4D76-A79B-834276DE14A3}" type="sibTrans" cxnId="{1B610A5F-604F-42B7-AA4E-8477BBB36556}">
      <dgm:prSet/>
      <dgm:spPr/>
      <dgm:t>
        <a:bodyPr/>
        <a:lstStyle/>
        <a:p>
          <a:endParaRPr lang="ru-RU"/>
        </a:p>
      </dgm:t>
    </dgm:pt>
    <dgm:pt modelId="{DD337A38-0CA1-4FCA-B844-D9286378060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6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Кислые </a:t>
          </a:r>
        </a:p>
      </dgm:t>
    </dgm:pt>
    <dgm:pt modelId="{BE1F5ADE-D21A-4208-A332-8199710BBD72}" type="parTrans" cxnId="{1B3B467D-D985-4C9B-8B56-BA85680539CD}">
      <dgm:prSet/>
      <dgm:spPr/>
      <dgm:t>
        <a:bodyPr/>
        <a:lstStyle/>
        <a:p>
          <a:endParaRPr lang="ru-RU"/>
        </a:p>
      </dgm:t>
    </dgm:pt>
    <dgm:pt modelId="{F1C55268-23D3-4379-9EB7-6159827F785E}" type="sibTrans" cxnId="{1B3B467D-D985-4C9B-8B56-BA85680539CD}">
      <dgm:prSet/>
      <dgm:spPr/>
      <dgm:t>
        <a:bodyPr/>
        <a:lstStyle/>
        <a:p>
          <a:endParaRPr lang="ru-RU"/>
        </a:p>
      </dgm:t>
    </dgm:pt>
    <dgm:pt modelId="{54900F82-DA11-4D33-BBD3-F7F258DDDC7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6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Основные </a:t>
          </a:r>
        </a:p>
      </dgm:t>
    </dgm:pt>
    <dgm:pt modelId="{AC2D0CC0-251F-47EB-9E78-0BE8F57A5302}" type="parTrans" cxnId="{4593238D-868E-4B4F-A459-1CF55635EC64}">
      <dgm:prSet/>
      <dgm:spPr/>
      <dgm:t>
        <a:bodyPr/>
        <a:lstStyle/>
        <a:p>
          <a:endParaRPr lang="ru-RU"/>
        </a:p>
      </dgm:t>
    </dgm:pt>
    <dgm:pt modelId="{2DC780FC-ECF0-47DC-8448-44B4A4CAEEAE}" type="sibTrans" cxnId="{4593238D-868E-4B4F-A459-1CF55635EC64}">
      <dgm:prSet/>
      <dgm:spPr/>
      <dgm:t>
        <a:bodyPr/>
        <a:lstStyle/>
        <a:p>
          <a:endParaRPr lang="ru-RU"/>
        </a:p>
      </dgm:t>
    </dgm:pt>
    <dgm:pt modelId="{12E89466-3C4D-4851-9096-24DA365D321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6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Комплексные</a:t>
          </a:r>
        </a:p>
      </dgm:t>
    </dgm:pt>
    <dgm:pt modelId="{8467F1E4-32E3-48F9-A719-3BA8373A814D}" type="parTrans" cxnId="{9030632F-5912-4DE8-AC3F-EA76DEE34D53}">
      <dgm:prSet/>
      <dgm:spPr/>
      <dgm:t>
        <a:bodyPr/>
        <a:lstStyle/>
        <a:p>
          <a:endParaRPr lang="ru-RU"/>
        </a:p>
      </dgm:t>
    </dgm:pt>
    <dgm:pt modelId="{E586F27A-8058-485E-B6C8-F8AB6AD275C0}" type="sibTrans" cxnId="{9030632F-5912-4DE8-AC3F-EA76DEE34D53}">
      <dgm:prSet/>
      <dgm:spPr/>
      <dgm:t>
        <a:bodyPr/>
        <a:lstStyle/>
        <a:p>
          <a:endParaRPr lang="ru-RU"/>
        </a:p>
      </dgm:t>
    </dgm:pt>
    <dgm:pt modelId="{04733A6D-6352-4E2F-B5AF-EEBA6D123BA2}" type="pres">
      <dgm:prSet presAssocID="{EC10F5EF-FE8F-4FFE-9573-72F44AB4994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F653C0F-F1ED-40B0-A816-F94EF25EA2C0}" type="pres">
      <dgm:prSet presAssocID="{EC10F5EF-FE8F-4FFE-9573-72F44AB4994A}" presName="hierFlow" presStyleCnt="0"/>
      <dgm:spPr/>
    </dgm:pt>
    <dgm:pt modelId="{66657F93-E14D-4EA3-991F-F37A99C2F75F}" type="pres">
      <dgm:prSet presAssocID="{EC10F5EF-FE8F-4FFE-9573-72F44AB4994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185FAC1-8999-4301-97EB-F47FDA4AF0CC}" type="pres">
      <dgm:prSet presAssocID="{71DCA364-E86C-4A2A-9062-704268E89192}" presName="Name17" presStyleCnt="0"/>
      <dgm:spPr/>
    </dgm:pt>
    <dgm:pt modelId="{F92BBF7E-D65E-4428-9CF5-61711FCE3E0D}" type="pres">
      <dgm:prSet presAssocID="{71DCA364-E86C-4A2A-9062-704268E89192}" presName="level1Shape" presStyleLbl="node0" presStyleIdx="0" presStyleCnt="1" custLinFactNeighborX="-39434" custLinFactNeighborY="16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B1493C-8933-4F67-A4E0-3E35E95DD06C}" type="pres">
      <dgm:prSet presAssocID="{71DCA364-E86C-4A2A-9062-704268E89192}" presName="hierChild2" presStyleCnt="0"/>
      <dgm:spPr/>
    </dgm:pt>
    <dgm:pt modelId="{B2223AAB-3991-4186-A072-9247D9B63CF0}" type="pres">
      <dgm:prSet presAssocID="{0925EE3E-EF5E-477B-943A-B2A24AA13752}" presName="Name25" presStyleLbl="parChTrans1D2" presStyleIdx="0" presStyleCnt="4"/>
      <dgm:spPr/>
      <dgm:t>
        <a:bodyPr/>
        <a:lstStyle/>
        <a:p>
          <a:endParaRPr lang="ru-RU"/>
        </a:p>
      </dgm:t>
    </dgm:pt>
    <dgm:pt modelId="{5AF6E790-2A54-4474-8BFF-B2EACE5ACFCE}" type="pres">
      <dgm:prSet presAssocID="{0925EE3E-EF5E-477B-943A-B2A24AA1375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AE19EC5E-D4BD-4140-A2C6-F379E10C94A1}" type="pres">
      <dgm:prSet presAssocID="{48B233A6-9279-41A6-9C66-325AF0D38EF9}" presName="Name30" presStyleCnt="0"/>
      <dgm:spPr/>
    </dgm:pt>
    <dgm:pt modelId="{4D0F1BFE-5097-4635-83C6-05D8866F596E}" type="pres">
      <dgm:prSet presAssocID="{48B233A6-9279-41A6-9C66-325AF0D38EF9}" presName="level2Shape" presStyleLbl="node2" presStyleIdx="0" presStyleCnt="4"/>
      <dgm:spPr/>
      <dgm:t>
        <a:bodyPr/>
        <a:lstStyle/>
        <a:p>
          <a:endParaRPr lang="ru-RU"/>
        </a:p>
      </dgm:t>
    </dgm:pt>
    <dgm:pt modelId="{8C2000E0-2B37-40B0-B1FD-369EC55AB59D}" type="pres">
      <dgm:prSet presAssocID="{48B233A6-9279-41A6-9C66-325AF0D38EF9}" presName="hierChild3" presStyleCnt="0"/>
      <dgm:spPr/>
    </dgm:pt>
    <dgm:pt modelId="{C155F808-1D91-4743-8135-6C5684DBA79C}" type="pres">
      <dgm:prSet presAssocID="{BE1F5ADE-D21A-4208-A332-8199710BBD72}" presName="Name25" presStyleLbl="parChTrans1D2" presStyleIdx="1" presStyleCnt="4"/>
      <dgm:spPr/>
      <dgm:t>
        <a:bodyPr/>
        <a:lstStyle/>
        <a:p>
          <a:endParaRPr lang="ru-RU"/>
        </a:p>
      </dgm:t>
    </dgm:pt>
    <dgm:pt modelId="{6D910427-1D43-473D-88EA-3919F563032A}" type="pres">
      <dgm:prSet presAssocID="{BE1F5ADE-D21A-4208-A332-8199710BBD7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F285EF4E-8F79-4FA6-8E6F-B77D6B222714}" type="pres">
      <dgm:prSet presAssocID="{DD337A38-0CA1-4FCA-B844-D9286378060A}" presName="Name30" presStyleCnt="0"/>
      <dgm:spPr/>
    </dgm:pt>
    <dgm:pt modelId="{1C663C01-9F1A-43E8-8754-2EC98C6F0DE7}" type="pres">
      <dgm:prSet presAssocID="{DD337A38-0CA1-4FCA-B844-D9286378060A}" presName="level2Shape" presStyleLbl="node2" presStyleIdx="1" presStyleCnt="4"/>
      <dgm:spPr/>
      <dgm:t>
        <a:bodyPr/>
        <a:lstStyle/>
        <a:p>
          <a:endParaRPr lang="ru-RU"/>
        </a:p>
      </dgm:t>
    </dgm:pt>
    <dgm:pt modelId="{662B550B-3EB3-4143-BBE4-59441AB1608F}" type="pres">
      <dgm:prSet presAssocID="{DD337A38-0CA1-4FCA-B844-D9286378060A}" presName="hierChild3" presStyleCnt="0"/>
      <dgm:spPr/>
    </dgm:pt>
    <dgm:pt modelId="{AB9C8C56-AF45-4834-B614-F1B11C5BF5CF}" type="pres">
      <dgm:prSet presAssocID="{AC2D0CC0-251F-47EB-9E78-0BE8F57A5302}" presName="Name25" presStyleLbl="parChTrans1D2" presStyleIdx="2" presStyleCnt="4"/>
      <dgm:spPr/>
      <dgm:t>
        <a:bodyPr/>
        <a:lstStyle/>
        <a:p>
          <a:endParaRPr lang="ru-RU"/>
        </a:p>
      </dgm:t>
    </dgm:pt>
    <dgm:pt modelId="{29417DA5-B957-44F5-8015-346AD883D6FF}" type="pres">
      <dgm:prSet presAssocID="{AC2D0CC0-251F-47EB-9E78-0BE8F57A5302}" presName="connTx" presStyleLbl="parChTrans1D2" presStyleIdx="2" presStyleCnt="4"/>
      <dgm:spPr/>
      <dgm:t>
        <a:bodyPr/>
        <a:lstStyle/>
        <a:p>
          <a:endParaRPr lang="ru-RU"/>
        </a:p>
      </dgm:t>
    </dgm:pt>
    <dgm:pt modelId="{8D72D516-3E62-471C-88FF-3CACF338E02E}" type="pres">
      <dgm:prSet presAssocID="{54900F82-DA11-4D33-BBD3-F7F258DDDC79}" presName="Name30" presStyleCnt="0"/>
      <dgm:spPr/>
    </dgm:pt>
    <dgm:pt modelId="{2A86B690-27FE-421C-BBE9-38A871860F1C}" type="pres">
      <dgm:prSet presAssocID="{54900F82-DA11-4D33-BBD3-F7F258DDDC79}" presName="level2Shape" presStyleLbl="node2" presStyleIdx="2" presStyleCnt="4" custScaleX="129376"/>
      <dgm:spPr/>
      <dgm:t>
        <a:bodyPr/>
        <a:lstStyle/>
        <a:p>
          <a:endParaRPr lang="ru-RU"/>
        </a:p>
      </dgm:t>
    </dgm:pt>
    <dgm:pt modelId="{F130F6DC-9C5E-4CD5-8D19-192891B8B27D}" type="pres">
      <dgm:prSet presAssocID="{54900F82-DA11-4D33-BBD3-F7F258DDDC79}" presName="hierChild3" presStyleCnt="0"/>
      <dgm:spPr/>
    </dgm:pt>
    <dgm:pt modelId="{DBD2B6E3-AD38-418E-A62C-B3F2977914D4}" type="pres">
      <dgm:prSet presAssocID="{8467F1E4-32E3-48F9-A719-3BA8373A814D}" presName="Name25" presStyleLbl="parChTrans1D2" presStyleIdx="3" presStyleCnt="4"/>
      <dgm:spPr/>
      <dgm:t>
        <a:bodyPr/>
        <a:lstStyle/>
        <a:p>
          <a:endParaRPr lang="ru-RU"/>
        </a:p>
      </dgm:t>
    </dgm:pt>
    <dgm:pt modelId="{822A21BA-383B-4B39-8841-4F3403870DAD}" type="pres">
      <dgm:prSet presAssocID="{8467F1E4-32E3-48F9-A719-3BA8373A814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5255B8F6-AA35-4012-9A7C-8053B2EB9341}" type="pres">
      <dgm:prSet presAssocID="{12E89466-3C4D-4851-9096-24DA365D3212}" presName="Name30" presStyleCnt="0"/>
      <dgm:spPr/>
    </dgm:pt>
    <dgm:pt modelId="{A1F43084-3D1D-4CF4-A69B-1AC209F5ECA6}" type="pres">
      <dgm:prSet presAssocID="{12E89466-3C4D-4851-9096-24DA365D3212}" presName="level2Shape" presStyleLbl="node2" presStyleIdx="3" presStyleCnt="4" custScaleX="148392"/>
      <dgm:spPr/>
      <dgm:t>
        <a:bodyPr/>
        <a:lstStyle/>
        <a:p>
          <a:endParaRPr lang="ru-RU"/>
        </a:p>
      </dgm:t>
    </dgm:pt>
    <dgm:pt modelId="{E1EFF457-2A1B-4341-BF0D-A32E11D5FE22}" type="pres">
      <dgm:prSet presAssocID="{12E89466-3C4D-4851-9096-24DA365D3212}" presName="hierChild3" presStyleCnt="0"/>
      <dgm:spPr/>
    </dgm:pt>
    <dgm:pt modelId="{8DF5DC46-3D09-42A3-A314-F24CD07268ED}" type="pres">
      <dgm:prSet presAssocID="{EC10F5EF-FE8F-4FFE-9573-72F44AB4994A}" presName="bgShapesFlow" presStyleCnt="0"/>
      <dgm:spPr/>
    </dgm:pt>
  </dgm:ptLst>
  <dgm:cxnLst>
    <dgm:cxn modelId="{CE35624F-6DBB-41DA-9139-0850C5481A94}" type="presOf" srcId="{AC2D0CC0-251F-47EB-9E78-0BE8F57A5302}" destId="{29417DA5-B957-44F5-8015-346AD883D6FF}" srcOrd="1" destOrd="0" presId="urn:microsoft.com/office/officeart/2005/8/layout/hierarchy5"/>
    <dgm:cxn modelId="{5ECB41B4-3E07-4BCE-B79D-1D0ED3075083}" type="presOf" srcId="{EC10F5EF-FE8F-4FFE-9573-72F44AB4994A}" destId="{04733A6D-6352-4E2F-B5AF-EEBA6D123BA2}" srcOrd="0" destOrd="0" presId="urn:microsoft.com/office/officeart/2005/8/layout/hierarchy5"/>
    <dgm:cxn modelId="{6CA2F08F-84EF-4F25-B559-E9A7169D1321}" type="presOf" srcId="{BE1F5ADE-D21A-4208-A332-8199710BBD72}" destId="{C155F808-1D91-4743-8135-6C5684DBA79C}" srcOrd="0" destOrd="0" presId="urn:microsoft.com/office/officeart/2005/8/layout/hierarchy5"/>
    <dgm:cxn modelId="{9030632F-5912-4DE8-AC3F-EA76DEE34D53}" srcId="{71DCA364-E86C-4A2A-9062-704268E89192}" destId="{12E89466-3C4D-4851-9096-24DA365D3212}" srcOrd="3" destOrd="0" parTransId="{8467F1E4-32E3-48F9-A719-3BA8373A814D}" sibTransId="{E586F27A-8058-485E-B6C8-F8AB6AD275C0}"/>
    <dgm:cxn modelId="{5092E076-9C01-4E2A-BD3D-52C945FF56F8}" type="presOf" srcId="{DD337A38-0CA1-4FCA-B844-D9286378060A}" destId="{1C663C01-9F1A-43E8-8754-2EC98C6F0DE7}" srcOrd="0" destOrd="0" presId="urn:microsoft.com/office/officeart/2005/8/layout/hierarchy5"/>
    <dgm:cxn modelId="{677DE8C1-FB7B-4F02-8BE4-111FAA643AEB}" type="presOf" srcId="{12E89466-3C4D-4851-9096-24DA365D3212}" destId="{A1F43084-3D1D-4CF4-A69B-1AC209F5ECA6}" srcOrd="0" destOrd="0" presId="urn:microsoft.com/office/officeart/2005/8/layout/hierarchy5"/>
    <dgm:cxn modelId="{2900ED6F-4748-44B6-B959-D896E0B1C6A2}" type="presOf" srcId="{54900F82-DA11-4D33-BBD3-F7F258DDDC79}" destId="{2A86B690-27FE-421C-BBE9-38A871860F1C}" srcOrd="0" destOrd="0" presId="urn:microsoft.com/office/officeart/2005/8/layout/hierarchy5"/>
    <dgm:cxn modelId="{8B7291B6-DCF2-4D14-9F87-3609CEE7D897}" type="presOf" srcId="{8467F1E4-32E3-48F9-A719-3BA8373A814D}" destId="{DBD2B6E3-AD38-418E-A62C-B3F2977914D4}" srcOrd="0" destOrd="0" presId="urn:microsoft.com/office/officeart/2005/8/layout/hierarchy5"/>
    <dgm:cxn modelId="{534BFCCB-6331-4B5E-A161-3500F8C0CC78}" type="presOf" srcId="{0925EE3E-EF5E-477B-943A-B2A24AA13752}" destId="{5AF6E790-2A54-4474-8BFF-B2EACE5ACFCE}" srcOrd="1" destOrd="0" presId="urn:microsoft.com/office/officeart/2005/8/layout/hierarchy5"/>
    <dgm:cxn modelId="{D380CFCC-5B2C-49F4-ACAA-EEAE25BAAB43}" type="presOf" srcId="{8467F1E4-32E3-48F9-A719-3BA8373A814D}" destId="{822A21BA-383B-4B39-8841-4F3403870DAD}" srcOrd="1" destOrd="0" presId="urn:microsoft.com/office/officeart/2005/8/layout/hierarchy5"/>
    <dgm:cxn modelId="{4FB77C3E-F090-46B3-BCAE-E76BD3E1861B}" srcId="{EC10F5EF-FE8F-4FFE-9573-72F44AB4994A}" destId="{71DCA364-E86C-4A2A-9062-704268E89192}" srcOrd="0" destOrd="0" parTransId="{F1F93BF7-3B0A-4998-82B7-33D0A7905286}" sibTransId="{4CB7F2E9-B08E-4D81-BE73-DC21AB4DD25C}"/>
    <dgm:cxn modelId="{1B610A5F-604F-42B7-AA4E-8477BBB36556}" srcId="{71DCA364-E86C-4A2A-9062-704268E89192}" destId="{48B233A6-9279-41A6-9C66-325AF0D38EF9}" srcOrd="0" destOrd="0" parTransId="{0925EE3E-EF5E-477B-943A-B2A24AA13752}" sibTransId="{04BC896B-5E4E-4D76-A79B-834276DE14A3}"/>
    <dgm:cxn modelId="{BFDAA307-CA55-4A0D-A7DB-CEB4A84EB7D5}" type="presOf" srcId="{BE1F5ADE-D21A-4208-A332-8199710BBD72}" destId="{6D910427-1D43-473D-88EA-3919F563032A}" srcOrd="1" destOrd="0" presId="urn:microsoft.com/office/officeart/2005/8/layout/hierarchy5"/>
    <dgm:cxn modelId="{F5D6983B-9194-4A00-B936-19FB8B0A0AA8}" type="presOf" srcId="{AC2D0CC0-251F-47EB-9E78-0BE8F57A5302}" destId="{AB9C8C56-AF45-4834-B614-F1B11C5BF5CF}" srcOrd="0" destOrd="0" presId="urn:microsoft.com/office/officeart/2005/8/layout/hierarchy5"/>
    <dgm:cxn modelId="{85318ED2-5E19-4824-BBFE-D71F0886198C}" type="presOf" srcId="{71DCA364-E86C-4A2A-9062-704268E89192}" destId="{F92BBF7E-D65E-4428-9CF5-61711FCE3E0D}" srcOrd="0" destOrd="0" presId="urn:microsoft.com/office/officeart/2005/8/layout/hierarchy5"/>
    <dgm:cxn modelId="{4593238D-868E-4B4F-A459-1CF55635EC64}" srcId="{71DCA364-E86C-4A2A-9062-704268E89192}" destId="{54900F82-DA11-4D33-BBD3-F7F258DDDC79}" srcOrd="2" destOrd="0" parTransId="{AC2D0CC0-251F-47EB-9E78-0BE8F57A5302}" sibTransId="{2DC780FC-ECF0-47DC-8448-44B4A4CAEEAE}"/>
    <dgm:cxn modelId="{83ED1EBA-306D-424D-A639-63620B9938E8}" type="presOf" srcId="{0925EE3E-EF5E-477B-943A-B2A24AA13752}" destId="{B2223AAB-3991-4186-A072-9247D9B63CF0}" srcOrd="0" destOrd="0" presId="urn:microsoft.com/office/officeart/2005/8/layout/hierarchy5"/>
    <dgm:cxn modelId="{1B3B467D-D985-4C9B-8B56-BA85680539CD}" srcId="{71DCA364-E86C-4A2A-9062-704268E89192}" destId="{DD337A38-0CA1-4FCA-B844-D9286378060A}" srcOrd="1" destOrd="0" parTransId="{BE1F5ADE-D21A-4208-A332-8199710BBD72}" sibTransId="{F1C55268-23D3-4379-9EB7-6159827F785E}"/>
    <dgm:cxn modelId="{8D7837B6-E762-488A-9B37-BB9290C45308}" type="presOf" srcId="{48B233A6-9279-41A6-9C66-325AF0D38EF9}" destId="{4D0F1BFE-5097-4635-83C6-05D8866F596E}" srcOrd="0" destOrd="0" presId="urn:microsoft.com/office/officeart/2005/8/layout/hierarchy5"/>
    <dgm:cxn modelId="{AB63C8F9-63C4-4101-B7F2-54597D42B9B3}" type="presParOf" srcId="{04733A6D-6352-4E2F-B5AF-EEBA6D123BA2}" destId="{7F653C0F-F1ED-40B0-A816-F94EF25EA2C0}" srcOrd="0" destOrd="0" presId="urn:microsoft.com/office/officeart/2005/8/layout/hierarchy5"/>
    <dgm:cxn modelId="{8F734E77-F13B-4772-8BBC-10B5ABF6439C}" type="presParOf" srcId="{7F653C0F-F1ED-40B0-A816-F94EF25EA2C0}" destId="{66657F93-E14D-4EA3-991F-F37A99C2F75F}" srcOrd="0" destOrd="0" presId="urn:microsoft.com/office/officeart/2005/8/layout/hierarchy5"/>
    <dgm:cxn modelId="{87DDBDF6-C74E-4200-B99A-1E1D9745CFC7}" type="presParOf" srcId="{66657F93-E14D-4EA3-991F-F37A99C2F75F}" destId="{A185FAC1-8999-4301-97EB-F47FDA4AF0CC}" srcOrd="0" destOrd="0" presId="urn:microsoft.com/office/officeart/2005/8/layout/hierarchy5"/>
    <dgm:cxn modelId="{7D902269-0B84-434B-B9B7-52A35BA1B228}" type="presParOf" srcId="{A185FAC1-8999-4301-97EB-F47FDA4AF0CC}" destId="{F92BBF7E-D65E-4428-9CF5-61711FCE3E0D}" srcOrd="0" destOrd="0" presId="urn:microsoft.com/office/officeart/2005/8/layout/hierarchy5"/>
    <dgm:cxn modelId="{C146E388-FA4A-4C3F-B1FE-291214B50C13}" type="presParOf" srcId="{A185FAC1-8999-4301-97EB-F47FDA4AF0CC}" destId="{FAB1493C-8933-4F67-A4E0-3E35E95DD06C}" srcOrd="1" destOrd="0" presId="urn:microsoft.com/office/officeart/2005/8/layout/hierarchy5"/>
    <dgm:cxn modelId="{70A7652D-6AE4-4F64-8D0F-1352B4BCA42A}" type="presParOf" srcId="{FAB1493C-8933-4F67-A4E0-3E35E95DD06C}" destId="{B2223AAB-3991-4186-A072-9247D9B63CF0}" srcOrd="0" destOrd="0" presId="urn:microsoft.com/office/officeart/2005/8/layout/hierarchy5"/>
    <dgm:cxn modelId="{8F54484E-8D89-41E4-B890-B885E76CC58F}" type="presParOf" srcId="{B2223AAB-3991-4186-A072-9247D9B63CF0}" destId="{5AF6E790-2A54-4474-8BFF-B2EACE5ACFCE}" srcOrd="0" destOrd="0" presId="urn:microsoft.com/office/officeart/2005/8/layout/hierarchy5"/>
    <dgm:cxn modelId="{BB78FBBC-4330-4315-81CD-E825468CE839}" type="presParOf" srcId="{FAB1493C-8933-4F67-A4E0-3E35E95DD06C}" destId="{AE19EC5E-D4BD-4140-A2C6-F379E10C94A1}" srcOrd="1" destOrd="0" presId="urn:microsoft.com/office/officeart/2005/8/layout/hierarchy5"/>
    <dgm:cxn modelId="{EE79B03B-F66D-4BF3-A56A-BC29733F207D}" type="presParOf" srcId="{AE19EC5E-D4BD-4140-A2C6-F379E10C94A1}" destId="{4D0F1BFE-5097-4635-83C6-05D8866F596E}" srcOrd="0" destOrd="0" presId="urn:microsoft.com/office/officeart/2005/8/layout/hierarchy5"/>
    <dgm:cxn modelId="{CA5A495A-5A1E-412B-BDE3-159188E77E09}" type="presParOf" srcId="{AE19EC5E-D4BD-4140-A2C6-F379E10C94A1}" destId="{8C2000E0-2B37-40B0-B1FD-369EC55AB59D}" srcOrd="1" destOrd="0" presId="urn:microsoft.com/office/officeart/2005/8/layout/hierarchy5"/>
    <dgm:cxn modelId="{6E28ED61-85D6-4A58-9602-1984D64ACFA4}" type="presParOf" srcId="{FAB1493C-8933-4F67-A4E0-3E35E95DD06C}" destId="{C155F808-1D91-4743-8135-6C5684DBA79C}" srcOrd="2" destOrd="0" presId="urn:microsoft.com/office/officeart/2005/8/layout/hierarchy5"/>
    <dgm:cxn modelId="{8DB1C85D-0B61-4FFF-9E49-9405003C1BF6}" type="presParOf" srcId="{C155F808-1D91-4743-8135-6C5684DBA79C}" destId="{6D910427-1D43-473D-88EA-3919F563032A}" srcOrd="0" destOrd="0" presId="urn:microsoft.com/office/officeart/2005/8/layout/hierarchy5"/>
    <dgm:cxn modelId="{5F8404A6-729B-4F71-B190-BE7E1D933876}" type="presParOf" srcId="{FAB1493C-8933-4F67-A4E0-3E35E95DD06C}" destId="{F285EF4E-8F79-4FA6-8E6F-B77D6B222714}" srcOrd="3" destOrd="0" presId="urn:microsoft.com/office/officeart/2005/8/layout/hierarchy5"/>
    <dgm:cxn modelId="{4EDDD4A2-2BE9-45CC-A56F-CCD4AF35C029}" type="presParOf" srcId="{F285EF4E-8F79-4FA6-8E6F-B77D6B222714}" destId="{1C663C01-9F1A-43E8-8754-2EC98C6F0DE7}" srcOrd="0" destOrd="0" presId="urn:microsoft.com/office/officeart/2005/8/layout/hierarchy5"/>
    <dgm:cxn modelId="{3F14A9D7-2EAA-46BE-9B4D-5D79652DA3D2}" type="presParOf" srcId="{F285EF4E-8F79-4FA6-8E6F-B77D6B222714}" destId="{662B550B-3EB3-4143-BBE4-59441AB1608F}" srcOrd="1" destOrd="0" presId="urn:microsoft.com/office/officeart/2005/8/layout/hierarchy5"/>
    <dgm:cxn modelId="{D6E22C37-27C4-482E-B3E8-41768A8496B9}" type="presParOf" srcId="{FAB1493C-8933-4F67-A4E0-3E35E95DD06C}" destId="{AB9C8C56-AF45-4834-B614-F1B11C5BF5CF}" srcOrd="4" destOrd="0" presId="urn:microsoft.com/office/officeart/2005/8/layout/hierarchy5"/>
    <dgm:cxn modelId="{276F7CD3-871F-4153-9BAF-7C614D2DD14E}" type="presParOf" srcId="{AB9C8C56-AF45-4834-B614-F1B11C5BF5CF}" destId="{29417DA5-B957-44F5-8015-346AD883D6FF}" srcOrd="0" destOrd="0" presId="urn:microsoft.com/office/officeart/2005/8/layout/hierarchy5"/>
    <dgm:cxn modelId="{39B02AE9-66EC-45E5-9001-98395396B33C}" type="presParOf" srcId="{FAB1493C-8933-4F67-A4E0-3E35E95DD06C}" destId="{8D72D516-3E62-471C-88FF-3CACF338E02E}" srcOrd="5" destOrd="0" presId="urn:microsoft.com/office/officeart/2005/8/layout/hierarchy5"/>
    <dgm:cxn modelId="{7FE0A97A-60D6-4EB4-A2B9-9F254668FC6C}" type="presParOf" srcId="{8D72D516-3E62-471C-88FF-3CACF338E02E}" destId="{2A86B690-27FE-421C-BBE9-38A871860F1C}" srcOrd="0" destOrd="0" presId="urn:microsoft.com/office/officeart/2005/8/layout/hierarchy5"/>
    <dgm:cxn modelId="{381CB171-A2C1-4B14-B1C3-C18F7CB5FF4D}" type="presParOf" srcId="{8D72D516-3E62-471C-88FF-3CACF338E02E}" destId="{F130F6DC-9C5E-4CD5-8D19-192891B8B27D}" srcOrd="1" destOrd="0" presId="urn:microsoft.com/office/officeart/2005/8/layout/hierarchy5"/>
    <dgm:cxn modelId="{F78AF691-B4E7-4F1B-A280-CB0F2EF5F812}" type="presParOf" srcId="{FAB1493C-8933-4F67-A4E0-3E35E95DD06C}" destId="{DBD2B6E3-AD38-418E-A62C-B3F2977914D4}" srcOrd="6" destOrd="0" presId="urn:microsoft.com/office/officeart/2005/8/layout/hierarchy5"/>
    <dgm:cxn modelId="{298742F0-930D-4D8A-8C56-810AFEE1EA7C}" type="presParOf" srcId="{DBD2B6E3-AD38-418E-A62C-B3F2977914D4}" destId="{822A21BA-383B-4B39-8841-4F3403870DAD}" srcOrd="0" destOrd="0" presId="urn:microsoft.com/office/officeart/2005/8/layout/hierarchy5"/>
    <dgm:cxn modelId="{3022730C-9F33-44CD-AE30-D320467E25DF}" type="presParOf" srcId="{FAB1493C-8933-4F67-A4E0-3E35E95DD06C}" destId="{5255B8F6-AA35-4012-9A7C-8053B2EB9341}" srcOrd="7" destOrd="0" presId="urn:microsoft.com/office/officeart/2005/8/layout/hierarchy5"/>
    <dgm:cxn modelId="{05254D0F-CC62-4D06-A143-3F36ECC7CE6E}" type="presParOf" srcId="{5255B8F6-AA35-4012-9A7C-8053B2EB9341}" destId="{A1F43084-3D1D-4CF4-A69B-1AC209F5ECA6}" srcOrd="0" destOrd="0" presId="urn:microsoft.com/office/officeart/2005/8/layout/hierarchy5"/>
    <dgm:cxn modelId="{BDC03B7F-063E-46BF-A191-52B552DA23FC}" type="presParOf" srcId="{5255B8F6-AA35-4012-9A7C-8053B2EB9341}" destId="{E1EFF457-2A1B-4341-BF0D-A32E11D5FE22}" srcOrd="1" destOrd="0" presId="urn:microsoft.com/office/officeart/2005/8/layout/hierarchy5"/>
    <dgm:cxn modelId="{70E3F3BA-9110-495E-84EF-7D267595A877}" type="presParOf" srcId="{04733A6D-6352-4E2F-B5AF-EEBA6D123BA2}" destId="{8DF5DC46-3D09-42A3-A314-F24CD07268E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2BBF7E-D65E-4428-9CF5-61711FCE3E0D}">
      <dsp:nvSpPr>
        <dsp:cNvPr id="0" name=""/>
        <dsp:cNvSpPr/>
      </dsp:nvSpPr>
      <dsp:spPr>
        <a:xfrm>
          <a:off x="527165" y="2016226"/>
          <a:ext cx="2134412" cy="10672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400" b="0" i="0" u="none" strike="noStrike" kern="1200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Соли </a:t>
          </a:r>
        </a:p>
      </dsp:txBody>
      <dsp:txXfrm>
        <a:off x="527165" y="2016226"/>
        <a:ext cx="2134412" cy="1067206"/>
      </dsp:txXfrm>
    </dsp:sp>
    <dsp:sp modelId="{B2223AAB-3991-4186-A072-9247D9B63CF0}">
      <dsp:nvSpPr>
        <dsp:cNvPr id="0" name=""/>
        <dsp:cNvSpPr/>
      </dsp:nvSpPr>
      <dsp:spPr>
        <a:xfrm rot="18604607">
          <a:off x="2192579" y="1522081"/>
          <a:ext cx="263344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633446" y="202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8604607">
        <a:off x="3443466" y="1476460"/>
        <a:ext cx="131672" cy="131672"/>
      </dsp:txXfrm>
    </dsp:sp>
    <dsp:sp modelId="{4D0F1BFE-5097-4635-83C6-05D8866F596E}">
      <dsp:nvSpPr>
        <dsp:cNvPr id="0" name=""/>
        <dsp:cNvSpPr/>
      </dsp:nvSpPr>
      <dsp:spPr>
        <a:xfrm>
          <a:off x="4357027" y="1160"/>
          <a:ext cx="2134412" cy="10672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0" i="0" u="none" strike="noStrike" kern="1200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Средние </a:t>
          </a:r>
        </a:p>
      </dsp:txBody>
      <dsp:txXfrm>
        <a:off x="4357027" y="1160"/>
        <a:ext cx="2134412" cy="1067206"/>
      </dsp:txXfrm>
    </dsp:sp>
    <dsp:sp modelId="{C155F808-1D91-4743-8135-6C5684DBA79C}">
      <dsp:nvSpPr>
        <dsp:cNvPr id="0" name=""/>
        <dsp:cNvSpPr/>
      </dsp:nvSpPr>
      <dsp:spPr>
        <a:xfrm rot="20104702">
          <a:off x="2574537" y="2135725"/>
          <a:ext cx="186953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69530" y="202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20104702">
        <a:off x="3462564" y="2109201"/>
        <a:ext cx="93476" cy="93476"/>
      </dsp:txXfrm>
    </dsp:sp>
    <dsp:sp modelId="{1C663C01-9F1A-43E8-8754-2EC98C6F0DE7}">
      <dsp:nvSpPr>
        <dsp:cNvPr id="0" name=""/>
        <dsp:cNvSpPr/>
      </dsp:nvSpPr>
      <dsp:spPr>
        <a:xfrm>
          <a:off x="4357027" y="1228447"/>
          <a:ext cx="2134412" cy="10672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600" b="0" i="0" u="none" strike="noStrike" kern="1200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Кислые </a:t>
          </a:r>
        </a:p>
      </dsp:txBody>
      <dsp:txXfrm>
        <a:off x="4357027" y="1228447"/>
        <a:ext cx="2134412" cy="1067206"/>
      </dsp:txXfrm>
    </dsp:sp>
    <dsp:sp modelId="{AB9C8C56-AF45-4834-B614-F1B11C5BF5CF}">
      <dsp:nvSpPr>
        <dsp:cNvPr id="0" name=""/>
        <dsp:cNvSpPr/>
      </dsp:nvSpPr>
      <dsp:spPr>
        <a:xfrm rot="871966">
          <a:off x="2633558" y="2749368"/>
          <a:ext cx="17514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51489" y="202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871966">
        <a:off x="3465515" y="2725796"/>
        <a:ext cx="87574" cy="87574"/>
      </dsp:txXfrm>
    </dsp:sp>
    <dsp:sp modelId="{2A86B690-27FE-421C-BBE9-38A871860F1C}">
      <dsp:nvSpPr>
        <dsp:cNvPr id="0" name=""/>
        <dsp:cNvSpPr/>
      </dsp:nvSpPr>
      <dsp:spPr>
        <a:xfrm>
          <a:off x="4357027" y="2455734"/>
          <a:ext cx="2761417" cy="10672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600" b="0" i="0" u="none" strike="noStrike" kern="1200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Основные </a:t>
          </a:r>
        </a:p>
      </dsp:txBody>
      <dsp:txXfrm>
        <a:off x="4357027" y="2455734"/>
        <a:ext cx="2761417" cy="1067206"/>
      </dsp:txXfrm>
    </dsp:sp>
    <dsp:sp modelId="{DBD2B6E3-AD38-418E-A62C-B3F2977914D4}">
      <dsp:nvSpPr>
        <dsp:cNvPr id="0" name=""/>
        <dsp:cNvSpPr/>
      </dsp:nvSpPr>
      <dsp:spPr>
        <a:xfrm rot="2670703">
          <a:off x="2320526" y="3363012"/>
          <a:ext cx="237755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377551" y="202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2670703">
        <a:off x="3449864" y="3323788"/>
        <a:ext cx="118877" cy="118877"/>
      </dsp:txXfrm>
    </dsp:sp>
    <dsp:sp modelId="{A1F43084-3D1D-4CF4-A69B-1AC209F5ECA6}">
      <dsp:nvSpPr>
        <dsp:cNvPr id="0" name=""/>
        <dsp:cNvSpPr/>
      </dsp:nvSpPr>
      <dsp:spPr>
        <a:xfrm>
          <a:off x="4357027" y="3683021"/>
          <a:ext cx="3167297" cy="10672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600" b="0" i="0" u="none" strike="noStrike" kern="1200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rPr>
            <a:t>Комплексные</a:t>
          </a:r>
        </a:p>
      </dsp:txBody>
      <dsp:txXfrm>
        <a:off x="4357027" y="3683021"/>
        <a:ext cx="3167297" cy="1067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6E973-EB0F-4251-A6A6-7AB295D685A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DD12F-51E1-4B4C-81B2-70B3B337B6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767E71-0838-4A4A-9690-3DFE2A971A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4D65B-E506-4929-A8AA-05277C6DE2DC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3AF392-B27B-4089-8A43-04C6F99BE5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851648" cy="182880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ru-RU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Классификация веществ</a:t>
            </a:r>
            <a:endParaRPr lang="ru-RU" sz="6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7854696" cy="1752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 класс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2564904"/>
          <a:ext cx="1008112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19986515">
            <a:off x="336866" y="4234425"/>
            <a:ext cx="914400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267511">
            <a:off x="3389877" y="1958846"/>
            <a:ext cx="914400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1293354">
            <a:off x="1944050" y="3525369"/>
            <a:ext cx="2204442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NaOH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430408">
            <a:off x="4482200" y="3019365"/>
            <a:ext cx="1372869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HCl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894184">
            <a:off x="3349182" y="4976146"/>
            <a:ext cx="2631491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l(OH)</a:t>
            </a:r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</a:t>
            </a:r>
            <a:endParaRPr lang="ru-RU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986515">
            <a:off x="477461" y="2317673"/>
            <a:ext cx="2309467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K2SO4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9986515">
            <a:off x="1165390" y="5031285"/>
            <a:ext cx="1572312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H2O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619415">
            <a:off x="6084493" y="4247954"/>
            <a:ext cx="1186066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He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Мар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540" y="764704"/>
            <a:ext cx="2351460" cy="2715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4381096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Амфотерные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гидроксиды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— это сложные вещества, которые проявляют и свойства кислот, и свойства оснований.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Мар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540" y="764704"/>
            <a:ext cx="2351460" cy="2715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322896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Соли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— это сложные вещества, состоящие из катионов металла и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анионов кислотных остатков.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836712"/>
          <a:ext cx="8893175" cy="475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8498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 </a:t>
            </a:r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Zn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2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Исключите лишнее по классификационной характеристике вещество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Picture 3" descr="C:\Users\Мар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540" y="764704"/>
            <a:ext cx="2351460" cy="27152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3429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Cl</a:t>
            </a:r>
            <a:r>
              <a:rPr lang="ru-RU" sz="5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29309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CO</a:t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5301208"/>
            <a:ext cx="17780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 O</a:t>
            </a:r>
            <a:r>
              <a:rPr lang="ru-RU" sz="5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1"/>
      <p:bldP spid="7" grpId="0" build="allAtOnce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Какое из соединений не является оксидом?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3" descr="C:\Users\Мар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540" y="764704"/>
            <a:ext cx="2351460" cy="27152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2348880"/>
            <a:ext cx="25496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 Na</a:t>
            </a:r>
            <a:r>
              <a:rPr lang="ru-RU" sz="5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429000"/>
            <a:ext cx="27847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HСlO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437112"/>
            <a:ext cx="2082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SO</a:t>
            </a:r>
            <a:r>
              <a:rPr lang="ru-RU" sz="5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445224"/>
            <a:ext cx="30861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 Mn</a:t>
            </a:r>
            <a:r>
              <a:rPr lang="ru-RU" sz="5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ru-RU" sz="5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6" grpId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Мар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540" y="764704"/>
            <a:ext cx="2351460" cy="2715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229600" cy="121500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Данное вещество является 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кислой солью, растворимой в 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воде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348880"/>
            <a:ext cx="31222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 </a:t>
            </a:r>
            <a:r>
              <a:rPr lang="ru-RU" sz="5400" dirty="0" smtClean="0"/>
              <a:t>Na</a:t>
            </a:r>
            <a:r>
              <a:rPr lang="ru-RU" sz="5400" baseline="-25000" dirty="0" smtClean="0"/>
              <a:t>3</a:t>
            </a:r>
            <a:r>
              <a:rPr lang="ru-RU" sz="5400" dirty="0" smtClean="0"/>
              <a:t>PO</a:t>
            </a:r>
            <a:r>
              <a:rPr lang="ru-RU" sz="5400" baseline="-25000" dirty="0" smtClean="0"/>
              <a:t>4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429000"/>
            <a:ext cx="27879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</a:t>
            </a:r>
            <a:r>
              <a:rPr lang="ru-RU" sz="5400" dirty="0" smtClean="0"/>
              <a:t>K</a:t>
            </a:r>
            <a:r>
              <a:rPr lang="ru-RU" sz="5400" baseline="-25000" dirty="0" smtClean="0"/>
              <a:t>2</a:t>
            </a:r>
            <a:r>
              <a:rPr lang="ru-RU" sz="5400" dirty="0" smtClean="0"/>
              <a:t>SO</a:t>
            </a:r>
            <a:r>
              <a:rPr lang="ru-RU" sz="5400" baseline="-25000" dirty="0" smtClean="0"/>
              <a:t>4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437112"/>
            <a:ext cx="36564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</a:t>
            </a:r>
            <a:r>
              <a:rPr lang="ru-RU" sz="5400" dirty="0" smtClean="0"/>
              <a:t>MgHPO</a:t>
            </a:r>
            <a:r>
              <a:rPr lang="ru-RU" sz="5400" baseline="-25000" dirty="0" smtClean="0"/>
              <a:t>4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445224"/>
            <a:ext cx="35586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 </a:t>
            </a:r>
            <a:r>
              <a:rPr lang="ru-RU" sz="5400" dirty="0" smtClean="0"/>
              <a:t>NaHCO</a:t>
            </a:r>
            <a:r>
              <a:rPr lang="ru-RU" sz="5400" baseline="-25000" dirty="0" smtClean="0"/>
              <a:t>3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6" grpId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0352" y="0"/>
            <a:ext cx="1259632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Тест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301608" cy="5616624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.</a:t>
            </a:r>
            <a:r>
              <a:rPr lang="ru-RU" sz="5200" dirty="0" smtClean="0"/>
              <a:t>Установите соответствие между названием вещества и его классификацией:</a:t>
            </a:r>
          </a:p>
          <a:p>
            <a:r>
              <a:rPr lang="ru-RU" sz="5200" dirty="0" smtClean="0"/>
              <a:t>1) медь                 3)хлор                            А) неметалл                                 В) благородный газ</a:t>
            </a:r>
          </a:p>
          <a:p>
            <a:r>
              <a:rPr lang="ru-RU" sz="5200" dirty="0" smtClean="0"/>
              <a:t>2) ксенон               4) </a:t>
            </a:r>
            <a:r>
              <a:rPr lang="ru-RU" sz="5200" dirty="0" err="1" smtClean="0"/>
              <a:t>этен</a:t>
            </a:r>
            <a:r>
              <a:rPr lang="ru-RU" sz="5200" dirty="0" smtClean="0"/>
              <a:t>                           Б) сложное вещество               Г) металл</a:t>
            </a:r>
          </a:p>
          <a:p>
            <a:r>
              <a:rPr lang="ru-RU" sz="5200" dirty="0" smtClean="0"/>
              <a:t>         Ответ дайте в виде последовательности букв, соответствующим цифрам по порядку   от  1  до 4.</a:t>
            </a:r>
          </a:p>
          <a:p>
            <a:r>
              <a:rPr lang="ru-RU" sz="5200" dirty="0" smtClean="0"/>
              <a:t>1)       ГААБ            2)  ВГАБ            3) ГВБА            4) ГВАБ</a:t>
            </a:r>
          </a:p>
          <a:p>
            <a:r>
              <a:rPr lang="ru-RU" sz="5200" dirty="0" smtClean="0"/>
              <a:t>2. Щелочноземельные металлы, это –</a:t>
            </a:r>
          </a:p>
          <a:p>
            <a:r>
              <a:rPr lang="ru-RU" sz="5200" dirty="0" smtClean="0"/>
              <a:t>                 1) </a:t>
            </a:r>
            <a:r>
              <a:rPr lang="ru-RU" sz="5200" dirty="0" err="1" smtClean="0"/>
              <a:t>Cu</a:t>
            </a:r>
            <a:r>
              <a:rPr lang="ru-RU" sz="5200" dirty="0" smtClean="0"/>
              <a:t>, </a:t>
            </a:r>
            <a:r>
              <a:rPr lang="ru-RU" sz="5200" dirty="0" err="1" smtClean="0"/>
              <a:t>Fe</a:t>
            </a:r>
            <a:r>
              <a:rPr lang="ru-RU" sz="5200" dirty="0" smtClean="0"/>
              <a:t>              2) </a:t>
            </a:r>
            <a:r>
              <a:rPr lang="ru-RU" sz="5200" dirty="0" err="1" smtClean="0"/>
              <a:t>Ca</a:t>
            </a:r>
            <a:r>
              <a:rPr lang="ru-RU" sz="5200" dirty="0" smtClean="0"/>
              <a:t>, </a:t>
            </a:r>
            <a:r>
              <a:rPr lang="ru-RU" sz="5200" dirty="0" err="1" smtClean="0"/>
              <a:t>Ba</a:t>
            </a:r>
            <a:r>
              <a:rPr lang="ru-RU" sz="5200" dirty="0" smtClean="0"/>
              <a:t>            3) </a:t>
            </a:r>
            <a:r>
              <a:rPr lang="ru-RU" sz="5200" dirty="0" err="1" smtClean="0"/>
              <a:t>Na</a:t>
            </a:r>
            <a:r>
              <a:rPr lang="ru-RU" sz="5200" dirty="0" smtClean="0"/>
              <a:t>, K             4) </a:t>
            </a:r>
            <a:r>
              <a:rPr lang="ru-RU" sz="5200" dirty="0" err="1" smtClean="0"/>
              <a:t>Al</a:t>
            </a:r>
            <a:r>
              <a:rPr lang="ru-RU" sz="5200" dirty="0" smtClean="0"/>
              <a:t>, </a:t>
            </a:r>
            <a:r>
              <a:rPr lang="ru-RU" sz="5200" dirty="0" err="1" smtClean="0"/>
              <a:t>Ga</a:t>
            </a:r>
            <a:endParaRPr lang="ru-RU" sz="5200" dirty="0" smtClean="0"/>
          </a:p>
          <a:p>
            <a:r>
              <a:rPr lang="ru-RU" sz="5200" dirty="0" smtClean="0"/>
              <a:t>3. Оксидом не является:</a:t>
            </a:r>
          </a:p>
          <a:p>
            <a:r>
              <a:rPr lang="ru-RU" sz="5200" dirty="0" smtClean="0"/>
              <a:t>                1) H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O                  2) Mn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O</a:t>
            </a:r>
            <a:r>
              <a:rPr lang="ru-RU" sz="5200" baseline="-25000" dirty="0" smtClean="0"/>
              <a:t>7   </a:t>
            </a:r>
            <a:r>
              <a:rPr lang="ru-RU" sz="5200" dirty="0" smtClean="0"/>
              <a:t>        3) Na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O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          4) CO</a:t>
            </a:r>
          </a:p>
          <a:p>
            <a:r>
              <a:rPr lang="ru-RU" sz="5200" dirty="0" smtClean="0"/>
              <a:t>4. Какая группа соединений состоит только из основных оксидов?</a:t>
            </a:r>
          </a:p>
          <a:p>
            <a:r>
              <a:rPr lang="ru-RU" sz="5200" dirty="0" smtClean="0"/>
              <a:t>                1) </a:t>
            </a:r>
            <a:r>
              <a:rPr lang="ru-RU" sz="5200" dirty="0" err="1" smtClean="0"/>
              <a:t>CrO</a:t>
            </a:r>
            <a:r>
              <a:rPr lang="ru-RU" sz="5200" dirty="0" smtClean="0"/>
              <a:t>, </a:t>
            </a:r>
            <a:r>
              <a:rPr lang="ru-RU" sz="5200" dirty="0" err="1" smtClean="0"/>
              <a:t>BaO</a:t>
            </a:r>
            <a:r>
              <a:rPr lang="ru-RU" sz="5200" dirty="0" smtClean="0"/>
              <a:t>                                 3) </a:t>
            </a:r>
            <a:r>
              <a:rPr lang="ru-RU" sz="5200" dirty="0" err="1" smtClean="0"/>
              <a:t>FeO</a:t>
            </a:r>
            <a:r>
              <a:rPr lang="ru-RU" sz="5200" dirty="0" smtClean="0"/>
              <a:t>, </a:t>
            </a:r>
            <a:r>
              <a:rPr lang="ru-RU" sz="5200" dirty="0" err="1" smtClean="0"/>
              <a:t>ZnO</a:t>
            </a:r>
            <a:endParaRPr lang="ru-RU" sz="5200" dirty="0" smtClean="0"/>
          </a:p>
          <a:p>
            <a:r>
              <a:rPr lang="ru-RU" sz="5200" dirty="0" smtClean="0"/>
              <a:t>                2) NO, Na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O                                4) K2O, Cl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O</a:t>
            </a:r>
          </a:p>
          <a:p>
            <a:r>
              <a:rPr lang="ru-RU" sz="5200" dirty="0" smtClean="0"/>
              <a:t>     5. Установите соответствие между формулой оксида и его классификацией:</a:t>
            </a:r>
          </a:p>
          <a:p>
            <a:r>
              <a:rPr lang="ru-RU" sz="5200" dirty="0" smtClean="0"/>
              <a:t>           1) </a:t>
            </a:r>
            <a:r>
              <a:rPr lang="ru-RU" sz="5200" dirty="0" err="1" smtClean="0"/>
              <a:t>BeO</a:t>
            </a:r>
            <a:r>
              <a:rPr lang="ru-RU" sz="5200" dirty="0" smtClean="0"/>
              <a:t>             3) </a:t>
            </a:r>
            <a:r>
              <a:rPr lang="ru-RU" sz="5200" dirty="0" err="1" smtClean="0"/>
              <a:t>FeO</a:t>
            </a:r>
            <a:r>
              <a:rPr lang="ru-RU" sz="5200" dirty="0" smtClean="0"/>
              <a:t>                     А) </a:t>
            </a:r>
            <a:r>
              <a:rPr lang="ru-RU" sz="5200" dirty="0" err="1" smtClean="0"/>
              <a:t>амфотерный</a:t>
            </a:r>
            <a:r>
              <a:rPr lang="ru-RU" sz="5200" dirty="0" smtClean="0"/>
              <a:t> оксид                    В) основный оксид</a:t>
            </a:r>
          </a:p>
          <a:p>
            <a:r>
              <a:rPr lang="ru-RU" sz="5200" dirty="0" smtClean="0"/>
              <a:t>           2)  N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O             4) Mn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O</a:t>
            </a:r>
            <a:r>
              <a:rPr lang="ru-RU" sz="5200" baseline="-25000" dirty="0" smtClean="0"/>
              <a:t>7</a:t>
            </a:r>
            <a:r>
              <a:rPr lang="ru-RU" sz="5200" dirty="0" smtClean="0"/>
              <a:t>                Б) несолеобразующий оксид      Г) кислотный оксид    </a:t>
            </a:r>
          </a:p>
          <a:p>
            <a:r>
              <a:rPr lang="ru-RU" sz="5200" dirty="0" smtClean="0"/>
              <a:t>Ответ дайте в виде последовательности букв, соответствующих цифрам по порядку от 1 до 4.</a:t>
            </a:r>
          </a:p>
          <a:p>
            <a:r>
              <a:rPr lang="ru-RU" sz="5200" dirty="0" smtClean="0"/>
              <a:t>1)       ВГАГ                2) АБВГ              3) ВАВГ             4) БВА</a:t>
            </a:r>
          </a:p>
          <a:p>
            <a:r>
              <a:rPr lang="ru-RU" sz="5200" dirty="0" smtClean="0"/>
              <a:t>     6. Одинаковое слабое основание это –</a:t>
            </a:r>
          </a:p>
          <a:p>
            <a:r>
              <a:rPr lang="ru-RU" sz="5200" dirty="0" smtClean="0"/>
              <a:t>               1) </a:t>
            </a:r>
            <a:r>
              <a:rPr lang="ru-RU" sz="5200" dirty="0" err="1" smtClean="0"/>
              <a:t>Zn</a:t>
            </a:r>
            <a:r>
              <a:rPr lang="ru-RU" sz="5200" dirty="0" smtClean="0"/>
              <a:t>(OH)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                   2) </a:t>
            </a:r>
            <a:r>
              <a:rPr lang="ru-RU" sz="5200" dirty="0" err="1" smtClean="0"/>
              <a:t>LiOH</a:t>
            </a:r>
            <a:r>
              <a:rPr lang="ru-RU" sz="5200" dirty="0" smtClean="0"/>
              <a:t>                  3) </a:t>
            </a:r>
            <a:r>
              <a:rPr lang="ru-RU" sz="5200" dirty="0" err="1" smtClean="0"/>
              <a:t>Cu</a:t>
            </a:r>
            <a:r>
              <a:rPr lang="ru-RU" sz="5200" dirty="0" smtClean="0"/>
              <a:t>(OH)</a:t>
            </a:r>
            <a:r>
              <a:rPr lang="ru-RU" sz="5200" baseline="-25000" dirty="0" smtClean="0"/>
              <a:t>2 </a:t>
            </a:r>
            <a:r>
              <a:rPr lang="ru-RU" sz="5200" dirty="0" smtClean="0"/>
              <a:t>               4) NH</a:t>
            </a:r>
            <a:r>
              <a:rPr lang="ru-RU" sz="5200" baseline="-25000" dirty="0" smtClean="0"/>
              <a:t>3</a:t>
            </a:r>
            <a:r>
              <a:rPr lang="ru-RU" sz="5200" dirty="0" smtClean="0"/>
              <a:t>H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O</a:t>
            </a:r>
          </a:p>
          <a:p>
            <a:r>
              <a:rPr lang="ru-RU" sz="5200" dirty="0" smtClean="0"/>
              <a:t>    7. </a:t>
            </a:r>
            <a:r>
              <a:rPr lang="ru-RU" sz="5200" dirty="0" err="1" smtClean="0"/>
              <a:t>Амфотерным</a:t>
            </a:r>
            <a:r>
              <a:rPr lang="ru-RU" sz="5200" dirty="0" smtClean="0"/>
              <a:t> </a:t>
            </a:r>
            <a:r>
              <a:rPr lang="ru-RU" sz="5200" dirty="0" err="1" smtClean="0"/>
              <a:t>гидроксидом</a:t>
            </a:r>
            <a:r>
              <a:rPr lang="ru-RU" sz="5200" dirty="0" smtClean="0"/>
              <a:t> является:</a:t>
            </a:r>
          </a:p>
          <a:p>
            <a:r>
              <a:rPr lang="ru-RU" sz="5200" dirty="0" smtClean="0"/>
              <a:t>                1) </a:t>
            </a:r>
            <a:r>
              <a:rPr lang="ru-RU" sz="5200" dirty="0" err="1" smtClean="0"/>
              <a:t>Be</a:t>
            </a:r>
            <a:r>
              <a:rPr lang="ru-RU" sz="5200" dirty="0" smtClean="0"/>
              <a:t>(OH)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                  2) </a:t>
            </a:r>
            <a:r>
              <a:rPr lang="ru-RU" sz="5200" dirty="0" err="1" smtClean="0"/>
              <a:t>Cr</a:t>
            </a:r>
            <a:r>
              <a:rPr lang="ru-RU" sz="5200" dirty="0" smtClean="0"/>
              <a:t>(OH)</a:t>
            </a:r>
            <a:r>
              <a:rPr lang="ru-RU" sz="5200" baseline="-25000" dirty="0" smtClean="0"/>
              <a:t>2 </a:t>
            </a:r>
            <a:r>
              <a:rPr lang="ru-RU" sz="5200" dirty="0" smtClean="0"/>
              <a:t>               3) NH</a:t>
            </a:r>
            <a:r>
              <a:rPr lang="ru-RU" sz="5200" baseline="-25000" dirty="0" smtClean="0"/>
              <a:t>3</a:t>
            </a:r>
            <a:r>
              <a:rPr lang="ru-RU" sz="5200" dirty="0" smtClean="0"/>
              <a:t>H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O              4) KOH</a:t>
            </a:r>
          </a:p>
          <a:p>
            <a:r>
              <a:rPr lang="ru-RU" sz="5200" dirty="0" smtClean="0"/>
              <a:t>    8. Двухосновная кислородосодержащая кислота:</a:t>
            </a:r>
          </a:p>
          <a:p>
            <a:r>
              <a:rPr lang="ru-RU" sz="5200" dirty="0" smtClean="0"/>
              <a:t>               1) H</a:t>
            </a:r>
            <a:r>
              <a:rPr lang="ru-RU" sz="5200" baseline="-25000" dirty="0" smtClean="0"/>
              <a:t>3</a:t>
            </a:r>
            <a:r>
              <a:rPr lang="ru-RU" sz="5200" dirty="0" smtClean="0"/>
              <a:t>PO</a:t>
            </a:r>
            <a:r>
              <a:rPr lang="ru-RU" sz="5200" baseline="-25000" dirty="0" smtClean="0"/>
              <a:t>4 </a:t>
            </a:r>
            <a:r>
              <a:rPr lang="ru-RU" sz="5200" dirty="0" smtClean="0"/>
              <a:t>                      2) HI                          3) H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SiO</a:t>
            </a:r>
            <a:r>
              <a:rPr lang="ru-RU" sz="5200" baseline="-25000" dirty="0" smtClean="0"/>
              <a:t>3 </a:t>
            </a:r>
            <a:r>
              <a:rPr lang="ru-RU" sz="5200" dirty="0" smtClean="0"/>
              <a:t>               4) H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S</a:t>
            </a:r>
          </a:p>
          <a:p>
            <a:r>
              <a:rPr lang="ru-RU" sz="5200" dirty="0" smtClean="0"/>
              <a:t>   9. Слабая кислота это –</a:t>
            </a:r>
          </a:p>
          <a:p>
            <a:r>
              <a:rPr lang="ru-RU" sz="5200" dirty="0" smtClean="0"/>
              <a:t>               1) HF                              2) </a:t>
            </a:r>
            <a:r>
              <a:rPr lang="ru-RU" sz="5200" dirty="0" err="1" smtClean="0"/>
              <a:t>HCl</a:t>
            </a:r>
            <a:r>
              <a:rPr lang="ru-RU" sz="5200" dirty="0" smtClean="0"/>
              <a:t>                        3) </a:t>
            </a:r>
            <a:r>
              <a:rPr lang="ru-RU" sz="5200" dirty="0" err="1" smtClean="0"/>
              <a:t>HBr</a:t>
            </a:r>
            <a:r>
              <a:rPr lang="ru-RU" sz="5200" dirty="0" smtClean="0"/>
              <a:t>                     4) HI</a:t>
            </a:r>
          </a:p>
          <a:p>
            <a:r>
              <a:rPr lang="ru-RU" sz="5200" dirty="0" smtClean="0"/>
              <a:t>  10. Установите соответствие между формулой соли и ее классификацией:</a:t>
            </a:r>
          </a:p>
          <a:p>
            <a:r>
              <a:rPr lang="ru-RU" sz="5200" dirty="0" smtClean="0"/>
              <a:t>               1) Ca</a:t>
            </a:r>
            <a:r>
              <a:rPr lang="ru-RU" sz="5200" baseline="-25000" dirty="0" smtClean="0"/>
              <a:t>3</a:t>
            </a:r>
            <a:r>
              <a:rPr lang="ru-RU" sz="5200" dirty="0" smtClean="0"/>
              <a:t>(PO</a:t>
            </a:r>
            <a:r>
              <a:rPr lang="ru-RU" sz="5200" baseline="-25000" dirty="0" smtClean="0"/>
              <a:t>4</a:t>
            </a:r>
            <a:r>
              <a:rPr lang="ru-RU" sz="5200" dirty="0" smtClean="0"/>
              <a:t>)2                    3)  (</a:t>
            </a:r>
            <a:r>
              <a:rPr lang="ru-RU" sz="5200" dirty="0" err="1" smtClean="0"/>
              <a:t>CuOH</a:t>
            </a:r>
            <a:r>
              <a:rPr lang="ru-RU" sz="5200" dirty="0" smtClean="0"/>
              <a:t>)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CO</a:t>
            </a:r>
            <a:r>
              <a:rPr lang="ru-RU" sz="5200" baseline="-25000" dirty="0" smtClean="0"/>
              <a:t>3 </a:t>
            </a:r>
            <a:r>
              <a:rPr lang="ru-RU" sz="5200" dirty="0" smtClean="0"/>
              <a:t>                           А) основная соль                    В) кислая соль</a:t>
            </a:r>
          </a:p>
          <a:p>
            <a:r>
              <a:rPr lang="ru-RU" sz="5200" dirty="0" smtClean="0"/>
              <a:t>               2) KHS                              4)   Na</a:t>
            </a:r>
            <a:r>
              <a:rPr lang="ru-RU" sz="5200" baseline="-25000" dirty="0" smtClean="0"/>
              <a:t>2</a:t>
            </a:r>
            <a:r>
              <a:rPr lang="ru-RU" sz="5200" dirty="0" smtClean="0"/>
              <a:t>[</a:t>
            </a:r>
            <a:r>
              <a:rPr lang="ru-RU" sz="5200" dirty="0" err="1" smtClean="0"/>
              <a:t>Be</a:t>
            </a:r>
            <a:r>
              <a:rPr lang="ru-RU" sz="5200" dirty="0" smtClean="0"/>
              <a:t>(OH)</a:t>
            </a:r>
            <a:r>
              <a:rPr lang="ru-RU" sz="5200" baseline="-25000" dirty="0" smtClean="0"/>
              <a:t>4</a:t>
            </a:r>
            <a:r>
              <a:rPr lang="ru-RU" sz="5200" dirty="0" smtClean="0"/>
              <a:t>]                         Б) средняя соль                       Г) комплексная соль</a:t>
            </a:r>
          </a:p>
          <a:p>
            <a:r>
              <a:rPr lang="ru-RU" sz="5200" dirty="0" smtClean="0"/>
              <a:t>Ответы :    1) БАВГ                2) ГВАБ              3) ВБГА            4) БВАГ</a:t>
            </a:r>
          </a:p>
          <a:p>
            <a:endParaRPr lang="ru-RU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Д/З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0" cy="1368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Дайте названия, распределите  </a:t>
            </a:r>
          </a:p>
          <a:p>
            <a:pPr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Согласно классификации: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3356992"/>
          <a:ext cx="770485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591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S,</a:t>
                      </a:r>
                      <a:r>
                        <a:rPr lang="en-US" sz="3600" baseline="0" dirty="0" smtClean="0"/>
                        <a:t> Al(OH)3, H2SO3, NO, </a:t>
                      </a:r>
                      <a:r>
                        <a:rPr lang="en-US" sz="3600" baseline="0" dirty="0" err="1" smtClean="0"/>
                        <a:t>BaO</a:t>
                      </a:r>
                      <a:r>
                        <a:rPr lang="en-US" sz="3600" baseline="0" dirty="0" smtClean="0"/>
                        <a:t>, P2O5, Hi, Mg(OH)2, CaSO4, H3PO4, NaHSO4, (</a:t>
                      </a:r>
                      <a:r>
                        <a:rPr lang="en-US" sz="3600" baseline="0" dirty="0" err="1" smtClean="0"/>
                        <a:t>ZnOH</a:t>
                      </a:r>
                      <a:r>
                        <a:rPr lang="en-US" sz="3600" baseline="0" dirty="0" smtClean="0"/>
                        <a:t>)</a:t>
                      </a:r>
                      <a:r>
                        <a:rPr lang="en-US" sz="3600" baseline="0" dirty="0" err="1" smtClean="0"/>
                        <a:t>Cl</a:t>
                      </a:r>
                      <a:r>
                        <a:rPr lang="en-US" sz="3600" baseline="0" dirty="0" smtClean="0"/>
                        <a:t>, KNO3, Li2CO3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Классификация неорганических веществ</a:t>
            </a:r>
            <a:endParaRPr lang="ru-RU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составу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292080" y="2564904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131840" y="2564904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63688" y="3212976"/>
          <a:ext cx="2520280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простые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88024" y="3212976"/>
          <a:ext cx="2520280" cy="723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80"/>
              </a:tblGrid>
              <a:tr h="723136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сложные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1520" y="5661248"/>
          <a:ext cx="2952328" cy="100584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благородные газы</a:t>
                      </a:r>
                      <a:endParaRPr lang="ru-RU" sz="3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3528" y="4941168"/>
          <a:ext cx="2520280" cy="5791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52028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неметаллы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95536" y="4149080"/>
          <a:ext cx="1944216" cy="57912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металлы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Соединительная линия уступом 17"/>
          <p:cNvCxnSpPr/>
          <p:nvPr/>
        </p:nvCxnSpPr>
        <p:spPr>
          <a:xfrm rot="16200000" flipH="1">
            <a:off x="2051720" y="4509120"/>
            <a:ext cx="1872208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16200000" flipH="1">
            <a:off x="1979712" y="4221088"/>
            <a:ext cx="1073770" cy="6565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/>
          <p:nvPr/>
        </p:nvCxnSpPr>
        <p:spPr>
          <a:xfrm rot="16200000" flipH="1">
            <a:off x="1871700" y="3897052"/>
            <a:ext cx="432048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995936" y="4293096"/>
          <a:ext cx="1872208" cy="5791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оксиды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6300192" y="4293096"/>
          <a:ext cx="1944216" cy="5791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кислоты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3707904" y="5157192"/>
          <a:ext cx="2376264" cy="5791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376264"/>
              </a:tblGrid>
              <a:tr h="507112">
                <a:tc>
                  <a:txBody>
                    <a:bodyPr/>
                    <a:lstStyle/>
                    <a:p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основания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6588224" y="5157192"/>
          <a:ext cx="1872208" cy="5791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соли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3419872" y="6021288"/>
          <a:ext cx="5508104" cy="5791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5508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cap="none" spc="0" dirty="0" err="1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Амфотерные</a:t>
                      </a:r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3200" b="1" cap="none" spc="0" dirty="0" err="1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гидроксиды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Соединительная линия уступом 34"/>
          <p:cNvCxnSpPr/>
          <p:nvPr/>
        </p:nvCxnSpPr>
        <p:spPr>
          <a:xfrm rot="16200000" flipH="1">
            <a:off x="5184068" y="3897052"/>
            <a:ext cx="504056" cy="144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/>
          <p:nvPr/>
        </p:nvCxnSpPr>
        <p:spPr>
          <a:xfrm rot="16200000" flipH="1">
            <a:off x="6516216" y="3861048"/>
            <a:ext cx="576064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/>
          <p:nvPr/>
        </p:nvCxnSpPr>
        <p:spPr>
          <a:xfrm rot="16200000" flipH="1">
            <a:off x="5292080" y="4365104"/>
            <a:ext cx="136815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/>
          <p:nvPr/>
        </p:nvCxnSpPr>
        <p:spPr>
          <a:xfrm>
            <a:off x="6876256" y="3645024"/>
            <a:ext cx="1512168" cy="1440160"/>
          </a:xfrm>
          <a:prstGeom prst="bentConnector3">
            <a:avLst>
              <a:gd name="adj1" fmla="val 100236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/>
          <p:nvPr/>
        </p:nvCxnSpPr>
        <p:spPr>
          <a:xfrm rot="16200000" flipH="1">
            <a:off x="6768244" y="3825044"/>
            <a:ext cx="2232248" cy="1728192"/>
          </a:xfrm>
          <a:prstGeom prst="bentConnector3">
            <a:avLst>
              <a:gd name="adj1" fmla="val -18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5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5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5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65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85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dine Kirnberg" pitchFamily="2" charset="0"/>
              </a:rPr>
              <a:t>Свойства простых веществ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Adine Kirnberg" pitchFamily="2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712969" cy="481448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29097"/>
                <a:gridCol w="2055279"/>
                <a:gridCol w="1656184"/>
                <a:gridCol w="1800200"/>
                <a:gridCol w="1872209"/>
              </a:tblGrid>
              <a:tr h="109980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Вещество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Строение атома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Вид химической связи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Строение простых веществ, тип кристаллической решетки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Свойства </a:t>
                      </a:r>
                    </a:p>
                    <a:p>
                      <a:pPr algn="ctr"/>
                      <a:r>
                        <a:rPr lang="ru-RU" sz="1800" dirty="0" smtClean="0"/>
                        <a:t>вещества</a:t>
                      </a:r>
                      <a:endParaRPr lang="ru-RU" sz="1800" b="1" dirty="0"/>
                    </a:p>
                  </a:txBody>
                  <a:tcPr/>
                </a:tc>
              </a:tr>
              <a:tr h="11636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 металлы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Малое количество электронов на внешнем энергетическом уровне (меньше, чем 3)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Металлическая связь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Металлическая кристаллическая решетка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Восстановительные свойства</a:t>
                      </a:r>
                      <a:endParaRPr lang="ru-RU" sz="1400" b="1" dirty="0"/>
                    </a:p>
                  </a:txBody>
                  <a:tcPr/>
                </a:tc>
              </a:tr>
              <a:tr h="13343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 неметаллы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Большое количество</a:t>
                      </a:r>
                      <a:r>
                        <a:rPr lang="ru-RU" sz="1400" baseline="0" dirty="0" smtClean="0"/>
                        <a:t> электронов на внешнем энергетическом уровне (больше, чем 4)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Ковалентная полярная связь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Молекулярная или атомная кристаллические решетки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Окислительно-восстановительные свойства</a:t>
                      </a:r>
                      <a:endParaRPr lang="ru-RU" sz="1400" b="1" dirty="0"/>
                    </a:p>
                  </a:txBody>
                  <a:tcPr/>
                </a:tc>
              </a:tr>
              <a:tr h="11547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Благородные газы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Внешний</a:t>
                      </a:r>
                      <a:r>
                        <a:rPr lang="ru-RU" sz="1400" baseline="0" dirty="0" smtClean="0"/>
                        <a:t> энергетический уровень завершен, (октет электронов или 2 у Не)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связей между атомами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Молекулярная кристаллическая решетка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Инертны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р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540" y="764704"/>
            <a:ext cx="2351460" cy="2715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6696744" cy="1143000"/>
          </a:xfrm>
        </p:spPr>
        <p:txBody>
          <a:bodyPr>
            <a:normAutofit fontScale="90000"/>
            <a:scene3d>
              <a:camera prst="perspectiveLeft"/>
              <a:lightRig rig="threePt" dir="t"/>
            </a:scene3d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Candara" pitchFamily="34" charset="0"/>
              </a:rPr>
              <a:t>Оксиды</a:t>
            </a:r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– это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556792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сложные вещества, состоящие из двух химических элементов, один из которых — кислород со степенью окисления (—2)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2165942"/>
              </p:ext>
            </p:extLst>
          </p:nvPr>
        </p:nvGraphicFramePr>
        <p:xfrm>
          <a:off x="3131840" y="764705"/>
          <a:ext cx="2818656" cy="1008112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818656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8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Оксиды</a:t>
                      </a:r>
                      <a:endParaRPr lang="ru-RU" sz="4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2503748"/>
            <a:ext cx="3600400" cy="1429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Солеобразующие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518525"/>
            <a:ext cx="3600400" cy="141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несолеобразующие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4507128"/>
            <a:ext cx="230425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Кислотные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6428" y="5711227"/>
            <a:ext cx="2485452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Амфотерные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509120"/>
            <a:ext cx="2019672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Основные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971600" y="3933056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339752" y="4005064"/>
            <a:ext cx="129614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843808" y="1916832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4008" y="1916832"/>
            <a:ext cx="21602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0"/>
          </p:cNvCxnSpPr>
          <p:nvPr/>
        </p:nvCxnSpPr>
        <p:spPr>
          <a:xfrm>
            <a:off x="2195736" y="4077072"/>
            <a:ext cx="53418" cy="16341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Мар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540" y="836712"/>
            <a:ext cx="2351460" cy="2715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429000"/>
            <a:ext cx="8820472" cy="2727176"/>
          </a:xfrm>
        </p:spPr>
        <p:txBody>
          <a:bodyPr>
            <a:noAutofit/>
          </a:bodyPr>
          <a:lstStyle/>
          <a:p>
            <a:r>
              <a:rPr lang="ru-RU" sz="6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Основания</a:t>
            </a: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—</a:t>
            </a:r>
            <a:r>
              <a:rPr lang="ru-RU" sz="6000" dirty="0"/>
              <a:t>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это сложные 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вещества, состоящие из атомов металла и одной или нескольких </a:t>
            </a:r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гидроксогрупп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(-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ОН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4087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7941624"/>
              </p:ext>
            </p:extLst>
          </p:nvPr>
        </p:nvGraphicFramePr>
        <p:xfrm>
          <a:off x="1907704" y="836712"/>
          <a:ext cx="5050904" cy="100584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505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основания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98941945"/>
              </p:ext>
            </p:extLst>
          </p:nvPr>
        </p:nvGraphicFramePr>
        <p:xfrm>
          <a:off x="251520" y="2924944"/>
          <a:ext cx="3960440" cy="131064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3960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Растворимые</a:t>
                      </a:r>
                      <a:r>
                        <a:rPr lang="ru-RU" sz="4000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(щелочи)</a:t>
                      </a:r>
                      <a:endParaRPr lang="ru-RU" sz="4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5978761"/>
              </p:ext>
            </p:extLst>
          </p:nvPr>
        </p:nvGraphicFramePr>
        <p:xfrm>
          <a:off x="4572000" y="2924944"/>
          <a:ext cx="4248472" cy="1368152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4248472"/>
              </a:tblGrid>
              <a:tr h="1368152">
                <a:tc>
                  <a:txBody>
                    <a:bodyPr/>
                    <a:lstStyle/>
                    <a:p>
                      <a:pPr algn="ctr"/>
                      <a:endParaRPr lang="ru-RU" sz="40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algn="ctr"/>
                      <a:r>
                        <a:rPr lang="ru-RU" sz="4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Нерастворимые</a:t>
                      </a:r>
                      <a:endParaRPr lang="ru-RU" sz="4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3131840" y="1988840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27984" y="1988840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9864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Мар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1384" y="764704"/>
            <a:ext cx="2182615" cy="25202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219256" cy="4077072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Кислоты</a:t>
            </a:r>
            <a:r>
              <a:rPr lang="ru-RU" sz="6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—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это сложные вещества, состоящие из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атомов водорода, способных замещаться на атомы металла, и кислотных остатков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-731838"/>
            <a:ext cx="7793037" cy="1784351"/>
          </a:xfrm>
        </p:spPr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/>
            </a:r>
            <a:br>
              <a:rPr lang="ru-RU">
                <a:solidFill>
                  <a:schemeClr val="bg1"/>
                </a:solidFill>
              </a:rPr>
            </a:br>
            <a:r>
              <a:rPr lang="ru-RU"/>
              <a:t>             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2699792" y="980728"/>
            <a:ext cx="3311525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59832" y="1196752"/>
            <a:ext cx="2663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    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Кислоты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67544" y="3429000"/>
            <a:ext cx="3744416" cy="648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3356992"/>
            <a:ext cx="408496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Бескислородные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427984" y="3501008"/>
            <a:ext cx="4716016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Кислородсодержащие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 flipH="1">
            <a:off x="3059832" y="1988840"/>
            <a:ext cx="1296987" cy="1295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788025" y="1988840"/>
            <a:ext cx="1656184" cy="12241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9" grpId="0" animBg="1"/>
      <p:bldP spid="29715" grpId="0"/>
      <p:bldP spid="29720" grpId="0" animBg="1"/>
      <p:bldP spid="29716" grpId="0"/>
      <p:bldP spid="29717" grpId="0" animBg="1"/>
      <p:bldP spid="29723" grpId="0" animBg="1"/>
      <p:bldP spid="297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241</TotalTime>
  <Words>282</Words>
  <Application>Microsoft Office PowerPoint</Application>
  <PresentationFormat>Экран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Классификация веществ</vt:lpstr>
      <vt:lpstr>Классификация неорганических веществ</vt:lpstr>
      <vt:lpstr>Свойства простых веществ</vt:lpstr>
      <vt:lpstr> Оксиды – это </vt:lpstr>
      <vt:lpstr>Слайд 5</vt:lpstr>
      <vt:lpstr>Основания —  это сложные вещества, состоящие из атомов металла и одной или нескольких гидроксогрупп  (-ОН)</vt:lpstr>
      <vt:lpstr>Слайд 7</vt:lpstr>
      <vt:lpstr>Кислоты — это сложные вещества, состоящие из  атомов водорода, способных замещаться на атомы металла, и кислотных остатков</vt:lpstr>
      <vt:lpstr>              </vt:lpstr>
      <vt:lpstr>Амфотерные гидроксиды  — это сложные вещества, которые проявляют и свойства кислот, и свойства оснований.</vt:lpstr>
      <vt:lpstr>Соли — это сложные вещества, состоящие из катионов металла и  анионов кислотных остатков.</vt:lpstr>
      <vt:lpstr>Слайд 12</vt:lpstr>
      <vt:lpstr> 1) Zn  </vt:lpstr>
      <vt:lpstr>Какое из соединений не является оксидом?</vt:lpstr>
      <vt:lpstr>Данное вещество является  кислой солью, растворимой в  воде</vt:lpstr>
      <vt:lpstr>Тест</vt:lpstr>
      <vt:lpstr>Д/З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веществ</dc:title>
  <dc:creator>Руслан</dc:creator>
  <cp:lastModifiedBy>Мария</cp:lastModifiedBy>
  <cp:revision>28</cp:revision>
  <dcterms:created xsi:type="dcterms:W3CDTF">2014-09-16T10:22:09Z</dcterms:created>
  <dcterms:modified xsi:type="dcterms:W3CDTF">2014-09-17T18:30:34Z</dcterms:modified>
</cp:coreProperties>
</file>