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7" r:id="rId2"/>
    <p:sldId id="258" r:id="rId3"/>
    <p:sldId id="260" r:id="rId4"/>
    <p:sldId id="261" r:id="rId5"/>
    <p:sldId id="262" r:id="rId6"/>
    <p:sldId id="263" r:id="rId7"/>
    <p:sldId id="267" r:id="rId8"/>
    <p:sldId id="264" r:id="rId9"/>
    <p:sldId id="266" r:id="rId10"/>
    <p:sldId id="270" r:id="rId11"/>
    <p:sldId id="269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F5E53-7424-453A-B69D-66507413E619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4BFF0-27CE-4CE7-B809-3530E3555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31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9F337C-3960-4C0B-9046-D44CCA8F9643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92DCC9-8814-406E-8CE6-BF6894E72A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famtoys.ru/files/goods/875799.jpg" TargetMode="External"/><Relationship Id="rId7" Type="http://schemas.openxmlformats.org/officeDocument/2006/relationships/hyperlink" Target="http://images.elephantjournal.com/wp-content/uploads/2011/06/Fotolia_11736363_S-500x830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-ducation.net/philosophers/459px-Demosthenes_stat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90305"/>
            <a:ext cx="3636298" cy="54701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803047" cy="429984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99893" y="188640"/>
            <a:ext cx="5780112" cy="609248"/>
          </a:xfrm>
        </p:spPr>
        <p:txBody>
          <a:bodyPr>
            <a:normAutofit fontScale="25000" lnSpcReduction="20000"/>
          </a:bodyPr>
          <a:lstStyle/>
          <a:p>
            <a:pPr marL="45720" indent="0" algn="ctr">
              <a:buNone/>
            </a:pPr>
            <a:r>
              <a:rPr lang="ru-RU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ДЕМОСФЕН</a:t>
            </a:r>
            <a:endParaRPr lang="en-US" sz="1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3800" dirty="0" smtClean="0"/>
              <a:t>383 - 322 год </a:t>
            </a:r>
            <a:r>
              <a:rPr lang="ru-RU" sz="3800" dirty="0"/>
              <a:t>до н.э.</a:t>
            </a:r>
          </a:p>
        </p:txBody>
      </p:sp>
      <p:pic>
        <p:nvPicPr>
          <p:cNvPr id="5" name="Picture 2" descr="http://masters.donntu.edu.ua/2008/mech/samoylov/img/4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94451"/>
            <a:ext cx="3172582" cy="40609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87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7920880" cy="5361776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</a:t>
            </a: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ИНДИВИДУАЛЬНЫХ ЛОГОПЕДИЧЕСКИХ ЗАНЯТИЙ </a:t>
            </a: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ЗАИКАНИИ </a:t>
            </a: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ПРИМЕНЕНИЕМ АППАРАТА </a:t>
            </a:r>
          </a:p>
          <a:p>
            <a:pPr marL="45720" indent="0" algn="ctr">
              <a:buNone/>
            </a:pPr>
            <a:r>
              <a:rPr lang="ru-RU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«МОНОЛОГ»</a:t>
            </a:r>
            <a:endParaRPr lang="ru-RU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02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ОБЯЗАТЕЛЬНАЯ ПРЕДВАРИТЕЛЬНАЯ РАБОТА</a:t>
            </a:r>
            <a:b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b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ПЕРЕД НАЧАЛОМ КАЖДОГО ЗАНЯТИЯ 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208912" cy="4680520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Выполнить основной комплекс артикуляционной гимнастики;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Для восстановления дыхания и настроя на дальнейшую работу принять удобную позу, прослушать спокойную, приятную музыку;</a:t>
            </a:r>
          </a:p>
          <a:p>
            <a:r>
              <a:rPr lang="ru-RU" sz="1800" dirty="0">
                <a:solidFill>
                  <a:schemeClr val="tx1"/>
                </a:solidFill>
              </a:rPr>
              <a:t>Э</a:t>
            </a:r>
            <a:r>
              <a:rPr lang="ru-RU" sz="1800" dirty="0" smtClean="0">
                <a:solidFill>
                  <a:schemeClr val="tx1"/>
                </a:solidFill>
              </a:rPr>
              <a:t>тап релаксации – максимально расслабить плечевой пояс, мышцы шеи и затылочной области. На лице «маска покоя»;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В состоянии расслабления отрабатывается мягкое, аккуратное, плавное произношение звуков. Звук произносится с выдохом. </a:t>
            </a:r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При произнесении гласных звуков всегда произносится с «полной» артикуляцией, что обеспечивает хорошую дикцию. Согласные звуки произносятся аккуратно, «сдувая с губ», «проскальзывая»;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Обучение навыку речевого самоконтроля с помощью функций «ЗВУКОУСИЛЕНИЕ» и «ЭХО»;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Обучение навыку развития силы голоса с помощью функций «ЗВУКОЗАГЛУШЕНИЯ» («БЕЛЫЙ ШУМ»)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3690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ПЕРВЫЙ ЭТАП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РАБОТА СО ЗВУКОМ и СЛОГОМ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на аппарате функции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«ЗВУКОУСИЛЕНИЕ» и «ЭХО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»)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280920" cy="4621798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endParaRPr lang="ru-RU" dirty="0" smtClean="0"/>
          </a:p>
          <a:p>
            <a:r>
              <a:rPr lang="ru-RU" dirty="0" smtClean="0"/>
              <a:t>Каждый гласный звук артикулируется без голоса.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dirty="0" smtClean="0"/>
              <a:t>Каждый звук произносится: шёпотом, тихим голосом, голосом средней громкости, громко, согласуя с «дирижированием» ведущей руки. Следить за чёткой артикуляцией и громкостью голоса;</a:t>
            </a:r>
          </a:p>
          <a:p>
            <a:r>
              <a:rPr lang="ru-RU" dirty="0" smtClean="0"/>
              <a:t>После длительного произнесения звука  делается пауза; </a:t>
            </a:r>
          </a:p>
          <a:p>
            <a:endParaRPr lang="ru-RU" dirty="0" smtClean="0"/>
          </a:p>
          <a:p>
            <a:r>
              <a:rPr lang="ru-RU" dirty="0" smtClean="0"/>
              <a:t>Переход к слогам. Обучение плавному переходу от звука к звуку. </a:t>
            </a:r>
          </a:p>
          <a:p>
            <a:pPr marL="45720" indent="0" algn="ctr">
              <a:buNone/>
            </a:pP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(далее выставляется функция «БЕЛЫЙ ШУМ» и работа этапа повторяется)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50" y="457363"/>
            <a:ext cx="1405610" cy="20080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6337" y="2489128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ааа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Schleich-S Волк воющий (Wolf, howling)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35365"/>
            <a:ext cx="2439796" cy="1452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49150" y="227336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уууу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http://im8-tub-ru.yandex.net/i?id=519908162-49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35365"/>
            <a:ext cx="2023685" cy="153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15646" y="2348880"/>
            <a:ext cx="153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ыыы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http://im0-tub-ru.yandex.net/i?id=462118561-17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0" y="4005064"/>
            <a:ext cx="1906092" cy="15121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25792" y="5661248"/>
            <a:ext cx="1431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4" name="Picture 10" descr="Картинка 88 из 3204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288" y="3654282"/>
            <a:ext cx="1146172" cy="19055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489346" y="5662731"/>
            <a:ext cx="1503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иии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6" name="Picture 12" descr="http://im0-tub-ru.yandex.net/i?id=379290973-06-7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48775"/>
            <a:ext cx="2023685" cy="15110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715077" y="5559795"/>
            <a:ext cx="1680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эээ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4-tub-ru.yandex.net/i?id=166766766-6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872208" cy="20957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38556" y="2780928"/>
            <a:ext cx="1205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у!…..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8" name="Picture 10" descr="http://im5-tub-ru.yandex.net/i?id=314944064-00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02597"/>
            <a:ext cx="2300438" cy="15182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823185" y="2780928"/>
            <a:ext cx="1205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2" name="Picture 14" descr="http://im2-tub-ru.yandex.net/i?id=165783144-38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1376"/>
            <a:ext cx="1842274" cy="20610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978479" y="2780928"/>
            <a:ext cx="1233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4" name="Picture 16" descr="http://im4-tub-ru.yandex.net/i?id=78151365-37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77072"/>
            <a:ext cx="2289022" cy="17243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998168" y="6093296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ух!…..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6" name="Picture 18" descr="http://im5-tub-ru.yandex.net/i?id=191256312-47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9" y="3881045"/>
            <a:ext cx="2088232" cy="22122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611560" y="6245696"/>
            <a:ext cx="1231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оп!…..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8" name="Picture 20" descr="http://im6-tub-ru.yandex.net/i?id=246486679-64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479" y="3687869"/>
            <a:ext cx="1697977" cy="23583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7310361" y="6240288"/>
            <a:ext cx="1184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ту!…..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1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3-tub-ru.yandex.net/i?id=189805520-4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800200" cy="180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7037" y="2152899"/>
            <a:ext cx="1904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Мяу – мяу!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http://im4-tub-ru.yandex.net/i?id=189457367-21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07061"/>
            <a:ext cx="1656184" cy="19257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04794" y="2132856"/>
            <a:ext cx="174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Гав – гав!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8" name="Picture 6" descr="http://im8-tub-ru.yandex.net/i?id=262834841-60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5187"/>
            <a:ext cx="1647056" cy="19215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194540" y="2256754"/>
            <a:ext cx="2032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Пиф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паф!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80" name="Picture 8" descr="http://im4-tub-ru.yandex.net/i?id=9694981-23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17247"/>
            <a:ext cx="2088232" cy="18751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49405" y="5517232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Тик – так!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82" name="Picture 10" descr="http://im4-tub-ru.yandex.net/i?id=86077748-14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644" y="3517247"/>
            <a:ext cx="1722616" cy="18751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441644" y="5517232"/>
            <a:ext cx="1808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86" name="Picture 14" descr="http://im8-tub-ru.yandex.net/i?id=160640261-43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29000"/>
            <a:ext cx="1839992" cy="20882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383695" y="5605963"/>
            <a:ext cx="1843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Кря – кря!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86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ВТОРОЙ ЭТАП</a:t>
            </a:r>
            <a:b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РАБОТА СО СЛОВОМ</a:t>
            </a:r>
            <a:r>
              <a:rPr lang="ru-RU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(на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аппарате функции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«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ЗВУКОУСИЛЕНИЕ» и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«ЗАДЕРЖКИ ЗВУКА»)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852936"/>
            <a:ext cx="8568952" cy="3474720"/>
          </a:xfrm>
        </p:spPr>
        <p:txBody>
          <a:bodyPr/>
          <a:lstStyle/>
          <a:p>
            <a:r>
              <a:rPr lang="ru-RU" dirty="0" smtClean="0"/>
              <a:t>Слова произносятся слитно, на одном выдохе.</a:t>
            </a:r>
          </a:p>
          <a:p>
            <a:r>
              <a:rPr lang="ru-RU" dirty="0" smtClean="0"/>
              <a:t>Говорить начинаем с выдохом.</a:t>
            </a:r>
          </a:p>
          <a:p>
            <a:r>
              <a:rPr lang="ru-RU" dirty="0" smtClean="0"/>
              <a:t>Ударный звук должен звучать громче.</a:t>
            </a:r>
          </a:p>
          <a:p>
            <a:r>
              <a:rPr lang="ru-RU" dirty="0" smtClean="0"/>
              <a:t>Произнесение каждого ударного звука сопровождаем «дирижированием».</a:t>
            </a:r>
          </a:p>
          <a:p>
            <a:r>
              <a:rPr lang="ru-RU" dirty="0" smtClean="0"/>
              <a:t>Ударный звук находится в начале, середине, а затем и в конце слова.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3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0-tub-ru.yandex.net/i?id=124241837-71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29" y="404664"/>
            <a:ext cx="1368152" cy="19838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4948" y="2417724"/>
            <a:ext cx="1277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збука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 descr="http://im3-tub-ru.yandex.net/i?id=410811208-13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301"/>
            <a:ext cx="1728192" cy="17732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851920" y="2388486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блако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2" name="Picture 6" descr="http://im7-tub-ru.yandex.net/i?id=382465345-39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049" y="573301"/>
            <a:ext cx="1485074" cy="20767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915386" y="2650096"/>
            <a:ext cx="896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тка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4" name="Picture 8" descr="http://im3-tub-ru.yandex.net/i?id=147644329-35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4" y="3501008"/>
            <a:ext cx="1412797" cy="19442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65109" y="5517232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глы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6" name="Picture 10" descr="http://im3-tub-ru.yandex.net/i?id=333348955-40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90" y="3429000"/>
            <a:ext cx="1628821" cy="20882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855683" y="5517232"/>
            <a:ext cx="1031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мму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8" name="Picture 12" descr="http://im7-tub-ru.yandex.net/i?id=36896244-49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398" y="3615680"/>
            <a:ext cx="2276376" cy="17148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89738" y="5445224"/>
            <a:ext cx="947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кна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4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lenagold.ru/fon/clipart/a/arb/arbuz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6672"/>
            <a:ext cx="1972219" cy="20882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646" y="2564904"/>
            <a:ext cx="1107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арб</a:t>
            </a:r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6" name="Picture 6" descr="http://lenagold.ru/fon/clipart/b/bana/banan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12235"/>
            <a:ext cx="2313498" cy="20821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024107" y="2645363"/>
            <a:ext cx="1396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</a:t>
            </a:r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ны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30" name="Picture 10" descr="http://lenagold.ru/fon/clipart/b/balet/balet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12235"/>
            <a:ext cx="2014621" cy="21331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645721" y="2717305"/>
            <a:ext cx="1755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балер</a:t>
            </a:r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32" name="Picture 12" descr="http://lenagold.ru/fon/clipart/g/gvoz/gvozd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63" y="3573016"/>
            <a:ext cx="2040227" cy="21602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3836" y="5760707"/>
            <a:ext cx="1686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гвозд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34" name="Picture 14" descr="http://lenagold.ru/fon/clipart/v/voron/vorona1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3" y="3557871"/>
            <a:ext cx="2054531" cy="21753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947956" y="5760707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ны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36" name="Picture 16" descr="http://lenagold.ru/fon/clipart/d/der/derev1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19" y="3555234"/>
            <a:ext cx="2198014" cy="21432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6667050" y="5785348"/>
            <a:ext cx="154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вья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9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lenagold.ru/fon/clipart/m/morog/morog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1619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8-tub-ru.yandex.net/i?id=161435151-51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78446"/>
            <a:ext cx="14192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lenagold.ru/fon/clipart/t/trav/trava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835571"/>
            <a:ext cx="1619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4-tub-ru.yandex.net/i?id=230884012-24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573016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im8-tub-ru.yandex.net/i?id=379693092-69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02225"/>
            <a:ext cx="2154503" cy="147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im5-tub-ru.yandex.net/i?id=385926571-11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51110"/>
            <a:ext cx="1838705" cy="248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8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img337.imageshack.us/img337/4753/800pxmaccaricice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2" y="548680"/>
            <a:ext cx="877371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14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7920880" cy="3816424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b="0" dirty="0">
                <a:effectLst/>
              </a:rPr>
              <a:t>Л</a:t>
            </a:r>
            <a:r>
              <a:rPr lang="ru-RU" sz="1600" b="0" dirty="0" smtClean="0">
                <a:effectLst/>
              </a:rPr>
              <a:t>огопедические </a:t>
            </a:r>
            <a:r>
              <a:rPr lang="ru-RU" sz="1600" b="0" dirty="0">
                <a:effectLst/>
              </a:rPr>
              <a:t>индивидуальные и групповые занятия с использованием технических средств </a:t>
            </a:r>
            <a:r>
              <a:rPr lang="ru-RU" sz="1600" b="0" dirty="0" smtClean="0">
                <a:effectLst/>
              </a:rPr>
              <a:t>обучения</a:t>
            </a:r>
            <a:r>
              <a:rPr lang="ru-RU" sz="1600" b="0" dirty="0">
                <a:effectLst/>
              </a:rPr>
              <a:t> </a:t>
            </a:r>
            <a:r>
              <a:rPr lang="ru-RU" sz="1600" b="0" dirty="0" smtClean="0">
                <a:effectLst/>
              </a:rPr>
              <a:t>( аппарат для коррекции речи «Монолог», мультимедийные презентации для коррекции ОНР, музыкально- ознакомительные досуги ).</a:t>
            </a:r>
            <a:br>
              <a:rPr lang="ru-RU" sz="1600" b="0" dirty="0" smtClean="0">
                <a:effectLst/>
              </a:rPr>
            </a:br>
            <a:r>
              <a:rPr lang="ru-RU" sz="1600" b="0" dirty="0">
                <a:effectLst/>
              </a:rPr>
              <a:t/>
            </a:r>
            <a:br>
              <a:rPr lang="ru-RU" sz="1600" b="0" dirty="0">
                <a:effectLst/>
              </a:rPr>
            </a:br>
            <a:r>
              <a:rPr lang="ru-RU" sz="1600" b="0" dirty="0" smtClean="0">
                <a:effectLst/>
              </a:rPr>
              <a:t/>
            </a:r>
            <a:br>
              <a:rPr lang="ru-RU" sz="1600" b="0" dirty="0" smtClean="0">
                <a:effectLst/>
              </a:rPr>
            </a:br>
            <a:r>
              <a:rPr lang="ru-RU" sz="1600" b="0" dirty="0" smtClean="0">
                <a:effectLst/>
              </a:rPr>
              <a:t>Психологические </a:t>
            </a:r>
            <a:r>
              <a:rPr lang="ru-RU" sz="1600" b="0" dirty="0">
                <a:effectLst/>
              </a:rPr>
              <a:t>индивидуальные и групповые занятия, направленные на развитие социальной адаптации; </a:t>
            </a:r>
            <a:br>
              <a:rPr lang="ru-RU" sz="1600" b="0" dirty="0">
                <a:effectLst/>
              </a:rPr>
            </a:br>
            <a:r>
              <a:rPr lang="ru-RU" sz="1600" b="0" dirty="0" smtClean="0">
                <a:effectLst/>
              </a:rPr>
              <a:t/>
            </a:r>
            <a:br>
              <a:rPr lang="ru-RU" sz="1600" b="0" dirty="0" smtClean="0">
                <a:effectLst/>
              </a:rPr>
            </a:br>
            <a:r>
              <a:rPr lang="ru-RU" sz="1600" b="0" dirty="0" err="1" smtClean="0">
                <a:effectLst/>
              </a:rPr>
              <a:t>Логоритмические</a:t>
            </a:r>
            <a:r>
              <a:rPr lang="ru-RU" sz="1600" b="0" dirty="0" smtClean="0">
                <a:effectLst/>
              </a:rPr>
              <a:t> </a:t>
            </a:r>
            <a:r>
              <a:rPr lang="ru-RU" sz="1600" b="0" dirty="0">
                <a:effectLst/>
              </a:rPr>
              <a:t>занятия, целью которых является развитие ритмической организации речи и движений; </a:t>
            </a:r>
            <a:r>
              <a:rPr lang="ru-RU" sz="1600" b="0" dirty="0" smtClean="0">
                <a:effectLst/>
              </a:rPr>
              <a:t/>
            </a:r>
            <a:br>
              <a:rPr lang="ru-RU" sz="1600" b="0" dirty="0" smtClean="0">
                <a:effectLst/>
              </a:rPr>
            </a:br>
            <a:r>
              <a:rPr lang="ru-RU" sz="1600" b="0" dirty="0">
                <a:effectLst/>
              </a:rPr>
              <a:t/>
            </a:r>
            <a:br>
              <a:rPr lang="ru-RU" sz="1600" b="0" dirty="0">
                <a:effectLst/>
              </a:rPr>
            </a:br>
            <a:r>
              <a:rPr lang="ru-RU" sz="1600" b="0" dirty="0" smtClean="0">
                <a:effectLst/>
              </a:rPr>
              <a:t>Психотерапевтические </a:t>
            </a:r>
            <a:r>
              <a:rPr lang="ru-RU" sz="1600" b="0" dirty="0">
                <a:effectLst/>
              </a:rPr>
              <a:t>занятия с использованием метода групповой релаксации.</a:t>
            </a:r>
            <a:endParaRPr lang="ru-RU" sz="16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24936" cy="1152128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Комплексная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реабилитация детей </a:t>
            </a:r>
          </a:p>
          <a:p>
            <a:pPr marL="4572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детского сада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956</a:t>
            </a:r>
          </a:p>
          <a:p>
            <a:pPr marL="4572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компенсирующей направленности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03152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60848"/>
            <a:ext cx="8568952" cy="40324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Улучшение </a:t>
            </a:r>
            <a:r>
              <a:rPr lang="ru-RU" sz="2800" dirty="0"/>
              <a:t>речевого </a:t>
            </a:r>
            <a:r>
              <a:rPr lang="ru-RU" sz="2800" dirty="0" smtClean="0"/>
              <a:t>статуса</a:t>
            </a:r>
            <a:r>
              <a:rPr lang="ru-RU" sz="2800" dirty="0"/>
              <a:t> </a:t>
            </a:r>
            <a:r>
              <a:rPr lang="ru-RU" sz="2800" dirty="0" smtClean="0"/>
              <a:t>ребёнка;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Расширение </a:t>
            </a:r>
            <a:r>
              <a:rPr lang="ru-RU" sz="2800" dirty="0"/>
              <a:t>коммуникативных </a:t>
            </a:r>
            <a:r>
              <a:rPr lang="ru-RU" sz="2800" dirty="0" smtClean="0"/>
              <a:t>возможностей;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Ликвидация </a:t>
            </a:r>
            <a:r>
              <a:rPr lang="ru-RU" sz="2800" dirty="0"/>
              <a:t>признаков девиации </a:t>
            </a:r>
            <a:r>
              <a:rPr lang="ru-RU" sz="2800" dirty="0" smtClean="0"/>
              <a:t>личности;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Расширение </a:t>
            </a:r>
            <a:r>
              <a:rPr lang="ru-RU" sz="2800" dirty="0"/>
              <a:t>адаптационных </a:t>
            </a:r>
            <a:r>
              <a:rPr lang="ru-RU" sz="2800" dirty="0" smtClean="0"/>
              <a:t>возможностей</a:t>
            </a:r>
            <a:r>
              <a:rPr lang="ru-RU" sz="1100" dirty="0" smtClean="0"/>
              <a:t>.</a:t>
            </a:r>
            <a:endParaRPr lang="ru-RU" sz="11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8496944" cy="12573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Результатом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комплексной </a:t>
            </a:r>
          </a:p>
          <a:p>
            <a:pPr marL="45720" indent="0" algn="ctr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сихолого - логопедической коррекции  является: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6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548" y="332656"/>
            <a:ext cx="8136904" cy="108012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marL="0" indent="0" algn="ctr">
              <a:buNone/>
            </a:pPr>
            <a:r>
              <a:rPr lang="ru-RU" sz="2400" b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Средства ТСО</a:t>
            </a:r>
            <a:br>
              <a:rPr lang="ru-RU" sz="2400" b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b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используемые при коррекции заикания</a:t>
            </a:r>
            <a:endParaRPr lang="ru-RU" sz="2400" b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3379" y="404664"/>
            <a:ext cx="7416823" cy="936104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57763" y="1497043"/>
            <a:ext cx="295149" cy="168402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2448272" cy="46085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ЗВУКОЗАГЛУШЕНИЕ</a:t>
            </a:r>
          </a:p>
          <a:p>
            <a:pPr marL="45720" indent="0" algn="ctr">
              <a:buNone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"БЕЛЫЙ ШУМ"</a:t>
            </a:r>
            <a:endParaRPr lang="ru-RU" sz="1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275" y="1772816"/>
            <a:ext cx="2448272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37420" y="1674775"/>
            <a:ext cx="2304256" cy="4716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16216" y="1809072"/>
            <a:ext cx="2448272" cy="4716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318523" y="1399794"/>
            <a:ext cx="214078" cy="26565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813778" y="1399794"/>
            <a:ext cx="216025" cy="300548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5151" y="2334647"/>
            <a:ext cx="21203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Разрыв </a:t>
            </a:r>
            <a:r>
              <a:rPr lang="ru-RU" sz="1600" dirty="0"/>
              <a:t>привычной </a:t>
            </a:r>
            <a:r>
              <a:rPr lang="ru-RU" sz="1600" dirty="0" smtClean="0"/>
              <a:t>патологической слухоречевой связи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72322" y="3420240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Выполняет </a:t>
            </a:r>
            <a:r>
              <a:rPr lang="ru-RU" sz="1600" dirty="0"/>
              <a:t>роль отвлечения </a:t>
            </a:r>
            <a:r>
              <a:rPr lang="ru-RU" sz="1600" dirty="0" smtClean="0"/>
              <a:t>от  </a:t>
            </a:r>
            <a:r>
              <a:rPr lang="ru-RU" sz="1600" dirty="0"/>
              <a:t>речевого </a:t>
            </a:r>
            <a:r>
              <a:rPr lang="ru-RU" sz="1600" dirty="0" smtClean="0"/>
              <a:t>акта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8102" y="4565165"/>
            <a:ext cx="2161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Э</a:t>
            </a:r>
            <a:r>
              <a:rPr lang="ru-RU" sz="1600" dirty="0" smtClean="0"/>
              <a:t>ффект </a:t>
            </a:r>
            <a:r>
              <a:rPr lang="ru-RU" sz="1600" dirty="0"/>
              <a:t>повышения </a:t>
            </a:r>
            <a:r>
              <a:rPr lang="ru-RU" sz="1600" dirty="0" smtClean="0"/>
              <a:t>громкости голоса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6713" y="5301208"/>
            <a:ext cx="2331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/>
              <a:t>А.А.Маланичевой</a:t>
            </a:r>
            <a:r>
              <a:rPr lang="ru-RU" sz="1200" dirty="0" smtClean="0"/>
              <a:t> (1954г.)</a:t>
            </a:r>
          </a:p>
          <a:p>
            <a:pPr algn="ctr"/>
            <a:r>
              <a:rPr lang="ru-RU" sz="1200" b="1" dirty="0" err="1" smtClean="0"/>
              <a:t>В.И.Воскресенского</a:t>
            </a:r>
            <a:r>
              <a:rPr lang="ru-RU" sz="1200" dirty="0" smtClean="0"/>
              <a:t> (1962г.) </a:t>
            </a:r>
            <a:r>
              <a:rPr lang="ru-RU" sz="1200" b="1" dirty="0" err="1" smtClean="0"/>
              <a:t>А.В.Крапухина</a:t>
            </a:r>
            <a:r>
              <a:rPr lang="ru-RU" sz="1200" dirty="0" smtClean="0"/>
              <a:t> (1981 г.) </a:t>
            </a:r>
            <a:r>
              <a:rPr lang="ru-RU" sz="1200" b="1" dirty="0" err="1" smtClean="0"/>
              <a:t>Ф.Черри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94294" y="1965315"/>
            <a:ext cx="20120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ЗВУКОУСИЛЕНИЕ</a:t>
            </a:r>
            <a:endParaRPr lang="ru-RU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94294" y="2636912"/>
            <a:ext cx="21298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Эффект наступает благодаря изменению привычной громкости собственной </a:t>
            </a:r>
            <a:r>
              <a:rPr lang="ru-RU" sz="1600" dirty="0" smtClean="0"/>
              <a:t>речи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722208" y="5131930"/>
            <a:ext cx="21391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Как </a:t>
            </a:r>
            <a:r>
              <a:rPr lang="ru-RU" sz="1400" dirty="0"/>
              <a:t>метод устранения заикания был предложен </a:t>
            </a:r>
            <a:r>
              <a:rPr lang="ru-RU" sz="1400" b="1" dirty="0" err="1"/>
              <a:t>В.А.Раздольским</a:t>
            </a:r>
            <a:r>
              <a:rPr lang="ru-RU" sz="1400" dirty="0"/>
              <a:t> в 1965г.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053972" y="1965315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МЕТРОНОМ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88932" y="2519312"/>
            <a:ext cx="26657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Метод </a:t>
            </a:r>
            <a:r>
              <a:rPr lang="ru-RU" sz="1600" dirty="0"/>
              <a:t>ритмической стимуляции речи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787038" y="3327907"/>
            <a:ext cx="2053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Усвоению навыка изменения темпа и </a:t>
            </a:r>
            <a:r>
              <a:rPr lang="ru-RU" sz="1600" dirty="0" smtClean="0"/>
              <a:t>ритма речи</a:t>
            </a:r>
            <a:endParaRPr lang="ru-RU" sz="1600" dirty="0"/>
          </a:p>
        </p:txBody>
      </p:sp>
      <p:sp>
        <p:nvSpPr>
          <p:cNvPr id="31" name="Прямоугольник 30"/>
          <p:cNvSpPr/>
          <p:nvPr/>
        </p:nvSpPr>
        <p:spPr>
          <a:xfrm rot="10800000" flipV="1">
            <a:off x="6641752" y="5134550"/>
            <a:ext cx="2322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/>
              <a:t>Дж.Бреди</a:t>
            </a:r>
            <a:r>
              <a:rPr lang="ru-RU" sz="1400" dirty="0"/>
              <a:t> (</a:t>
            </a:r>
            <a:r>
              <a:rPr lang="ru-RU" sz="1400" dirty="0" smtClean="0"/>
              <a:t>1969г)</a:t>
            </a:r>
          </a:p>
          <a:p>
            <a:pPr algn="ctr"/>
            <a:r>
              <a:rPr lang="ru-RU" sz="1400" b="1" dirty="0" smtClean="0"/>
              <a:t>Н.И</a:t>
            </a:r>
            <a:r>
              <a:rPr lang="ru-RU" sz="1400" b="1" dirty="0"/>
              <a:t>. </a:t>
            </a:r>
            <a:r>
              <a:rPr lang="ru-RU" sz="1400" b="1" dirty="0" err="1" smtClean="0"/>
              <a:t>Жинкин</a:t>
            </a:r>
            <a:endParaRPr lang="ru-RU" sz="1400" dirty="0" smtClean="0"/>
          </a:p>
          <a:p>
            <a:pPr algn="ctr"/>
            <a:r>
              <a:rPr lang="ru-RU" sz="1400" b="1" dirty="0" err="1" smtClean="0"/>
              <a:t>К.С.Станиславский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4287734" y="6517956"/>
            <a:ext cx="1008112" cy="17002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4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748" y="652534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7604" y="692696"/>
            <a:ext cx="6400800" cy="51845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ЭХО" или ЭФФЕКТ ОТСТАВНОЙ РЕЧИ 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был </a:t>
            </a:r>
            <a:r>
              <a:rPr lang="ru-RU" sz="1800" dirty="0">
                <a:solidFill>
                  <a:schemeClr val="tx1"/>
                </a:solidFill>
              </a:rPr>
              <a:t>открыт </a:t>
            </a:r>
            <a:r>
              <a:rPr lang="ru-RU" sz="1800" b="1" dirty="0">
                <a:solidFill>
                  <a:schemeClr val="tx1"/>
                </a:solidFill>
              </a:rPr>
              <a:t>Б. Лее</a:t>
            </a:r>
            <a:r>
              <a:rPr lang="ru-RU" sz="1800" dirty="0">
                <a:solidFill>
                  <a:schemeClr val="tx1"/>
                </a:solidFill>
              </a:rPr>
              <a:t> в 1952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2" y="980728"/>
            <a:ext cx="7128792" cy="482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276872"/>
            <a:ext cx="6192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Эффект отставной речи связывают с нарушением обратной слуховой связи.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29339" y="3105835"/>
            <a:ext cx="62270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Метод лечения, основанный на принципе "регуляции обратной связи" с помощью "ЭХО - аппарата", предложил польский автор </a:t>
            </a:r>
            <a:r>
              <a:rPr lang="ru-RU" b="1" dirty="0" err="1"/>
              <a:t>Б.Адамчик</a:t>
            </a:r>
            <a:r>
              <a:rPr lang="ru-RU" dirty="0"/>
              <a:t> в 1959 году.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29338" y="4337225"/>
            <a:ext cx="60830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1981 году </a:t>
            </a:r>
            <a:r>
              <a:rPr lang="ru-RU" b="1" dirty="0" err="1"/>
              <a:t>А.В.Крапухин</a:t>
            </a:r>
            <a:r>
              <a:rPr lang="ru-RU" dirty="0"/>
              <a:t> в установке "Логос", наряду с </a:t>
            </a:r>
            <a:r>
              <a:rPr lang="ru-RU" dirty="0" err="1"/>
              <a:t>звукозаглушением</a:t>
            </a:r>
            <a:r>
              <a:rPr lang="ru-RU" dirty="0"/>
              <a:t> и звукоусилением, использовал эффект "Эхо".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538246" y="314400"/>
            <a:ext cx="304610" cy="489204"/>
          </a:xfrm>
          <a:prstGeom prst="downArrow">
            <a:avLst>
              <a:gd name="adj1" fmla="val 35705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738" y="4005064"/>
            <a:ext cx="8712968" cy="3312368"/>
          </a:xfrm>
        </p:spPr>
        <p:txBody>
          <a:bodyPr>
            <a:normAutofit/>
          </a:bodyPr>
          <a:lstStyle/>
          <a:p>
            <a:r>
              <a:rPr lang="ru-RU" sz="1800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Корректофон</a:t>
            </a:r>
            <a:r>
              <a:rPr lang="ru-RU" sz="1800" i="1" dirty="0" smtClean="0"/>
              <a:t>-</a:t>
            </a:r>
            <a:r>
              <a:rPr lang="ru-RU" sz="1800" dirty="0" smtClean="0"/>
              <a:t> построен на эффекте </a:t>
            </a:r>
            <a:r>
              <a:rPr lang="ru-RU" sz="1800" dirty="0" err="1" smtClean="0"/>
              <a:t>заглушения</a:t>
            </a:r>
            <a:r>
              <a:rPr lang="ru-RU" sz="1800" dirty="0" smtClean="0"/>
              <a:t> собственной речи - "белый шум";</a:t>
            </a:r>
          </a:p>
          <a:p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Аппарат "Эхо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«- </a:t>
            </a:r>
            <a:r>
              <a:rPr lang="ru-RU" sz="1800" dirty="0" smtClean="0"/>
              <a:t>воспроизводит речь с определенной задержкой, создающей эффект эха;</a:t>
            </a:r>
          </a:p>
          <a:p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Звукоусиливающий аппарат</a:t>
            </a:r>
            <a:r>
              <a:rPr lang="ru-RU" sz="1800" i="1" dirty="0" smtClean="0"/>
              <a:t>- </a:t>
            </a:r>
            <a:r>
              <a:rPr lang="ru-RU" sz="1800" dirty="0" smtClean="0"/>
              <a:t>позволяет воспроизводить собственную речь в усиленном режиме;</a:t>
            </a:r>
          </a:p>
          <a:p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Метроном-</a:t>
            </a:r>
            <a:r>
              <a:rPr lang="ru-RU" sz="1800" dirty="0" smtClean="0"/>
              <a:t> способствует формированию темпо-ритмических навыков.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13516" y="260039"/>
            <a:ext cx="36907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АКР - 01 "Монолог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ru-RU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http://expo.rusmedserv.com/img/monol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20" y="836711"/>
            <a:ext cx="4932053" cy="28803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9606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патент на устройство для коррекции речи при заикан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4350296" cy="61570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3468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Прибор для лечения заикания &quot;Монолог&quot;. Сертификат соответствия №4765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4431"/>
            <a:ext cx="4392488" cy="6216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0335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716</TotalTime>
  <Words>566</Words>
  <Application>Microsoft Office PowerPoint</Application>
  <PresentationFormat>Экран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Презентация PowerPoint</vt:lpstr>
      <vt:lpstr>Презентация PowerPoint</vt:lpstr>
      <vt:lpstr>Логопедические индивидуальные и групповые занятия с использованием технических средств обучения ( аппарат для коррекции речи «Монолог», мультимедийные презентации для коррекции ОНР, музыкально- ознакомительные досуги ).   Психологические индивидуальные и групповые занятия, направленные на развитие социальной адаптации;   Логоритмические занятия, целью которых является развитие ритмической организации речи и движений;   Психотерапевтические занятия с использованием метода групповой релаксации.</vt:lpstr>
      <vt:lpstr>Улучшение речевого статуса ребёнка;  Расширение коммуникативных возможностей;   Ликвидация признаков девиации личности;   Расширение адаптационных возможностей.</vt:lpstr>
      <vt:lpstr>Средства ТСО  используемые при коррекции заикания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ОБЯЗАТЕЛЬНАЯ ПРЕДВАРИТЕЛЬНАЯ РАБОТА   ПЕРЕД НАЧАЛОМ КАЖДОГО ЗАНЯТИЯ </vt:lpstr>
      <vt:lpstr>ПЕРВЫЙ ЭТАП   РАБОТА СО ЗВУКОМ и СЛОГОМ (на аппарате функции «ЗВУКОУСИЛЕНИЕ» и «ЭХО») </vt:lpstr>
      <vt:lpstr>Презентация PowerPoint</vt:lpstr>
      <vt:lpstr>Презентация PowerPoint</vt:lpstr>
      <vt:lpstr>Презентация PowerPoint</vt:lpstr>
      <vt:lpstr>ВТОРОЙ ЭТАП  РАБОТА СО СЛОВОМ (на аппарате функции  «ЗВУКОУСИЛЕНИЕ» и «ЗАДЕРЖКИ ЗВУКА»)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Слава</dc:creator>
  <cp:lastModifiedBy>Наталья</cp:lastModifiedBy>
  <cp:revision>55</cp:revision>
  <dcterms:created xsi:type="dcterms:W3CDTF">2011-10-26T08:15:26Z</dcterms:created>
  <dcterms:modified xsi:type="dcterms:W3CDTF">2011-10-30T20:22:58Z</dcterms:modified>
</cp:coreProperties>
</file>