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E0750-2515-44CB-807D-0A6862A35168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ADF8B-9843-47F2-8787-D2600AB8F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9830B60-18CC-454B-9855-295FDB645ED5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ADF8B-9843-47F2-8787-D2600AB8F7B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854C-078D-4F67-A341-88F8F0BEC1E1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1E05-D1D9-474C-963D-ADAEC0C34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854C-078D-4F67-A341-88F8F0BEC1E1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1E05-D1D9-474C-963D-ADAEC0C34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854C-078D-4F67-A341-88F8F0BEC1E1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1E05-D1D9-474C-963D-ADAEC0C34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854C-078D-4F67-A341-88F8F0BEC1E1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1E05-D1D9-474C-963D-ADAEC0C34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854C-078D-4F67-A341-88F8F0BEC1E1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1E05-D1D9-474C-963D-ADAEC0C34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854C-078D-4F67-A341-88F8F0BEC1E1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1E05-D1D9-474C-963D-ADAEC0C34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854C-078D-4F67-A341-88F8F0BEC1E1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1E05-D1D9-474C-963D-ADAEC0C34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854C-078D-4F67-A341-88F8F0BEC1E1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1E05-D1D9-474C-963D-ADAEC0C34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854C-078D-4F67-A341-88F8F0BEC1E1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1E05-D1D9-474C-963D-ADAEC0C34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854C-078D-4F67-A341-88F8F0BEC1E1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1E05-D1D9-474C-963D-ADAEC0C34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854C-078D-4F67-A341-88F8F0BEC1E1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1E05-D1D9-474C-963D-ADAEC0C34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B854C-078D-4F67-A341-88F8F0BEC1E1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51E05-D1D9-474C-963D-ADAEC0C34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mg.otvali.ru/2007/03/dragotsennye-kamni-foto_18054_s__8.jpg" TargetMode="External"/><Relationship Id="rId13" Type="http://schemas.openxmlformats.org/officeDocument/2006/relationships/hyperlink" Target="http://findfood.ru/component/aljuminij" TargetMode="External"/><Relationship Id="rId3" Type="http://schemas.openxmlformats.org/officeDocument/2006/relationships/hyperlink" Target="http://im6-tub-ru.yandex.net/i?id=937011598-66-72&amp;n=21" TargetMode="External"/><Relationship Id="rId7" Type="http://schemas.openxmlformats.org/officeDocument/2006/relationships/hyperlink" Target="http://www.sojuzrus.lt/uploads/posts/2011-01/1294871199_6.jpg" TargetMode="External"/><Relationship Id="rId12" Type="http://schemas.openxmlformats.org/officeDocument/2006/relationships/hyperlink" Target="http://www.bibliotekar.ru/spravochnik-149-metalloizdeliya/13.htm" TargetMode="External"/><Relationship Id="rId2" Type="http://schemas.openxmlformats.org/officeDocument/2006/relationships/hyperlink" Target="http://www.r93.ru/upload/article/big/1_21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2-tub-ru.yandex.net/i?id=136981999-43-72&amp;n=21" TargetMode="External"/><Relationship Id="rId11" Type="http://schemas.openxmlformats.org/officeDocument/2006/relationships/hyperlink" Target="http://im4-tub-ru.yandex.net/i?id=271555136-02-72&amp;n=21" TargetMode="External"/><Relationship Id="rId5" Type="http://schemas.openxmlformats.org/officeDocument/2006/relationships/hyperlink" Target="http://im2-tub-ru.yandex.net/i?id=247340547-15-72&amp;n=21" TargetMode="External"/><Relationship Id="rId15" Type="http://schemas.openxmlformats.org/officeDocument/2006/relationships/hyperlink" Target="http://pirates-life.ru/_ph/23/2/968386884.jpg" TargetMode="External"/><Relationship Id="rId10" Type="http://schemas.openxmlformats.org/officeDocument/2006/relationships/hyperlink" Target="http://dreamworlds.ru/uploads/posts/201012/thumbs/1292856853_prize_10_31.jpg" TargetMode="External"/><Relationship Id="rId4" Type="http://schemas.openxmlformats.org/officeDocument/2006/relationships/hyperlink" Target="http://im6-tub-ru.yandex.net/i?id=80638030-46-72&amp;n=21" TargetMode="External"/><Relationship Id="rId9" Type="http://schemas.openxmlformats.org/officeDocument/2006/relationships/hyperlink" Target="http://kambodza.asean.cz/inc/foto.html?o=1285166905108_01.jpg" TargetMode="External"/><Relationship Id="rId14" Type="http://schemas.openxmlformats.org/officeDocument/2006/relationships/hyperlink" Target="http://ks.zz.mu/index.php/raznoe/253-interesnye-fakty-ob-alyumini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text=%D0%BF%D0%BE%D0%BB%D1%83%D1%87%D0%B5%D0%BD%D0%B8%D0%B5%20%D0%B0%D0%BB%D1%8E%D0%BC%D0%B8%D0%BD%D0%B8%D1%8F%20%D1%8D%D0%BB%D0%B5%D0%BA%D1%82%D1%80%D0%BE%D0%BB%D0%B8%D0%B7%D0%BE%D0%BC&amp;pos=11&amp;uinfo=sw-1285-sh-641-fw-1060-fh-448-pd-1&amp;rpt=simage&amp;img_url=http://www.uran.ru/rasrabotki/2008/section4/s4_5_2008_f1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85728"/>
            <a:ext cx="250033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endParaRPr lang="ru-RU" sz="166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 descr="http://www.uzex.com/userfiles/news/real_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9683" y="428604"/>
            <a:ext cx="2978531" cy="2928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357158" y="3500438"/>
            <a:ext cx="64294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Учителя химии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Гершановская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Евгения Владимировна</a:t>
            </a: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Образовательный комплекс </a:t>
            </a: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  СОШ  № 880</a:t>
            </a: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Попова Светлана Анатольевна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 СОШ № 1465 имени Н.Г.Кузнецова</a:t>
            </a:r>
          </a:p>
          <a:p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 Москва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24075" y="306388"/>
            <a:ext cx="52562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Химические свойства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750" y="1571625"/>
            <a:ext cx="8858250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водой (после удаления защитной оксидной пленки)                                                    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2Al + 6H</a:t>
            </a:r>
            <a:r>
              <a:rPr lang="ru-RU" sz="2800" b="1" baseline="-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 = 2Al(OH)</a:t>
            </a:r>
            <a:r>
              <a:rPr lang="ru-RU" sz="2800" b="1" baseline="-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+ 3H</a:t>
            </a:r>
            <a:r>
              <a:rPr lang="ru-RU" sz="2800" b="1" baseline="-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2­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2.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растворами щелочей (с образованием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тетрагидроксоалюмината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2Al + 2NaOH + 6H</a:t>
            </a:r>
            <a:r>
              <a:rPr lang="ru-RU" sz="2800" b="1" baseline="-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 = 2Na[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ru-RU" sz="2800" b="1" baseline="-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] + 3H</a:t>
            </a:r>
            <a:r>
              <a:rPr lang="ru-RU" sz="2800" b="1" baseline="-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3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 соляной и разбавленной серной кислотами: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2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 + 6HCl = 2AlCl</a:t>
            </a:r>
            <a:r>
              <a:rPr lang="ru-RU" sz="2800" b="1" baseline="-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+ 3H</a:t>
            </a:r>
            <a:r>
              <a:rPr lang="ru-RU" sz="2800" b="1" baseline="-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2­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2Al + 3H</a:t>
            </a:r>
            <a:r>
              <a:rPr lang="ru-RU" sz="2800" b="1" baseline="-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sz="2800" b="1" baseline="-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разб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 = Al</a:t>
            </a:r>
            <a:r>
              <a:rPr lang="ru-RU" sz="2800" b="1" baseline="-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(SO</a:t>
            </a:r>
            <a:r>
              <a:rPr lang="ru-RU" sz="2800" b="1" baseline="-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baseline="-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+ 3H</a:t>
            </a:r>
            <a:r>
              <a:rPr lang="ru-RU" sz="2800" b="1" baseline="-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4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 оксидами менее активных металлов (алюминотермия)                   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8Al + 3Fe</a:t>
            </a:r>
            <a:r>
              <a:rPr lang="ru-RU" sz="2800" b="1" baseline="-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800" b="1" baseline="-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= 4Al</a:t>
            </a:r>
            <a:r>
              <a:rPr lang="ru-RU" sz="2800" b="1" baseline="-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800" b="1" baseline="-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+ 9Fe</a:t>
            </a:r>
          </a:p>
          <a:p>
            <a:pPr eaLnBrk="0" hangingPunct="0"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2Al + Cr</a:t>
            </a:r>
            <a:r>
              <a:rPr lang="ru-RU" sz="2800" b="1" baseline="-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800" b="1" baseline="-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= Al</a:t>
            </a:r>
            <a:r>
              <a:rPr lang="ru-RU" sz="2800" b="1" baseline="-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800" b="1" baseline="-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+ 2Cr</a:t>
            </a:r>
          </a:p>
          <a:p>
            <a:pPr eaLnBrk="0" hangingPunct="0"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   </a:t>
            </a:r>
          </a:p>
        </p:txBody>
      </p:sp>
      <p:pic>
        <p:nvPicPr>
          <p:cNvPr id="17412" name="Picture 4" descr="C:\Users\Teacher1\AppData\Local\Microsoft\Windows\Temporary Internet Files\Content.IE5\2Z3NX631\MC90035195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115888"/>
            <a:ext cx="7810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C:\Users\Teacher1\AppData\Local\Microsoft\Windows\Temporary Internet Files\Content.IE5\P7QAEQ9X\MC90035195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300" y="115888"/>
            <a:ext cx="7588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71563" y="1000125"/>
            <a:ext cx="7312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со сложными веществами: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85750" y="2357438"/>
            <a:ext cx="8286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Соединения алюминия встречаются </a:t>
            </a:r>
          </a:p>
          <a:p>
            <a:pPr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только на Земле, но и на Луне и Марсе.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57188" y="1500188"/>
            <a:ext cx="8286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Самое древнее изделие, содержащее 85% алюминия, датируется III-м веком н.э.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85750" y="3214688"/>
            <a:ext cx="85725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приказу Наполеона III были изготовлены алюминиевые столовые приборы, которые подавались на торжественных обедах императору и самым почётным гостям. Другие гости при этом пользовались приборами из традиционных драгоценных металлов — золота и серебра.</a:t>
            </a:r>
          </a:p>
          <a:p>
            <a:pPr>
              <a:defRPr/>
            </a:pP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1860-е годы каждая парижская модница непременно должна была иметь в своем наряде хотя бы одно украшение из алюминия - металла, ценившегося выше серебра и золота.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214313"/>
            <a:ext cx="8572500" cy="923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 Т О  И Н Т Е Р Е С Н О:</a:t>
            </a: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1285860"/>
            <a:ext cx="1083463" cy="200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4313" y="285750"/>
            <a:ext cx="8929687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Алюминий найдет свое место и в производстве новой так называемой «умной» одежды. </a:t>
            </a:r>
          </a:p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Уже сейчас производители создали ткань, покрытую тонким слоем этого металла, которая получила название </a:t>
            </a:r>
            <a:r>
              <a:rPr lang="ru-RU" sz="2400" b="1" i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алюминированная</a:t>
            </a:r>
            <a:r>
              <a:rPr lang="ru-RU" sz="24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ткань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Обладая интересными свойствами, такими как последовательное согревание и охлаждение, она может применяться в различных областях. </a:t>
            </a:r>
          </a:p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Например, если на окне висят занавески, выполненные из этой ткани, то они будут отражать тепловые лучи в жаркие дни, но пропустят свет. Таким образом, в комнате будет прохладно и светло. Зимой занавески можно перевернуть металлической стороной в комнату, это позволит вернуть тепло в помещение. Такую ткань можно считать универсальной — обладатель плаща из нее может не опасаться ни зноя, ни холода. При этом в зависимости от погоды плащ нужно перевернуть той или иной стороной.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63" y="2000250"/>
            <a:ext cx="6858000" cy="523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Вставьте пропущенные слова в текст: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7313" y="214313"/>
            <a:ext cx="6143625" cy="923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Проверьте себя:</a:t>
            </a:r>
          </a:p>
        </p:txBody>
      </p:sp>
      <p:sp>
        <p:nvSpPr>
          <p:cNvPr id="4" name="Стрелка вправо 3"/>
          <p:cNvSpPr/>
          <p:nvPr/>
        </p:nvSpPr>
        <p:spPr>
          <a:xfrm rot="5400000">
            <a:off x="3964781" y="1250157"/>
            <a:ext cx="714375" cy="64293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7188" y="2928938"/>
            <a:ext cx="85725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Алюминий – это металл, у которого в соединениях степень окисления равна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. </a:t>
            </a:r>
          </a:p>
          <a:p>
            <a:pPr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природе он встречается в виде                                 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43188" y="3286125"/>
            <a:ext cx="59022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+3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29188" y="3643313"/>
            <a:ext cx="259763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оксида алюминия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5750" y="4214813"/>
            <a:ext cx="86439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Алюминий может вступать в реакцию с            , образуя  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гидроксид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алюминия,  который обладает</a:t>
            </a:r>
          </a:p>
          <a:p>
            <a:pPr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.                      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57875" y="4214813"/>
            <a:ext cx="10758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водой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88" y="4929188"/>
            <a:ext cx="251459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амфотерностью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57188" y="5429250"/>
            <a:ext cx="821531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Алюминий вступает в реакцию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для восстановления менее активных металлов из их оксидов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57750" y="5429250"/>
            <a:ext cx="248273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алюминотермии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Дарья\Desktop\по работе\protocolo-familiar-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857250"/>
            <a:ext cx="6072188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3988" y="214313"/>
            <a:ext cx="8928100" cy="523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из соединений вступят в реакцию с алюминием: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72250" y="857250"/>
            <a:ext cx="650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Cl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215188" y="1357313"/>
            <a:ext cx="811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K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O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15125" y="1928813"/>
            <a:ext cx="1212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CuSO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215188" y="2500313"/>
            <a:ext cx="850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H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O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000875" y="307181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S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143750" y="3571875"/>
            <a:ext cx="1190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BaSO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929438" y="4143375"/>
            <a:ext cx="922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HCL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215188" y="5357813"/>
            <a:ext cx="563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Cr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429500" y="4786313"/>
            <a:ext cx="1098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Fe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3854 0.09781 -0.47691 0.19561 -0.57291 0.23469 " pathEditMode="relative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54 0.00208 C -0.27829 0.0763 -0.51753 0.15075 -0.60989 0.17965 C -0.70225 0.20855 -0.59566 0.17618 -0.59253 0.17549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61 -0.00485 C -0.24254 -0.03052 -0.43229 -0.05595 -0.50816 -0.06613 " pathEditMode="relative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0277 C -0.2526 0.04948 -0.48212 0.09618 -0.57396 0.11491 " pathEditMode="relative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31 -0.03769 C -0.20087 -0.12925 -0.35625 -0.22081 -0.4184 -0.2575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27168E-6 C -0.16944 -0.10751 -0.33871 -0.21503 -0.40642 -0.2580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" y="-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85750" y="0"/>
            <a:ext cx="6118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/>
              <a:t>Ссылки на источники информации и изображений:</a:t>
            </a:r>
          </a:p>
        </p:txBody>
      </p:sp>
      <p:sp>
        <p:nvSpPr>
          <p:cNvPr id="36867" name="Прямоугольник 2"/>
          <p:cNvSpPr>
            <a:spLocks noChangeArrowheads="1"/>
          </p:cNvSpPr>
          <p:nvPr/>
        </p:nvSpPr>
        <p:spPr bwMode="auto">
          <a:xfrm>
            <a:off x="785813" y="6000750"/>
            <a:ext cx="6335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hlinkClick r:id="rId2"/>
              </a:rPr>
              <a:t>http://www.r93.ru/upload/article/big/1_215.jpg</a:t>
            </a:r>
            <a:r>
              <a:rPr lang="ru-RU" sz="2000"/>
              <a:t> </a:t>
            </a:r>
          </a:p>
        </p:txBody>
      </p:sp>
      <p:sp>
        <p:nvSpPr>
          <p:cNvPr id="36868" name="Прямоугольник 3"/>
          <p:cNvSpPr>
            <a:spLocks noChangeArrowheads="1"/>
          </p:cNvSpPr>
          <p:nvPr/>
        </p:nvSpPr>
        <p:spPr bwMode="auto">
          <a:xfrm>
            <a:off x="714375" y="5643563"/>
            <a:ext cx="7715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hlinkClick r:id="rId3"/>
              </a:rPr>
              <a:t>http://im6-tub-ru.yandex.net/i?id=937011598-66-72&amp;n=21</a:t>
            </a:r>
            <a:r>
              <a:rPr lang="ru-RU" sz="2000"/>
              <a:t> </a:t>
            </a:r>
          </a:p>
        </p:txBody>
      </p:sp>
      <p:sp>
        <p:nvSpPr>
          <p:cNvPr id="36869" name="Прямоугольник 4"/>
          <p:cNvSpPr>
            <a:spLocks noChangeArrowheads="1"/>
          </p:cNvSpPr>
          <p:nvPr/>
        </p:nvSpPr>
        <p:spPr bwMode="auto">
          <a:xfrm rot="10800000" flipV="1">
            <a:off x="500063" y="2428875"/>
            <a:ext cx="771525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hlinkClick r:id="rId4"/>
              </a:rPr>
              <a:t>http://im6-tub-ru.yandex.net/i?id=80638030-46-72&amp;n=21</a:t>
            </a:r>
            <a:r>
              <a:rPr lang="ru-RU" sz="2000"/>
              <a:t> </a:t>
            </a:r>
          </a:p>
        </p:txBody>
      </p:sp>
      <p:sp>
        <p:nvSpPr>
          <p:cNvPr id="36870" name="Прямоугольник 5"/>
          <p:cNvSpPr>
            <a:spLocks noChangeArrowheads="1"/>
          </p:cNvSpPr>
          <p:nvPr/>
        </p:nvSpPr>
        <p:spPr bwMode="auto">
          <a:xfrm>
            <a:off x="500063" y="2714625"/>
            <a:ext cx="7858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hlinkClick r:id="rId5"/>
              </a:rPr>
              <a:t>http://im2-tub-ru.yandex.net/i?id=247340547-15-72&amp;n=21</a:t>
            </a:r>
            <a:r>
              <a:rPr lang="ru-RU" sz="2000"/>
              <a:t> </a:t>
            </a:r>
          </a:p>
        </p:txBody>
      </p:sp>
      <p:sp>
        <p:nvSpPr>
          <p:cNvPr id="36871" name="Прямоугольник 6"/>
          <p:cNvSpPr>
            <a:spLocks noChangeArrowheads="1"/>
          </p:cNvSpPr>
          <p:nvPr/>
        </p:nvSpPr>
        <p:spPr bwMode="auto">
          <a:xfrm>
            <a:off x="500063" y="3286125"/>
            <a:ext cx="8143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hlinkClick r:id="rId6"/>
              </a:rPr>
              <a:t>http://im2-tub-ru.yandex.net/i?id=136981999-43-72&amp;n=21</a:t>
            </a:r>
            <a:r>
              <a:rPr lang="ru-RU" sz="2000"/>
              <a:t> </a:t>
            </a:r>
          </a:p>
        </p:txBody>
      </p:sp>
      <p:sp>
        <p:nvSpPr>
          <p:cNvPr id="36872" name="TextBox 7"/>
          <p:cNvSpPr txBox="1">
            <a:spLocks noChangeArrowheads="1"/>
          </p:cNvSpPr>
          <p:nvPr/>
        </p:nvSpPr>
        <p:spPr bwMode="auto">
          <a:xfrm>
            <a:off x="357188" y="285750"/>
            <a:ext cx="5649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/>
              <a:t>Г.</a:t>
            </a:r>
            <a:r>
              <a:rPr lang="en-US" sz="2000" b="1" i="1"/>
              <a:t> </a:t>
            </a:r>
            <a:r>
              <a:rPr lang="ru-RU" sz="2000" b="1" i="1"/>
              <a:t>Е.</a:t>
            </a:r>
            <a:r>
              <a:rPr lang="en-US" sz="2000" b="1" i="1"/>
              <a:t> </a:t>
            </a:r>
            <a:r>
              <a:rPr lang="ru-RU" sz="2000" b="1" i="1"/>
              <a:t>Рудзитис</a:t>
            </a:r>
            <a:r>
              <a:rPr lang="en-US" sz="2000" b="1" i="1"/>
              <a:t> ,</a:t>
            </a:r>
            <a:r>
              <a:rPr lang="ru-RU" sz="2000" b="1" i="1"/>
              <a:t> Ф.Г. Фельдман </a:t>
            </a:r>
            <a:r>
              <a:rPr lang="en-US" sz="2000" b="1" i="1"/>
              <a:t> - </a:t>
            </a:r>
            <a:r>
              <a:rPr lang="ru-RU" sz="2000" b="1" i="1"/>
              <a:t>Химия 9</a:t>
            </a:r>
            <a:r>
              <a:rPr lang="en-US" sz="2000" b="1" i="1"/>
              <a:t> </a:t>
            </a:r>
            <a:r>
              <a:rPr lang="ru-RU" sz="2000" b="1" i="1"/>
              <a:t>класс</a:t>
            </a:r>
          </a:p>
        </p:txBody>
      </p:sp>
      <p:sp>
        <p:nvSpPr>
          <p:cNvPr id="36873" name="Прямоугольник 8"/>
          <p:cNvSpPr>
            <a:spLocks noChangeArrowheads="1"/>
          </p:cNvSpPr>
          <p:nvPr/>
        </p:nvSpPr>
        <p:spPr bwMode="auto">
          <a:xfrm>
            <a:off x="500063" y="3643313"/>
            <a:ext cx="8358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hlinkClick r:id="rId7"/>
              </a:rPr>
              <a:t>http://www.sojuzrus.lt/uploads/posts/2011-01/1294871199_6.jpg</a:t>
            </a:r>
            <a:r>
              <a:rPr lang="ru-RU" sz="2000"/>
              <a:t> </a:t>
            </a:r>
          </a:p>
        </p:txBody>
      </p:sp>
      <p:sp>
        <p:nvSpPr>
          <p:cNvPr id="36874" name="Прямоугольник 10"/>
          <p:cNvSpPr>
            <a:spLocks noChangeArrowheads="1"/>
          </p:cNvSpPr>
          <p:nvPr/>
        </p:nvSpPr>
        <p:spPr bwMode="auto">
          <a:xfrm>
            <a:off x="571500" y="4071938"/>
            <a:ext cx="7929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hlinkClick r:id="rId8"/>
              </a:rPr>
              <a:t>http://img.otvali.ru/2007/03/dragotsennye-kamni-foto_18054_s__8.jpg</a:t>
            </a:r>
            <a:r>
              <a:rPr lang="ru-RU" sz="2000"/>
              <a:t> </a:t>
            </a:r>
          </a:p>
        </p:txBody>
      </p:sp>
      <p:sp>
        <p:nvSpPr>
          <p:cNvPr id="36875" name="Прямоугольник 11"/>
          <p:cNvSpPr>
            <a:spLocks noChangeArrowheads="1"/>
          </p:cNvSpPr>
          <p:nvPr/>
        </p:nvSpPr>
        <p:spPr bwMode="auto">
          <a:xfrm>
            <a:off x="571500" y="4429125"/>
            <a:ext cx="8215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hlinkClick r:id="rId9"/>
              </a:rPr>
              <a:t>http://kambodza.asean.cz/inc/foto.html?o=1285166905108_01.jpg</a:t>
            </a:r>
            <a:r>
              <a:rPr lang="ru-RU" sz="2000"/>
              <a:t> </a:t>
            </a:r>
          </a:p>
        </p:txBody>
      </p:sp>
      <p:sp>
        <p:nvSpPr>
          <p:cNvPr id="36876" name="Прямоугольник 11"/>
          <p:cNvSpPr>
            <a:spLocks noChangeArrowheads="1"/>
          </p:cNvSpPr>
          <p:nvPr/>
        </p:nvSpPr>
        <p:spPr bwMode="auto">
          <a:xfrm>
            <a:off x="642938" y="4857750"/>
            <a:ext cx="8715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hlinkClick r:id="rId10"/>
              </a:rPr>
              <a:t>http://dreamworlds.ru/uploads/posts/201012/thumbs/1292856853_prize_10_31.jpg</a:t>
            </a:r>
            <a:r>
              <a:rPr lang="ru-RU" sz="2000"/>
              <a:t> </a:t>
            </a:r>
          </a:p>
        </p:txBody>
      </p:sp>
      <p:sp>
        <p:nvSpPr>
          <p:cNvPr id="36877" name="Прямоугольник 13"/>
          <p:cNvSpPr>
            <a:spLocks noChangeArrowheads="1"/>
          </p:cNvSpPr>
          <p:nvPr/>
        </p:nvSpPr>
        <p:spPr bwMode="auto">
          <a:xfrm>
            <a:off x="714375" y="5214938"/>
            <a:ext cx="8429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hlinkClick r:id="rId11"/>
              </a:rPr>
              <a:t>http://im4-tub-ru.yandex.net/i?id=271555136-02-72&amp;n=21</a:t>
            </a:r>
            <a:r>
              <a:rPr lang="ru-RU" sz="2000"/>
              <a:t> </a:t>
            </a:r>
          </a:p>
        </p:txBody>
      </p:sp>
      <p:sp>
        <p:nvSpPr>
          <p:cNvPr id="36878" name="Прямоугольник 13"/>
          <p:cNvSpPr>
            <a:spLocks noChangeArrowheads="1"/>
          </p:cNvSpPr>
          <p:nvPr/>
        </p:nvSpPr>
        <p:spPr bwMode="auto">
          <a:xfrm>
            <a:off x="285750" y="642938"/>
            <a:ext cx="8643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Информация об алюминии и сплаве:</a:t>
            </a:r>
          </a:p>
          <a:p>
            <a:r>
              <a:rPr lang="en-US" sz="1800">
                <a:hlinkClick r:id="rId12"/>
              </a:rPr>
              <a:t>http://www.bibliotekar.ru/spravochnik-149-metalloizdeliya/13.htm</a:t>
            </a:r>
            <a:r>
              <a:rPr lang="ru-RU" sz="1800"/>
              <a:t>  </a:t>
            </a:r>
          </a:p>
        </p:txBody>
      </p:sp>
      <p:sp>
        <p:nvSpPr>
          <p:cNvPr id="36879" name="Прямоугольник 14"/>
          <p:cNvSpPr>
            <a:spLocks noChangeArrowheads="1"/>
          </p:cNvSpPr>
          <p:nvPr/>
        </p:nvSpPr>
        <p:spPr bwMode="auto">
          <a:xfrm>
            <a:off x="357188" y="1214438"/>
            <a:ext cx="8143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Алюминий в организме:</a:t>
            </a:r>
          </a:p>
          <a:p>
            <a:r>
              <a:rPr lang="en-US" sz="1800">
                <a:hlinkClick r:id="rId13"/>
              </a:rPr>
              <a:t>http://findfood.ru/component/aljuminij</a:t>
            </a:r>
            <a:r>
              <a:rPr lang="ru-RU" sz="1800"/>
              <a:t> </a:t>
            </a:r>
          </a:p>
        </p:txBody>
      </p:sp>
      <p:sp>
        <p:nvSpPr>
          <p:cNvPr id="36880" name="Прямоугольник 15"/>
          <p:cNvSpPr>
            <a:spLocks noChangeArrowheads="1"/>
          </p:cNvSpPr>
          <p:nvPr/>
        </p:nvSpPr>
        <p:spPr bwMode="auto">
          <a:xfrm>
            <a:off x="428625" y="1857375"/>
            <a:ext cx="83581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Интересное об алюминии:</a:t>
            </a:r>
          </a:p>
          <a:p>
            <a:r>
              <a:rPr lang="en-US" sz="1600">
                <a:hlinkClick r:id="rId14"/>
              </a:rPr>
              <a:t>http://ks.zz.mu/index.php/raznoe/253-interesnye-fakty-ob-alyuminii</a:t>
            </a:r>
            <a:r>
              <a:rPr lang="ru-RU" sz="1600"/>
              <a:t> </a:t>
            </a:r>
          </a:p>
        </p:txBody>
      </p:sp>
      <p:sp>
        <p:nvSpPr>
          <p:cNvPr id="36881" name="Прямоугольник 16"/>
          <p:cNvSpPr>
            <a:spLocks noChangeArrowheads="1"/>
          </p:cNvSpPr>
          <p:nvPr/>
        </p:nvSpPr>
        <p:spPr bwMode="auto">
          <a:xfrm>
            <a:off x="500063" y="3000375"/>
            <a:ext cx="6643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hlinkClick r:id="rId15"/>
              </a:rPr>
              <a:t>http://pirates-life.ru/_ph/23/2/968386884.jpg</a:t>
            </a:r>
            <a:r>
              <a:rPr lang="ru-RU" sz="20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29063" y="2714625"/>
            <a:ext cx="14510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 b="1" i="1" dirty="0">
                <a:solidFill>
                  <a:schemeClr val="accent6">
                    <a:lumMod val="50000"/>
                  </a:schemeClr>
                </a:solidFill>
              </a:rPr>
              <a:t>AL</a:t>
            </a:r>
            <a:endParaRPr lang="ru-RU" sz="9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трелка вверх 2"/>
          <p:cNvSpPr/>
          <p:nvPr/>
        </p:nvSpPr>
        <p:spPr>
          <a:xfrm>
            <a:off x="4500563" y="2071688"/>
            <a:ext cx="484187" cy="979487"/>
          </a:xfrm>
          <a:prstGeom prst="up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86050" y="285728"/>
            <a:ext cx="377983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Элемент 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руппы (степень окисления в соединениях +3)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2857488" y="3429000"/>
            <a:ext cx="977900" cy="484188"/>
          </a:xfrm>
          <a:prstGeom prst="lef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4313" y="3143250"/>
            <a:ext cx="2714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Элемент  № 13     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5572125" y="3429000"/>
            <a:ext cx="977900" cy="48418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572250" y="2928938"/>
            <a:ext cx="18002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Элемент 3 -его</a:t>
            </a:r>
          </a:p>
          <a:p>
            <a:pPr algn="ctr"/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периода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500563" y="4071938"/>
            <a:ext cx="484187" cy="97790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43250" y="5000625"/>
            <a:ext cx="55038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Третий по распространенности </a:t>
            </a:r>
          </a:p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земной коре.</a:t>
            </a:r>
          </a:p>
        </p:txBody>
      </p:sp>
      <p:pic>
        <p:nvPicPr>
          <p:cNvPr id="12" name="Picture 7" descr="http://www.uzex.com/userfiles/news/real_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88" y="214313"/>
            <a:ext cx="2289175" cy="2251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85750" y="3643313"/>
            <a:ext cx="2857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название </a:t>
            </a:r>
          </a:p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образовано от лат.  «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Aluminis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квасцы</a:t>
            </a:r>
            <a:endParaRPr lang="ru-RU" sz="28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3143250" y="5786438"/>
            <a:ext cx="55800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1-е место среди металлов </a:t>
            </a:r>
          </a:p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(8,8% от массы земной коры)</a:t>
            </a:r>
          </a:p>
        </p:txBody>
      </p:sp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428892" cy="2214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15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6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5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15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15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65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650"/>
                            </p:stCondLst>
                            <p:childTnLst>
                              <p:par>
                                <p:cTn id="5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650"/>
                            </p:stCondLst>
                            <p:childTnLst>
                              <p:par>
                                <p:cTn id="56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3" grpId="0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ile:Ørs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000250"/>
            <a:ext cx="3429000" cy="4486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19" name="Прямоугольник 3"/>
          <p:cNvSpPr>
            <a:spLocks noChangeArrowheads="1"/>
          </p:cNvSpPr>
          <p:nvPr/>
        </p:nvSpPr>
        <p:spPr bwMode="auto">
          <a:xfrm>
            <a:off x="214313" y="0"/>
            <a:ext cx="4572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Датский физик</a:t>
            </a:r>
          </a:p>
          <a:p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b="1" i="1" dirty="0" err="1">
                <a:solidFill>
                  <a:schemeClr val="accent6">
                    <a:lumMod val="50000"/>
                  </a:schemeClr>
                </a:solidFill>
              </a:rPr>
              <a:t>Ганс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 Эрстед</a:t>
            </a:r>
          </a:p>
          <a:p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(1777-1851) 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3857625" y="1071563"/>
            <a:ext cx="5072063" cy="5357812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572000" y="2428875"/>
            <a:ext cx="38576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/>
              <a:t>Впервые алюминий был получен  им </a:t>
            </a:r>
          </a:p>
          <a:p>
            <a:r>
              <a:rPr lang="ru-RU" sz="2800" b="1" i="1"/>
              <a:t>в 1825 году действием амальгамы калия (сплав с ртутью) </a:t>
            </a:r>
          </a:p>
          <a:p>
            <a:r>
              <a:rPr lang="ru-RU" sz="2800" b="1" i="1"/>
              <a:t>на хлорид алюминия с последующей отгонкой ртути.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le:CharlesMartinH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3071805" cy="3811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28625" y="642938"/>
            <a:ext cx="831691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i="1" dirty="0"/>
          </a:p>
          <a:p>
            <a:r>
              <a:rPr lang="ru-RU" sz="2800" b="1" i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Будучи студентом Оберлинского колледжа, </a:t>
            </a:r>
          </a:p>
          <a:p>
            <a:r>
              <a:rPr lang="ru-RU" sz="2800" b="1" i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он узнал, что можно разбогатеть и получить благодарность человечества,</a:t>
            </a:r>
          </a:p>
          <a:p>
            <a:r>
              <a:rPr lang="ru-RU" sz="2800" b="1" i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изобрести способ получения алюминия </a:t>
            </a:r>
          </a:p>
          <a:p>
            <a:r>
              <a:rPr lang="ru-RU" sz="2800" b="1" i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промышленных масштабах. </a:t>
            </a:r>
          </a:p>
          <a:p>
            <a:r>
              <a:rPr lang="ru-RU" sz="2800" b="1" i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одержимый, Чарльз проводил эксперименты</a:t>
            </a:r>
          </a:p>
          <a:p>
            <a:r>
              <a:rPr lang="ru-RU" sz="2800" b="1" i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выработке алюминия путем </a:t>
            </a:r>
          </a:p>
          <a:p>
            <a:r>
              <a:rPr lang="ru-RU" sz="2800" b="1" i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электролиза криолитно-глиноземного</a:t>
            </a:r>
          </a:p>
          <a:p>
            <a:r>
              <a:rPr lang="ru-RU" sz="2800" b="1" i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расплава. </a:t>
            </a:r>
          </a:p>
          <a:p>
            <a:r>
              <a:rPr lang="ru-RU" sz="2800" b="1" i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23 февраля 1886 года спустя год</a:t>
            </a:r>
          </a:p>
          <a:p>
            <a:r>
              <a:rPr lang="ru-RU" sz="2800" b="1" i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окончания колледжа Чарльз получил с помощью электролиза  первый алюминий.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714750" y="1071563"/>
            <a:ext cx="51435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Холл Чарльз </a:t>
            </a:r>
          </a:p>
          <a:p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1863 – 1914) американский инженер-химик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5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214313" y="2071688"/>
            <a:ext cx="89296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dirty="0">
                <a:solidFill>
                  <a:schemeClr val="accent6">
                    <a:lumMod val="50000"/>
                  </a:schemeClr>
                </a:solidFill>
              </a:rPr>
              <a:t>Современное</a:t>
            </a:r>
          </a:p>
          <a:p>
            <a:pPr algn="ctr"/>
            <a:r>
              <a:rPr lang="ru-RU" sz="7200" dirty="0">
                <a:solidFill>
                  <a:schemeClr val="accent6">
                    <a:lumMod val="50000"/>
                  </a:schemeClr>
                </a:solidFill>
              </a:rPr>
              <a:t>получение алюминия</a:t>
            </a:r>
          </a:p>
        </p:txBody>
      </p: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285750" y="357188"/>
            <a:ext cx="85693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Современный метод получения был разработан независимо друг от друга: американцем Чарльзом Холлом и французом Полем Эру в 1886 году.</a:t>
            </a:r>
          </a:p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7" descr="http://www.uran.ru/rasrabotki/2008/section4/s4_5_2008_f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428875"/>
            <a:ext cx="4500562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786313" y="1785938"/>
            <a:ext cx="4071937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заключается в растворении оксида алюминия в расплаве криолита с последующим электролизом. Используются для этого расходуемые коксовые или графитовые электроды.</a:t>
            </a: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8" grpId="1"/>
      <p:bldP spid="9219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File:PaulHero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214563"/>
            <a:ext cx="3133725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85750" y="214313"/>
            <a:ext cx="8001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Поль Эру (1863-1914) –</a:t>
            </a:r>
          </a:p>
          <a:p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французский </a:t>
            </a:r>
          </a:p>
          <a:p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инженер - химик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857625" y="1071563"/>
            <a:ext cx="5072063" cy="5357812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1889 году  открыл алюминиевый завод во </a:t>
            </a:r>
            <a:r>
              <a:rPr lang="ru-RU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Фроне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(Франция),  став его директором. Он сконструировал электродуговую печь для выплавки стали, названную его именем; он разработал также электролитический способ получения алюминиевых сплавов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6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6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>
            <a:spLocks noChangeArrowheads="1"/>
          </p:cNvSpPr>
          <p:nvPr/>
        </p:nvSpPr>
        <p:spPr bwMode="auto">
          <a:xfrm>
            <a:off x="2000250" y="214313"/>
            <a:ext cx="4922838" cy="7143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Нахождение в природе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638201"/>
            <a:ext cx="3571886" cy="29340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Овал 8"/>
          <p:cNvSpPr/>
          <p:nvPr/>
        </p:nvSpPr>
        <p:spPr>
          <a:xfrm>
            <a:off x="214313" y="857250"/>
            <a:ext cx="4714875" cy="31432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Важнейшими на сегодня минералами алюминия являются </a:t>
            </a:r>
          </a:p>
          <a:p>
            <a:pPr algn="ctr">
              <a:defRPr/>
            </a:pPr>
            <a:r>
              <a:rPr lang="ru-RU" sz="28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бокситы и глины</a:t>
            </a:r>
            <a:endParaRPr lang="ru-RU" sz="2800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929188" y="857250"/>
            <a:ext cx="4000500" cy="31432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Основным химическим их компонентом является  тоже Al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(28% - 80%)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00438" y="0"/>
            <a:ext cx="52403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Физические свойства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500438" y="1071563"/>
            <a:ext cx="564356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мягкий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легкий  </a:t>
            </a:r>
          </a:p>
          <a:p>
            <a:pPr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 малой плотностью – 2,7 г/см</a:t>
            </a:r>
            <a:r>
              <a:rPr lang="ru-RU" sz="2400" b="1" i="1" baseline="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высокой тепло- и электропроводностью 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легкоплавкий </a:t>
            </a:r>
          </a:p>
          <a:p>
            <a:pPr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(температура плавления 660°C)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571875" y="714375"/>
            <a:ext cx="52149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серебристо-белый с характерным металлическим блеском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500438" y="4714875"/>
            <a:ext cx="56435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Совокупность этих  свойств позволяет отнести алюминий к числу важнейших технических материалов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14750" y="4143375"/>
            <a:ext cx="3284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</a:rPr>
              <a:t>Э Т О  В А Ж Н О :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2708544" cy="2357437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36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3786188"/>
            <a:ext cx="31718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5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4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8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4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7584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7584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8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300"/>
                            </p:stCondLst>
                            <p:childTnLst>
                              <p:par>
                                <p:cTn id="50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/>
      <p:bldP spid="4" grpId="0"/>
      <p:bldP spid="6" grpId="0"/>
      <p:bldP spid="6" grpId="1"/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43063" y="1209675"/>
            <a:ext cx="714375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>
              <a:defRPr/>
            </a:pPr>
            <a:endParaRPr lang="ru-RU" sz="700" dirty="0"/>
          </a:p>
          <a:p>
            <a:pPr eaLnBrk="0" hangingPunct="0">
              <a:buFontTx/>
              <a:buChar char="•"/>
              <a:defRPr/>
            </a:pPr>
            <a:endParaRPr lang="ru-RU" sz="2800" dirty="0"/>
          </a:p>
          <a:p>
            <a:pPr eaLnBrk="0" hangingPunct="0">
              <a:buFontTx/>
              <a:buChar char="•"/>
              <a:defRPr/>
            </a:pPr>
            <a:endParaRPr lang="ru-RU" sz="2800" dirty="0"/>
          </a:p>
          <a:p>
            <a:pPr eaLnBrk="0" hangingPunct="0">
              <a:defRPr/>
            </a:pPr>
            <a:endParaRPr lang="ru-RU" sz="2800" dirty="0"/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 серой, образуя сульфид алюминия: </a:t>
            </a:r>
          </a:p>
          <a:p>
            <a:pPr lvl="1" eaLnBrk="0" hangingPunct="0"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2Al + 3S = Al</a:t>
            </a:r>
            <a:r>
              <a:rPr lang="ru-RU" sz="2800" b="1" i="1" baseline="-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i="1" baseline="-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с азотом, образуя нитрид алюминия: </a:t>
            </a:r>
          </a:p>
          <a:p>
            <a:pPr lvl="1" eaLnBrk="0" hangingPunct="0"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2Al + N</a:t>
            </a:r>
            <a:r>
              <a:rPr lang="ru-RU" sz="2800" b="1" i="1" baseline="-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= 2AlN</a:t>
            </a: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 углеродом, образуя карбид алюминия: </a:t>
            </a:r>
          </a:p>
          <a:p>
            <a:pPr lvl="1" eaLnBrk="0" hangingPunct="0"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4Al + 3С = Al</a:t>
            </a:r>
            <a:r>
              <a:rPr lang="ru-RU" sz="2800" b="1" i="1" baseline="-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i="1" baseline="-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lvl="1" eaLnBrk="0" hangingPunct="0">
              <a:buFont typeface="Wingdings" pitchFamily="2" charset="2"/>
              <a:buChar char="v"/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хлором, образуя хлорид алюминия:</a:t>
            </a:r>
          </a:p>
          <a:p>
            <a:pPr lvl="1" eaLnBrk="0" hangingPunct="0"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 + 3Cl</a:t>
            </a:r>
            <a:r>
              <a:rPr lang="en-US" sz="2800" b="1" i="1" baseline="-25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= 2AlCl</a:t>
            </a:r>
            <a:r>
              <a:rPr lang="en-US" sz="2800" b="1" i="1" baseline="-25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0" hangingPunct="0">
              <a:defRPr/>
            </a:pPr>
            <a:endParaRPr lang="ru-RU" sz="2800" dirty="0"/>
          </a:p>
          <a:p>
            <a:pPr eaLnBrk="0" hangingPunct="0">
              <a:defRPr/>
            </a:pPr>
            <a:endParaRPr 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00250" y="0"/>
            <a:ext cx="58070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</a:rPr>
              <a:t>Химические свойства </a:t>
            </a:r>
          </a:p>
        </p:txBody>
      </p:sp>
      <p:pic>
        <p:nvPicPr>
          <p:cNvPr id="16388" name="Picture 7" descr="C:\Users\Teacher1\AppData\Local\Microsoft\Windows\Temporary Internet Files\Content.IE5\TT57F08D\MC90028750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150018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43063" y="1260842"/>
            <a:ext cx="721518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>
              <a:defRPr/>
            </a:pPr>
            <a:endParaRPr lang="ru-RU" sz="3200" dirty="0"/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 кислородом, образуя оксид алюминия: </a:t>
            </a:r>
          </a:p>
          <a:p>
            <a:pPr lvl="1" eaLnBrk="0" hangingPunct="0"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4Al + 3O</a:t>
            </a:r>
            <a:r>
              <a:rPr lang="ru-RU" sz="2800" b="1" i="1" baseline="-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= 2Al</a:t>
            </a:r>
            <a:r>
              <a:rPr lang="ru-RU" sz="2800" b="1" i="1" baseline="-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800" b="1" i="1" baseline="-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1928813" y="714375"/>
            <a:ext cx="70008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с простыми веществами: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6" grpId="0" autoUpdateAnimBg="0"/>
      <p:bldP spid="1434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927</Words>
  <Application>Microsoft Office PowerPoint</Application>
  <PresentationFormat>Экран (4:3)</PresentationFormat>
  <Paragraphs>150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Дарья</cp:lastModifiedBy>
  <cp:revision>4</cp:revision>
  <dcterms:created xsi:type="dcterms:W3CDTF">2014-06-14T15:57:53Z</dcterms:created>
  <dcterms:modified xsi:type="dcterms:W3CDTF">2014-06-17T07:18:42Z</dcterms:modified>
</cp:coreProperties>
</file>