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ppt" ContentType="application/vnd.ms-powerpoint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3" r:id="rId7"/>
    <p:sldId id="261" r:id="rId8"/>
    <p:sldId id="266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67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8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F:\&#1046;&#1077;&#1083;&#1077;&#1079;&#1086;%20&#1080;%20&#1077;&#1075;&#1086;%20&#1089;&#1086;&#1077;&#1076;&#1080;&#1085;&#1077;&#1085;&#1080;&#1103;%20&#1056;&#1045;&#1057;&#1055;&#1059;&#1041;&#1051;&#1048;&#1050;&#1040;\&#1042;&#1048;&#1044;&#1045;&#1054;%20&#1075;&#1086;&#1088;&#1077;&#1085;&#1080;&#1077;%20&#1078;&#1077;&#1083;&#1077;&#1079;&#1072;.avi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__Microsoft_Office_PowerPoint_97-20031.ppt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Использование современных технологий обучения как условие повышения качества образования.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Из опыта работы </a:t>
            </a:r>
          </a:p>
          <a:p>
            <a:r>
              <a:rPr lang="ru-RU" dirty="0" err="1" smtClean="0"/>
              <a:t>Чимидова</a:t>
            </a:r>
            <a:r>
              <a:rPr lang="ru-RU" dirty="0" smtClean="0"/>
              <a:t> В.М.</a:t>
            </a:r>
            <a:endParaRPr lang="ru-RU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179388" y="115888"/>
            <a:ext cx="209550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i="1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>
                        <a:alpha val="50000"/>
                      </a:srgbClr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Вопрос №2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84213" y="2781300"/>
            <a:ext cx="7129462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ru-RU" sz="28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  <a:hlinkClick r:id="" action="ppaction://noaction"/>
              </a:rPr>
              <a:t>альдегида и многоатомного спирта</a:t>
            </a:r>
            <a:endParaRPr lang="ru-RU" sz="2800" b="1" i="1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ru-RU" sz="28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  <a:hlinkClick r:id="" action="ppaction://noaction"/>
              </a:rPr>
              <a:t>кетона и многоатомного спирта</a:t>
            </a:r>
            <a:endParaRPr lang="ru-RU" sz="2800" b="1" i="1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ru-RU" sz="28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  <a:hlinkClick r:id="" action="ppaction://noaction"/>
              </a:rPr>
              <a:t>альдегида и кетона</a:t>
            </a:r>
            <a:endParaRPr lang="ru-RU" sz="2800" b="1" i="1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11188" y="1628775"/>
            <a:ext cx="7632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</a:rPr>
              <a:t>Глюкоза имеет свойства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7" grpId="0"/>
      <p:bldP spid="51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179388" y="115888"/>
            <a:ext cx="209550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i="1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>
                        <a:alpha val="50000"/>
                      </a:srgbClr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Вопрос №3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755650" y="2924175"/>
            <a:ext cx="7453313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ru-RU" sz="2800" b="1" i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</a:rPr>
              <a:t> </a:t>
            </a:r>
            <a:r>
              <a:rPr lang="ru-RU" sz="2800" b="1" i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  <a:hlinkClick r:id="" action="ppaction://noaction"/>
              </a:rPr>
              <a:t>реакция «серебряного зеркала»</a:t>
            </a:r>
            <a:endParaRPr lang="ru-RU" sz="2800" b="1" i="1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ru-RU" sz="2800" b="1" i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</a:rPr>
              <a:t> </a:t>
            </a:r>
            <a:r>
              <a:rPr lang="ru-RU" sz="2800" b="1" i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  <a:hlinkClick r:id="" action="ppaction://noaction"/>
              </a:rPr>
              <a:t>реакция с гидроксидом меди(</a:t>
            </a: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  <a:hlinkClick r:id="" action="ppaction://noaction"/>
              </a:rPr>
              <a:t>II</a:t>
            </a:r>
            <a:r>
              <a:rPr lang="ru-RU" sz="2800" b="1" i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  <a:hlinkClick r:id="" action="ppaction://noaction"/>
              </a:rPr>
              <a:t>)</a:t>
            </a:r>
            <a:endParaRPr lang="ru-RU" sz="2800" b="1" i="1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ru-RU" sz="2800" b="1" i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</a:rPr>
              <a:t> </a:t>
            </a:r>
            <a:r>
              <a:rPr lang="ru-RU" sz="2800" b="1" i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  <a:hlinkClick r:id="" action="ppaction://noaction"/>
              </a:rPr>
              <a:t>реакция с йодом</a:t>
            </a:r>
            <a:endParaRPr lang="ru-RU" sz="2800" b="1" i="1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900113" y="1412875"/>
            <a:ext cx="79200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</a:rPr>
              <a:t>Какая из химических реакций </a:t>
            </a:r>
            <a:r>
              <a:rPr lang="ru-RU" sz="4000" b="1" i="1" u="sng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</a:rPr>
              <a:t>не характерна</a:t>
            </a:r>
            <a:r>
              <a:rPr lang="ru-RU" sz="4000" b="1" i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</a:rPr>
              <a:t> для глюкозы</a:t>
            </a:r>
          </a:p>
        </p:txBody>
      </p:sp>
      <p:pic>
        <p:nvPicPr>
          <p:cNvPr id="14340" name="Picture 4" descr="сканер химия 2 025"/>
          <p:cNvPicPr>
            <a:picLocks noChangeAspect="1" noChangeArrowheads="1"/>
          </p:cNvPicPr>
          <p:nvPr/>
        </p:nvPicPr>
        <p:blipFill>
          <a:blip r:embed="rId2" cstate="print"/>
          <a:srcRect l="18248" t="61806" r="62402" b="23068"/>
          <a:stretch>
            <a:fillRect/>
          </a:stretch>
        </p:blipFill>
        <p:spPr bwMode="auto">
          <a:xfrm>
            <a:off x="6838950" y="4338638"/>
            <a:ext cx="2305050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51" grpId="0"/>
      <p:bldP spid="61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179388" y="115888"/>
            <a:ext cx="209550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i="1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>
                        <a:alpha val="50000"/>
                      </a:srgbClr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Вопрос №3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755650" y="2924175"/>
            <a:ext cx="7453313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</a:rPr>
              <a:t> </a:t>
            </a:r>
            <a:r>
              <a:rPr 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  <a:hlinkClick r:id="" action="ppaction://noaction"/>
              </a:rPr>
              <a:t>реакция «серебряного зеркала»</a:t>
            </a:r>
            <a:endParaRPr lang="ru-RU" sz="2800" b="1" i="1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</a:rPr>
              <a:t> </a:t>
            </a:r>
            <a:r>
              <a:rPr 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  <a:hlinkClick r:id="" action="ppaction://noaction"/>
              </a:rPr>
              <a:t>реакция с </a:t>
            </a:r>
            <a:r>
              <a:rPr lang="ru-RU" sz="2800" b="1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  <a:hlinkClick r:id="" action="ppaction://noaction"/>
              </a:rPr>
              <a:t>гидроксидом</a:t>
            </a:r>
            <a:r>
              <a:rPr 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  <a:hlinkClick r:id="" action="ppaction://noaction"/>
              </a:rPr>
              <a:t> меди(</a:t>
            </a:r>
            <a:r>
              <a:rPr lang="en-US" sz="2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  <a:hlinkClick r:id="" action="ppaction://noaction"/>
              </a:rPr>
              <a:t>II</a:t>
            </a:r>
            <a:r>
              <a:rPr 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  <a:hlinkClick r:id="" action="ppaction://noaction"/>
              </a:rPr>
              <a:t>)</a:t>
            </a:r>
            <a:endParaRPr lang="ru-RU" sz="2800" b="1" i="1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</a:rPr>
              <a:t> </a:t>
            </a:r>
            <a:r>
              <a:rPr 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  <a:hlinkClick r:id="" action="ppaction://noaction"/>
              </a:rPr>
              <a:t>реакция с йодом</a:t>
            </a:r>
            <a:endParaRPr lang="ru-RU" sz="2800" b="1" i="1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900113" y="1412875"/>
            <a:ext cx="79200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</a:rPr>
              <a:t>Какая из химических реакций </a:t>
            </a:r>
            <a:r>
              <a:rPr lang="ru-RU" sz="4000" b="1" i="1" u="sng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</a:rPr>
              <a:t>не характерна</a:t>
            </a:r>
            <a:r>
              <a:rPr lang="ru-RU" sz="4000" b="1" i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</a:rPr>
              <a:t> для глюкозы</a:t>
            </a:r>
          </a:p>
        </p:txBody>
      </p:sp>
      <p:pic>
        <p:nvPicPr>
          <p:cNvPr id="14340" name="Picture 4" descr="сканер химия 2 025"/>
          <p:cNvPicPr>
            <a:picLocks noChangeAspect="1" noChangeArrowheads="1"/>
          </p:cNvPicPr>
          <p:nvPr/>
        </p:nvPicPr>
        <p:blipFill>
          <a:blip r:embed="rId2" cstate="print"/>
          <a:srcRect l="18248" t="61806" r="62402" b="23068"/>
          <a:stretch>
            <a:fillRect/>
          </a:stretch>
        </p:blipFill>
        <p:spPr bwMode="auto">
          <a:xfrm>
            <a:off x="6838950" y="4338638"/>
            <a:ext cx="2305050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трелка вправо 5">
            <a:hlinkClick r:id="rId3" action="ppaction://hlinksldjump"/>
            <a:hlinkHover r:id="rId3" action="ppaction://hlinksldjump"/>
          </p:cNvPr>
          <p:cNvSpPr/>
          <p:nvPr/>
        </p:nvSpPr>
        <p:spPr>
          <a:xfrm>
            <a:off x="5580112" y="5661248"/>
            <a:ext cx="108012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51" grpId="0"/>
      <p:bldP spid="615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WordArt 4"/>
          <p:cNvSpPr>
            <a:spLocks noChangeArrowheads="1" noChangeShapeType="1" noTextEdit="1"/>
          </p:cNvSpPr>
          <p:nvPr/>
        </p:nvSpPr>
        <p:spPr bwMode="auto">
          <a:xfrm>
            <a:off x="1547813" y="1773238"/>
            <a:ext cx="6192837" cy="201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НЕВЕРНО</a:t>
            </a:r>
          </a:p>
        </p:txBody>
      </p:sp>
      <p:sp>
        <p:nvSpPr>
          <p:cNvPr id="70659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596188" y="5084763"/>
            <a:ext cx="863600" cy="865187"/>
          </a:xfrm>
          <a:prstGeom prst="actionButtonReturn">
            <a:avLst/>
          </a:prstGeom>
          <a:solidFill>
            <a:srgbClr val="FFFF00">
              <a:alpha val="50195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WordArt 4"/>
          <p:cNvSpPr>
            <a:spLocks noChangeArrowheads="1" noChangeShapeType="1" noTextEdit="1"/>
          </p:cNvSpPr>
          <p:nvPr/>
        </p:nvSpPr>
        <p:spPr bwMode="auto">
          <a:xfrm>
            <a:off x="827088" y="1844675"/>
            <a:ext cx="7848600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МОЛОДЦЫ!!!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L26p01p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-304800" y="3810000"/>
            <a:ext cx="571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latin typeface="Times New Roman" pitchFamily="18" charset="0"/>
              </a:rPr>
              <a:t>Спасибо за урок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Традиционные технологии</a:t>
            </a:r>
            <a:endParaRPr lang="ru-RU" dirty="0" smtClean="0"/>
          </a:p>
          <a:p>
            <a:r>
              <a:rPr lang="ru-RU" b="1" dirty="0" smtClean="0"/>
              <a:t>Современные</a:t>
            </a:r>
          </a:p>
          <a:p>
            <a:pPr>
              <a:buNone/>
            </a:pPr>
            <a:r>
              <a:rPr lang="ru-RU" b="1" dirty="0" smtClean="0"/>
              <a:t>Развивающее  обучение</a:t>
            </a:r>
          </a:p>
          <a:p>
            <a:pPr>
              <a:buNone/>
            </a:pPr>
            <a:r>
              <a:rPr lang="ru-RU" b="1" dirty="0" smtClean="0"/>
              <a:t>Игровые</a:t>
            </a:r>
          </a:p>
          <a:p>
            <a:pPr>
              <a:buNone/>
            </a:pPr>
            <a:r>
              <a:rPr lang="ru-RU" b="1" dirty="0" smtClean="0"/>
              <a:t>Тестовые</a:t>
            </a:r>
          </a:p>
          <a:p>
            <a:pPr>
              <a:buNone/>
            </a:pPr>
            <a:r>
              <a:rPr lang="ru-RU" b="1" dirty="0" smtClean="0"/>
              <a:t>Модульно-блочные</a:t>
            </a:r>
          </a:p>
          <a:p>
            <a:pPr>
              <a:buNone/>
            </a:pPr>
            <a:r>
              <a:rPr lang="ru-RU" b="1" dirty="0" smtClean="0"/>
              <a:t>Интегральные</a:t>
            </a:r>
          </a:p>
          <a:p>
            <a:pPr>
              <a:buNone/>
            </a:pPr>
            <a:r>
              <a:rPr lang="ru-RU" b="1" dirty="0" smtClean="0"/>
              <a:t>проблемное обучение</a:t>
            </a:r>
          </a:p>
          <a:p>
            <a:pPr>
              <a:buNone/>
            </a:pPr>
            <a:r>
              <a:rPr lang="ru-RU" b="1" dirty="0" smtClean="0"/>
              <a:t>УДЕ</a:t>
            </a:r>
          </a:p>
          <a:p>
            <a:pPr>
              <a:buNone/>
            </a:pPr>
            <a:r>
              <a:rPr lang="ru-RU" b="1" dirty="0" smtClean="0"/>
              <a:t>ИКТ</a:t>
            </a:r>
            <a:endParaRPr lang="ru-RU" b="1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20481" name="Object 2">
            <a:hlinkClick r:id="rId3" action="ppaction://hlinkfile"/>
          </p:cNvPr>
          <p:cNvGraphicFramePr>
            <a:graphicFrameLocks noChangeAspect="1"/>
          </p:cNvGraphicFramePr>
          <p:nvPr/>
        </p:nvGraphicFramePr>
        <p:xfrm>
          <a:off x="762000" y="250825"/>
          <a:ext cx="7696200" cy="6421438"/>
        </p:xfrm>
        <a:graphic>
          <a:graphicData uri="http://schemas.openxmlformats.org/presentationml/2006/ole">
            <p:oleObj spid="_x0000_s20481" name="Видео-клип" r:id="rId4" imgW="8209524" imgH="6409524" progId="AVIFile">
              <p:embed/>
            </p:oleObj>
          </a:graphicData>
        </a:graphic>
      </p:graphicFrame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2287588" y="1716088"/>
          <a:ext cx="4568825" cy="3425825"/>
        </p:xfrm>
        <a:graphic>
          <a:graphicData uri="http://schemas.openxmlformats.org/presentationml/2006/ole">
            <p:oleObj spid="_x0000_s19457" name="Презентация" r:id="rId3" imgW="4568900" imgH="3425883" progId="PowerPoint.Show.8">
              <p:embed/>
            </p:oleObj>
          </a:graphicData>
        </a:graphic>
      </p:graphicFrame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16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003300"/>
                </a:solidFill>
              </a:rPr>
              <a:t>Укажите, какие соли железа образуются в результате указанных взаимодействий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371600" y="2057400"/>
            <a:ext cx="2819400" cy="2046288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295400" y="15240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800000"/>
                </a:solidFill>
              </a:rPr>
              <a:t>Соли железа </a:t>
            </a:r>
            <a:r>
              <a:rPr lang="en-US">
                <a:solidFill>
                  <a:srgbClr val="800000"/>
                </a:solidFill>
              </a:rPr>
              <a:t>II</a:t>
            </a:r>
            <a:endParaRPr lang="ru-RU">
              <a:solidFill>
                <a:srgbClr val="800000"/>
              </a:solidFill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486400" y="15240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800000"/>
                </a:solidFill>
              </a:rPr>
              <a:t>Соли железа </a:t>
            </a:r>
            <a:r>
              <a:rPr lang="en-US">
                <a:solidFill>
                  <a:srgbClr val="800000"/>
                </a:solidFill>
              </a:rPr>
              <a:t>III</a:t>
            </a:r>
            <a:endParaRPr lang="ru-RU">
              <a:solidFill>
                <a:srgbClr val="800000"/>
              </a:solidFill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638800" y="2019300"/>
            <a:ext cx="2819400" cy="2046288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69639" name="Object 7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043608" y="4509120"/>
          <a:ext cx="2133600" cy="468312"/>
        </p:xfrm>
        <a:graphic>
          <a:graphicData uri="http://schemas.openxmlformats.org/presentationml/2006/ole">
            <p:oleObj spid="_x0000_s17410" name="Формула" r:id="rId3" imgW="927000" imgH="203040" progId="Equation.3">
              <p:embed/>
            </p:oleObj>
          </a:graphicData>
        </a:graphic>
      </p:graphicFrame>
      <p:graphicFrame>
        <p:nvGraphicFramePr>
          <p:cNvPr id="69640" name="Object 8"/>
          <p:cNvGraphicFramePr>
            <a:graphicFrameLocks noChangeAspect="1"/>
          </p:cNvGraphicFramePr>
          <p:nvPr>
            <p:ph sz="quarter" idx="4294967295"/>
          </p:nvPr>
        </p:nvGraphicFramePr>
        <p:xfrm>
          <a:off x="914400" y="5216525"/>
          <a:ext cx="2667000" cy="492125"/>
        </p:xfrm>
        <a:graphic>
          <a:graphicData uri="http://schemas.openxmlformats.org/presentationml/2006/ole">
            <p:oleObj spid="_x0000_s17411" name="Формула" r:id="rId4" imgW="1307880" imgH="241200" progId="Equation.3">
              <p:embed/>
            </p:oleObj>
          </a:graphicData>
        </a:graphic>
      </p:graphicFrame>
      <p:graphicFrame>
        <p:nvGraphicFramePr>
          <p:cNvPr id="69641" name="Object 9"/>
          <p:cNvGraphicFramePr>
            <a:graphicFrameLocks noChangeAspect="1"/>
          </p:cNvGraphicFramePr>
          <p:nvPr>
            <p:ph sz="quarter" idx="4294967295"/>
          </p:nvPr>
        </p:nvGraphicFramePr>
        <p:xfrm>
          <a:off x="5181600" y="5230813"/>
          <a:ext cx="1981200" cy="481012"/>
        </p:xfrm>
        <a:graphic>
          <a:graphicData uri="http://schemas.openxmlformats.org/presentationml/2006/ole">
            <p:oleObj spid="_x0000_s17412" name="Формула" r:id="rId5" imgW="888840" imgH="215640" progId="Equation.3">
              <p:embed/>
            </p:oleObj>
          </a:graphicData>
        </a:graphic>
      </p:graphicFrame>
      <p:graphicFrame>
        <p:nvGraphicFramePr>
          <p:cNvPr id="69642" name="Object 10"/>
          <p:cNvGraphicFramePr>
            <a:graphicFrameLocks noChangeAspect="1"/>
          </p:cNvGraphicFramePr>
          <p:nvPr>
            <p:ph sz="quarter" idx="4294967295"/>
          </p:nvPr>
        </p:nvGraphicFramePr>
        <p:xfrm>
          <a:off x="5292080" y="4365104"/>
          <a:ext cx="2743200" cy="538163"/>
        </p:xfrm>
        <a:graphic>
          <a:graphicData uri="http://schemas.openxmlformats.org/presentationml/2006/ole">
            <p:oleObj spid="_x0000_s17413" name="Формула" r:id="rId6" imgW="1295280" imgH="253800" progId="Equation.3">
              <p:embed/>
            </p:oleObj>
          </a:graphicData>
        </a:graphic>
      </p:graphicFrame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81000" y="2057400"/>
            <a:ext cx="762000" cy="2046288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4648200" y="2057400"/>
            <a:ext cx="838200" cy="2046288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96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146 0.01736 L -0.00313 -0.32801 " pathEditMode="fixed" rAng="0" ptsTypes="AA">
                                      <p:cBhvr>
                                        <p:cTn id="6" dur="20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-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63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96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46287E-6 L -0.40834 -0.2102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" y="-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64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96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62156E-6 L 0.08333 -0.3529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-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64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96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98265E-6 L 0.52084 -0.4628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" y="-2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64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295400" y="3581400"/>
            <a:ext cx="69342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b="1">
              <a:solidFill>
                <a:srgbClr val="000099"/>
              </a:solidFill>
            </a:endParaRPr>
          </a:p>
          <a:p>
            <a:r>
              <a:rPr lang="ru-RU" b="1">
                <a:solidFill>
                  <a:srgbClr val="000099"/>
                </a:solidFill>
              </a:rPr>
              <a:t>4. «Очистка воздуха в жилом помещении»</a:t>
            </a:r>
          </a:p>
          <a:p>
            <a:r>
              <a:rPr lang="ru-RU" b="1">
                <a:solidFill>
                  <a:srgbClr val="000099"/>
                </a:solidFill>
              </a:rPr>
              <a:t>Задания: При приготовлении пищи в кухне возникает специфический запах альдегида акролеина. Составьте структурную формулу вещества, если известно, что его молекулярная формула С3Н4О  и альдегид является непредельным. Как избавиться от этого запаха? Какие способы улавливания а практического применения «лисьих хвостов» вы можете предложить в химическом кабинете или лаборантской? </a:t>
            </a:r>
          </a:p>
        </p:txBody>
      </p:sp>
      <p:sp>
        <p:nvSpPr>
          <p:cNvPr id="18439" name="WordArt 7"/>
          <p:cNvSpPr>
            <a:spLocks noChangeArrowheads="1" noChangeShapeType="1" noTextEdit="1"/>
          </p:cNvSpPr>
          <p:nvPr/>
        </p:nvSpPr>
        <p:spPr bwMode="auto">
          <a:xfrm rot="5400000">
            <a:off x="-1600200" y="2895600"/>
            <a:ext cx="4800600" cy="6858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kern="10">
                <a:ln w="254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C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Примеры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1524000" y="304800"/>
            <a:ext cx="7010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99"/>
                </a:solidFill>
              </a:rPr>
              <a:t>3. Осуществить превращения химических реакций. </a:t>
            </a:r>
          </a:p>
          <a:p>
            <a:pPr>
              <a:spcBef>
                <a:spcPct val="50000"/>
              </a:spcBef>
            </a:pPr>
            <a:r>
              <a:rPr lang="ru-RU" b="1">
                <a:solidFill>
                  <a:srgbClr val="000099"/>
                </a:solidFill>
              </a:rPr>
              <a:t>Дать названия веществ  А, Б, В, Г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903413" y="1403350"/>
            <a:ext cx="5108575" cy="1649413"/>
            <a:chOff x="1199" y="884"/>
            <a:chExt cx="3218" cy="1039"/>
          </a:xfrm>
        </p:grpSpPr>
        <p:graphicFrame>
          <p:nvGraphicFramePr>
            <p:cNvPr id="18436" name="Object 4"/>
            <p:cNvGraphicFramePr>
              <a:graphicFrameLocks noChangeAspect="1"/>
            </p:cNvGraphicFramePr>
            <p:nvPr/>
          </p:nvGraphicFramePr>
          <p:xfrm>
            <a:off x="1199" y="884"/>
            <a:ext cx="3218" cy="1039"/>
          </p:xfrm>
          <a:graphic>
            <a:graphicData uri="http://schemas.openxmlformats.org/presentationml/2006/ole">
              <p:oleObj spid="_x0000_s16386" name="Формула" r:id="rId3" imgW="1739880" imgH="647640" progId="Equation.3">
                <p:embed/>
              </p:oleObj>
            </a:graphicData>
          </a:graphic>
        </p:graphicFrame>
        <p:sp>
          <p:nvSpPr>
            <p:cNvPr id="18441" name="Line 9"/>
            <p:cNvSpPr>
              <a:spLocks noChangeShapeType="1"/>
            </p:cNvSpPr>
            <p:nvPr/>
          </p:nvSpPr>
          <p:spPr bwMode="auto">
            <a:xfrm>
              <a:off x="3984" y="1200"/>
              <a:ext cx="0" cy="432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04800" y="152400"/>
            <a:ext cx="7543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3300"/>
                </a:solidFill>
              </a:rPr>
              <a:t>В 3-х пробирках находятся растворы сульфата железа </a:t>
            </a:r>
            <a:r>
              <a:rPr lang="en-US" b="1">
                <a:solidFill>
                  <a:srgbClr val="003300"/>
                </a:solidFill>
              </a:rPr>
              <a:t>(II)</a:t>
            </a:r>
            <a:r>
              <a:rPr lang="ru-RU" b="1">
                <a:solidFill>
                  <a:srgbClr val="003300"/>
                </a:solidFill>
              </a:rPr>
              <a:t>, сульфата меди (</a:t>
            </a:r>
            <a:r>
              <a:rPr lang="en-US" b="1">
                <a:solidFill>
                  <a:srgbClr val="003300"/>
                </a:solidFill>
              </a:rPr>
              <a:t>II</a:t>
            </a:r>
            <a:r>
              <a:rPr lang="ru-RU" b="1">
                <a:solidFill>
                  <a:srgbClr val="003300"/>
                </a:solidFill>
              </a:rPr>
              <a:t>), сульфата железа (</a:t>
            </a:r>
            <a:r>
              <a:rPr lang="en-US" b="1">
                <a:solidFill>
                  <a:srgbClr val="003300"/>
                </a:solidFill>
              </a:rPr>
              <a:t>III</a:t>
            </a:r>
            <a:r>
              <a:rPr lang="ru-RU" b="1">
                <a:solidFill>
                  <a:srgbClr val="003300"/>
                </a:solidFill>
              </a:rPr>
              <a:t>).  По цвету осадков, образовавшихся при взаимодействии с гидроксидом  натрия, укажите, какое вещество находилось в каждой пробирке?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 rot="5400000">
            <a:off x="1104900" y="2781300"/>
            <a:ext cx="1485900" cy="6477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 rot="5400000">
            <a:off x="2933700" y="2781300"/>
            <a:ext cx="1485900" cy="6477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 rot="5400000">
            <a:off x="4610100" y="2771775"/>
            <a:ext cx="1428750" cy="6477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pic>
        <p:nvPicPr>
          <p:cNvPr id="16391" name="Picture 7" descr="MCj035222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582017">
            <a:off x="5540375" y="1350963"/>
            <a:ext cx="476250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8" descr="MCj035222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582017">
            <a:off x="2066925" y="1343025"/>
            <a:ext cx="47625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9" descr="MCj035222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582017">
            <a:off x="3905250" y="1352550"/>
            <a:ext cx="47625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362200" y="19050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99"/>
                </a:solidFill>
              </a:rPr>
              <a:t>NaOH</a:t>
            </a:r>
            <a:endParaRPr lang="ru-RU" b="1">
              <a:solidFill>
                <a:srgbClr val="000099"/>
              </a:solidFill>
            </a:endParaRP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6019800" y="19050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99"/>
                </a:solidFill>
              </a:rPr>
              <a:t>NaOH</a:t>
            </a:r>
            <a:endParaRPr lang="ru-RU" b="1">
              <a:solidFill>
                <a:srgbClr val="000099"/>
              </a:solidFill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4267200" y="19050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99"/>
                </a:solidFill>
              </a:rPr>
              <a:t>NaOH</a:t>
            </a:r>
            <a:endParaRPr lang="ru-RU" b="1">
              <a:solidFill>
                <a:srgbClr val="000099"/>
              </a:solidFill>
            </a:endParaRPr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auto">
          <a:xfrm rot="5400000">
            <a:off x="3348037" y="3205163"/>
            <a:ext cx="657225" cy="647700"/>
          </a:xfrm>
          <a:prstGeom prst="flowChartDelay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 rot="5400000">
            <a:off x="1519237" y="3205163"/>
            <a:ext cx="657225" cy="647700"/>
          </a:xfrm>
          <a:prstGeom prst="flowChartDelay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ru-RU" sz="1400" b="1"/>
              <a:t>бурый</a:t>
            </a:r>
          </a:p>
        </p:txBody>
      </p:sp>
      <p:sp>
        <p:nvSpPr>
          <p:cNvPr id="16399" name="AutoShape 15"/>
          <p:cNvSpPr>
            <a:spLocks noChangeArrowheads="1"/>
          </p:cNvSpPr>
          <p:nvPr/>
        </p:nvSpPr>
        <p:spPr bwMode="auto">
          <a:xfrm rot="5400000">
            <a:off x="5048250" y="3305175"/>
            <a:ext cx="552450" cy="609600"/>
          </a:xfrm>
          <a:prstGeom prst="flowChartDelay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1143000" y="4572000"/>
            <a:ext cx="16764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3048000" y="4572000"/>
            <a:ext cx="12954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4953000" y="4572000"/>
            <a:ext cx="15240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70675" name="Object 19"/>
          <p:cNvGraphicFramePr>
            <a:graphicFrameLocks noChangeAspect="1"/>
          </p:cNvGraphicFramePr>
          <p:nvPr>
            <p:ph sz="half" idx="4294967295"/>
          </p:nvPr>
        </p:nvGraphicFramePr>
        <p:xfrm>
          <a:off x="685800" y="5181600"/>
          <a:ext cx="1219200" cy="482600"/>
        </p:xfrm>
        <a:graphic>
          <a:graphicData uri="http://schemas.openxmlformats.org/presentationml/2006/ole">
            <p:oleObj spid="_x0000_s14338" name="Формула" r:id="rId4" imgW="545760" imgH="215640" progId="Equation.3">
              <p:embed/>
            </p:oleObj>
          </a:graphicData>
        </a:graphic>
      </p:graphicFrame>
      <p:graphicFrame>
        <p:nvGraphicFramePr>
          <p:cNvPr id="70676" name="Object 20"/>
          <p:cNvGraphicFramePr>
            <a:graphicFrameLocks noChangeAspect="1"/>
          </p:cNvGraphicFramePr>
          <p:nvPr>
            <p:ph sz="quarter" idx="4294967295"/>
          </p:nvPr>
        </p:nvGraphicFramePr>
        <p:xfrm>
          <a:off x="5334000" y="5257800"/>
          <a:ext cx="1828800" cy="520700"/>
        </p:xfrm>
        <a:graphic>
          <a:graphicData uri="http://schemas.openxmlformats.org/presentationml/2006/ole">
            <p:oleObj spid="_x0000_s14339" name="Формула" r:id="rId5" imgW="799920" imgH="228600" progId="Equation.3">
              <p:embed/>
            </p:oleObj>
          </a:graphicData>
        </a:graphic>
      </p:graphicFrame>
      <p:graphicFrame>
        <p:nvGraphicFramePr>
          <p:cNvPr id="70677" name="Object 21"/>
          <p:cNvGraphicFramePr>
            <a:graphicFrameLocks noChangeAspect="1"/>
          </p:cNvGraphicFramePr>
          <p:nvPr>
            <p:ph sz="quarter" idx="4294967295"/>
          </p:nvPr>
        </p:nvGraphicFramePr>
        <p:xfrm>
          <a:off x="3048000" y="5257800"/>
          <a:ext cx="1295400" cy="477838"/>
        </p:xfrm>
        <a:graphic>
          <a:graphicData uri="http://schemas.openxmlformats.org/presentationml/2006/ole">
            <p:oleObj spid="_x0000_s14340" name="Формула" r:id="rId6" imgW="583920" imgH="215640" progId="Equation.3">
              <p:embed/>
            </p:oleObj>
          </a:graphicData>
        </a:graphic>
      </p:graphicFrame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06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9963E-6 L 0.26666 -0.1573 " pathEditMode="fixed" rAng="0" ptsTypes="AA">
                                      <p:cBhvr>
                                        <p:cTn id="6" dur="2000" fill="hold"/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-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06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75503E-6 L 0.2125 -0.16794 " pathEditMode="fixed" rAng="0" ptsTypes="AA">
                                      <p:cBhvr>
                                        <p:cTn id="11" dur="20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-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06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24682E-6 L -0.48333 -0.18228 " pathEditMode="fixed" rAng="0" ptsTypes="AA">
                                      <p:cBhvr>
                                        <p:cTn id="16" dur="200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" y="-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900113" y="620713"/>
            <a:ext cx="6335712" cy="2232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spc="-18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Comic Sans MS"/>
              </a:rPr>
              <a:t>Тест по химии</a:t>
            </a:r>
          </a:p>
          <a:p>
            <a:pPr algn="ctr"/>
            <a:r>
              <a:rPr lang="ru-RU" sz="3600" b="1" i="1" kern="10" spc="-18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Comic Sans MS"/>
              </a:rPr>
              <a:t>на тему:</a:t>
            </a:r>
          </a:p>
        </p:txBody>
      </p:sp>
      <p:sp>
        <p:nvSpPr>
          <p:cNvPr id="64515" name="WordArt 3"/>
          <p:cNvSpPr>
            <a:spLocks noChangeArrowheads="1" noChangeShapeType="1" noTextEdit="1"/>
          </p:cNvSpPr>
          <p:nvPr/>
        </p:nvSpPr>
        <p:spPr bwMode="auto">
          <a:xfrm>
            <a:off x="900113" y="3213100"/>
            <a:ext cx="7345362" cy="29448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"УГЛЕВОДЫ"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645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179388" y="115888"/>
            <a:ext cx="209550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i="1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>
                        <a:alpha val="50000"/>
                      </a:srgbClr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Вопрос №1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68313" y="2565400"/>
            <a:ext cx="7704137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  <a:hlinkClick r:id="" action="ppaction://noaction"/>
              </a:rPr>
              <a:t>только </a:t>
            </a:r>
            <a:r>
              <a:rPr lang="el-GR" sz="2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  <a:hlinkClick r:id="" action="ppaction://noaction"/>
              </a:rPr>
              <a:t>α</a:t>
            </a:r>
            <a:r>
              <a:rPr 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  <a:hlinkClick r:id="" action="ppaction://noaction"/>
              </a:rPr>
              <a:t>-глюкоза</a:t>
            </a:r>
            <a:endParaRPr lang="el-GR" sz="2800" b="1" i="1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  <a:hlinkClick r:id="" action="ppaction://noaction"/>
              </a:rPr>
              <a:t>только </a:t>
            </a:r>
            <a:r>
              <a:rPr lang="el-GR" sz="2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  <a:hlinkClick r:id="" action="ppaction://noaction"/>
              </a:rPr>
              <a:t>β</a:t>
            </a:r>
            <a:r>
              <a:rPr 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  <a:hlinkClick r:id="" action="ppaction://noaction"/>
              </a:rPr>
              <a:t>-глюкоза</a:t>
            </a:r>
            <a:endParaRPr lang="el-GR" sz="2800" b="1" i="1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l-GR" sz="2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  <a:hlinkClick r:id="" action="ppaction://noaction"/>
              </a:rPr>
              <a:t>α</a:t>
            </a:r>
            <a:r>
              <a:rPr 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  <a:hlinkClick r:id="" action="ppaction://noaction"/>
              </a:rPr>
              <a:t>-глюкоза, </a:t>
            </a:r>
            <a:r>
              <a:rPr lang="el-GR" sz="2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  <a:hlinkClick r:id="" action="ppaction://noaction"/>
              </a:rPr>
              <a:t>β</a:t>
            </a:r>
            <a:r>
              <a:rPr 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  <a:hlinkClick r:id="" action="ppaction://noaction"/>
              </a:rPr>
              <a:t>-глюкоза и линейная форма глюкозы</a:t>
            </a:r>
            <a:endParaRPr lang="ru-RU" sz="2800" b="1" i="1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511300" y="1125538"/>
            <a:ext cx="76327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</a:rPr>
              <a:t>В водном растворе глюкозы присутствует …</a:t>
            </a:r>
          </a:p>
        </p:txBody>
      </p:sp>
      <p:pic>
        <p:nvPicPr>
          <p:cNvPr id="14340" name="Picture 4" descr="сканер химия 2 025"/>
          <p:cNvPicPr>
            <a:picLocks noChangeAspect="1" noChangeArrowheads="1"/>
          </p:cNvPicPr>
          <p:nvPr/>
        </p:nvPicPr>
        <p:blipFill>
          <a:blip r:embed="rId2" cstate="print"/>
          <a:srcRect l="57533" t="59804" r="24330" b="22639"/>
          <a:stretch>
            <a:fillRect/>
          </a:stretch>
        </p:blipFill>
        <p:spPr bwMode="auto">
          <a:xfrm>
            <a:off x="7088188" y="4365625"/>
            <a:ext cx="2055812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4" grpId="0"/>
      <p:bldP spid="410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293</Words>
  <Application>Microsoft Office PowerPoint</Application>
  <PresentationFormat>Экран (4:3)</PresentationFormat>
  <Paragraphs>66</Paragraphs>
  <Slides>19</Slides>
  <Notes>0</Notes>
  <HiddenSlides>2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4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Тема Office</vt:lpstr>
      <vt:lpstr>Видео-клип</vt:lpstr>
      <vt:lpstr>Презентация</vt:lpstr>
      <vt:lpstr>Формула</vt:lpstr>
      <vt:lpstr>Microsoft Equation 3.0</vt:lpstr>
      <vt:lpstr>Использование современных технологий обучения как условие повышения качества образования. </vt:lpstr>
      <vt:lpstr>Виды технологии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технологии на уроках  химии</dc:title>
  <dc:creator>химия</dc:creator>
  <cp:lastModifiedBy>зоя</cp:lastModifiedBy>
  <cp:revision>13</cp:revision>
  <dcterms:created xsi:type="dcterms:W3CDTF">2011-03-29T12:20:52Z</dcterms:created>
  <dcterms:modified xsi:type="dcterms:W3CDTF">2011-03-30T07:09:44Z</dcterms:modified>
</cp:coreProperties>
</file>