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75" r:id="rId6"/>
    <p:sldId id="277" r:id="rId7"/>
    <p:sldId id="278" r:id="rId8"/>
    <p:sldId id="280" r:id="rId9"/>
    <p:sldId id="276" r:id="rId10"/>
    <p:sldId id="284" r:id="rId11"/>
    <p:sldId id="281" r:id="rId12"/>
    <p:sldId id="283" r:id="rId13"/>
    <p:sldId id="289" r:id="rId14"/>
    <p:sldId id="292" r:id="rId15"/>
    <p:sldId id="293" r:id="rId16"/>
    <p:sldId id="294" r:id="rId17"/>
    <p:sldId id="295" r:id="rId18"/>
    <p:sldId id="291" r:id="rId19"/>
    <p:sldId id="296" r:id="rId20"/>
    <p:sldId id="301" r:id="rId21"/>
    <p:sldId id="272" r:id="rId22"/>
    <p:sldId id="298" r:id="rId23"/>
    <p:sldId id="299" r:id="rId24"/>
    <p:sldId id="302" r:id="rId25"/>
    <p:sldId id="303" r:id="rId26"/>
    <p:sldId id="304" r:id="rId27"/>
    <p:sldId id="305" r:id="rId28"/>
    <p:sldId id="287" r:id="rId29"/>
    <p:sldId id="297" r:id="rId30"/>
    <p:sldId id="288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Гражданственность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Мотивация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Коммуникация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94688"/>
        <c:axId val="40443904"/>
      </c:barChart>
      <c:catAx>
        <c:axId val="4139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443904"/>
        <c:crosses val="autoZero"/>
        <c:auto val="1"/>
        <c:lblAlgn val="ctr"/>
        <c:lblOffset val="100"/>
        <c:noMultiLvlLbl val="0"/>
      </c:catAx>
      <c:valAx>
        <c:axId val="4044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94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Активность 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Коммуникативность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 триместр</c:v>
                </c:pt>
                <c:pt idx="1">
                  <c:v>2 триместр</c:v>
                </c:pt>
                <c:pt idx="2">
                  <c:v>3 триместр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23520"/>
        <c:axId val="40446208"/>
      </c:lineChart>
      <c:catAx>
        <c:axId val="3972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0446208"/>
        <c:crosses val="autoZero"/>
        <c:auto val="1"/>
        <c:lblAlgn val="ctr"/>
        <c:lblOffset val="100"/>
        <c:noMultiLvlLbl val="0"/>
      </c:catAx>
      <c:valAx>
        <c:axId val="4044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723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893E9-E994-4CFE-AF0C-A5DF2205EAF5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E33F9D-1B60-4313-B2A0-F49973C2F6A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Диагностика развития личности</a:t>
          </a:r>
          <a:endParaRPr lang="ru-RU" sz="1400" b="1" dirty="0">
            <a:solidFill>
              <a:schemeClr val="tx1"/>
            </a:solidFill>
          </a:endParaRPr>
        </a:p>
      </dgm:t>
    </dgm:pt>
    <dgm:pt modelId="{E5C2F093-49D8-4F24-B880-7D3F9E010944}" type="parTrans" cxnId="{70472D6F-FE87-4CAF-A2D7-0F5EAD7ED1E4}">
      <dgm:prSet/>
      <dgm:spPr/>
      <dgm:t>
        <a:bodyPr/>
        <a:lstStyle/>
        <a:p>
          <a:endParaRPr lang="ru-RU"/>
        </a:p>
      </dgm:t>
    </dgm:pt>
    <dgm:pt modelId="{0FAB6E5E-C786-43BC-9C2C-92AB665BA46C}" type="sibTrans" cxnId="{70472D6F-FE87-4CAF-A2D7-0F5EAD7ED1E4}">
      <dgm:prSet/>
      <dgm:spPr/>
      <dgm:t>
        <a:bodyPr/>
        <a:lstStyle/>
        <a:p>
          <a:endParaRPr lang="ru-RU"/>
        </a:p>
      </dgm:t>
    </dgm:pt>
    <dgm:pt modelId="{DEF7A22D-56C1-42E0-B728-0B8135F47B8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Анализ и синтез результатов</a:t>
          </a:r>
          <a:endParaRPr lang="ru-RU" sz="1400" b="1" dirty="0">
            <a:solidFill>
              <a:schemeClr val="tx1"/>
            </a:solidFill>
          </a:endParaRPr>
        </a:p>
      </dgm:t>
    </dgm:pt>
    <dgm:pt modelId="{1DFF2BAD-4CCC-4C31-891A-3EE3D2D4B0E5}" type="parTrans" cxnId="{163431EE-9A05-4247-A3D7-CD4E4508653A}">
      <dgm:prSet/>
      <dgm:spPr/>
      <dgm:t>
        <a:bodyPr/>
        <a:lstStyle/>
        <a:p>
          <a:endParaRPr lang="ru-RU"/>
        </a:p>
      </dgm:t>
    </dgm:pt>
    <dgm:pt modelId="{B01C1D46-50A1-4185-B4EE-FC3CB01B8984}" type="sibTrans" cxnId="{163431EE-9A05-4247-A3D7-CD4E4508653A}">
      <dgm:prSet/>
      <dgm:spPr/>
      <dgm:t>
        <a:bodyPr/>
        <a:lstStyle/>
        <a:p>
          <a:endParaRPr lang="ru-RU"/>
        </a:p>
      </dgm:t>
    </dgm:pt>
    <dgm:pt modelId="{201203E9-9F1F-48F8-ABA4-1B9E213B577C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Планирование индивидуальных маршрутов развития школьников</a:t>
          </a:r>
          <a:endParaRPr lang="ru-RU" sz="1400" b="1" dirty="0">
            <a:solidFill>
              <a:schemeClr val="tx1"/>
            </a:solidFill>
          </a:endParaRPr>
        </a:p>
      </dgm:t>
    </dgm:pt>
    <dgm:pt modelId="{F5EC18B9-89F1-4F4D-BCA6-38E81EA0D7F9}" type="parTrans" cxnId="{B0CA02B1-80CA-4DE1-83AB-48FAE628B3FA}">
      <dgm:prSet/>
      <dgm:spPr/>
      <dgm:t>
        <a:bodyPr/>
        <a:lstStyle/>
        <a:p>
          <a:endParaRPr lang="ru-RU"/>
        </a:p>
      </dgm:t>
    </dgm:pt>
    <dgm:pt modelId="{3DC42140-4D30-4E2E-8BA6-E9BB15F86978}" type="sibTrans" cxnId="{B0CA02B1-80CA-4DE1-83AB-48FAE628B3FA}">
      <dgm:prSet/>
      <dgm:spPr/>
      <dgm:t>
        <a:bodyPr/>
        <a:lstStyle/>
        <a:p>
          <a:endParaRPr lang="ru-RU"/>
        </a:p>
      </dgm:t>
    </dgm:pt>
    <dgm:pt modelId="{AB1DA7CC-8BD7-4475-BF24-467AF09C62B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Организация работы по реализации личностно-ориентированного образования</a:t>
          </a:r>
          <a:endParaRPr lang="ru-RU" sz="1400" b="1" dirty="0">
            <a:solidFill>
              <a:schemeClr val="tx1"/>
            </a:solidFill>
          </a:endParaRPr>
        </a:p>
      </dgm:t>
    </dgm:pt>
    <dgm:pt modelId="{46752CCC-0986-461B-AE34-4FAD5A613142}" type="parTrans" cxnId="{D0324E7E-ECFB-4F62-8E5A-389FC837A05E}">
      <dgm:prSet/>
      <dgm:spPr/>
      <dgm:t>
        <a:bodyPr/>
        <a:lstStyle/>
        <a:p>
          <a:endParaRPr lang="ru-RU"/>
        </a:p>
      </dgm:t>
    </dgm:pt>
    <dgm:pt modelId="{0C3F88AC-6016-4BCD-AD78-DCFD7D081364}" type="sibTrans" cxnId="{D0324E7E-ECFB-4F62-8E5A-389FC837A05E}">
      <dgm:prSet/>
      <dgm:spPr/>
      <dgm:t>
        <a:bodyPr/>
        <a:lstStyle/>
        <a:p>
          <a:endParaRPr lang="ru-RU"/>
        </a:p>
      </dgm:t>
    </dgm:pt>
    <dgm:pt modelId="{CE5A03A6-6333-470D-A6C5-75EFE66152A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Контроль уровня личностных достижений, положительной динамики развития</a:t>
          </a:r>
          <a:endParaRPr lang="ru-RU" sz="1400" b="1" dirty="0">
            <a:solidFill>
              <a:schemeClr val="tx1"/>
            </a:solidFill>
          </a:endParaRPr>
        </a:p>
      </dgm:t>
    </dgm:pt>
    <dgm:pt modelId="{934F20B8-09C2-4159-BEAB-CF7E223E9EEB}" type="parTrans" cxnId="{AC0E5FBA-B43B-43FD-ACFD-C974109CE945}">
      <dgm:prSet/>
      <dgm:spPr/>
      <dgm:t>
        <a:bodyPr/>
        <a:lstStyle/>
        <a:p>
          <a:endParaRPr lang="ru-RU"/>
        </a:p>
      </dgm:t>
    </dgm:pt>
    <dgm:pt modelId="{2A610E07-A9D1-4E21-8073-069A6CE05193}" type="sibTrans" cxnId="{AC0E5FBA-B43B-43FD-ACFD-C974109CE945}">
      <dgm:prSet/>
      <dgm:spPr/>
      <dgm:t>
        <a:bodyPr/>
        <a:lstStyle/>
        <a:p>
          <a:endParaRPr lang="ru-RU"/>
        </a:p>
      </dgm:t>
    </dgm:pt>
    <dgm:pt modelId="{6FD89226-B629-4BC9-9713-1FF3503B2C1D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Регулирование, коррекция воспитательного процесса на уроках и внеурочной деятельности</a:t>
          </a:r>
          <a:endParaRPr lang="ru-RU" sz="1400" b="1" dirty="0">
            <a:solidFill>
              <a:schemeClr val="tx1"/>
            </a:solidFill>
          </a:endParaRPr>
        </a:p>
      </dgm:t>
    </dgm:pt>
    <dgm:pt modelId="{6DC026C2-A15E-4982-BCEC-2F9EF175D978}" type="parTrans" cxnId="{294AE454-133B-4932-8093-24FA9C8784D1}">
      <dgm:prSet/>
      <dgm:spPr/>
      <dgm:t>
        <a:bodyPr/>
        <a:lstStyle/>
        <a:p>
          <a:endParaRPr lang="ru-RU"/>
        </a:p>
      </dgm:t>
    </dgm:pt>
    <dgm:pt modelId="{7CB76557-1449-4E2C-A5FC-188BC44FED4B}" type="sibTrans" cxnId="{294AE454-133B-4932-8093-24FA9C8784D1}">
      <dgm:prSet/>
      <dgm:spPr/>
      <dgm:t>
        <a:bodyPr/>
        <a:lstStyle/>
        <a:p>
          <a:endParaRPr lang="ru-RU"/>
        </a:p>
      </dgm:t>
    </dgm:pt>
    <dgm:pt modelId="{3E7997B4-B877-438A-B3F3-A639EA579E7A}" type="pres">
      <dgm:prSet presAssocID="{CDB893E9-E994-4CFE-AF0C-A5DF2205EAF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BAF1FE3-CFF6-49E3-B677-2A54F8E87B28}" type="pres">
      <dgm:prSet presAssocID="{F8E33F9D-1B60-4313-B2A0-F49973C2F6A9}" presName="firstNode" presStyleLbl="node1" presStyleIdx="0" presStyleCnt="6" custLinFactNeighborX="-149" custLinFactNeighborY="-3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C4570-1B26-46BB-B0D7-45E410580CE2}" type="pres">
      <dgm:prSet presAssocID="{0FAB6E5E-C786-43BC-9C2C-92AB665BA46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1EFCB9C-C5A3-4EC9-BAA0-CAD2961E7BB9}" type="pres">
      <dgm:prSet presAssocID="{DEF7A22D-56C1-42E0-B728-0B8135F47B82}" presName="middleNode" presStyleCnt="0"/>
      <dgm:spPr/>
    </dgm:pt>
    <dgm:pt modelId="{84C95400-FA61-4E21-B20B-2E9B9476188B}" type="pres">
      <dgm:prSet presAssocID="{DEF7A22D-56C1-42E0-B728-0B8135F47B82}" presName="padding" presStyleLbl="node1" presStyleIdx="0" presStyleCnt="6"/>
      <dgm:spPr/>
    </dgm:pt>
    <dgm:pt modelId="{62003C80-BB9F-434E-A943-24209030A628}" type="pres">
      <dgm:prSet presAssocID="{DEF7A22D-56C1-42E0-B728-0B8135F47B82}" presName="shape" presStyleLbl="node1" presStyleIdx="1" presStyleCnt="6" custScaleX="137780" custScaleY="136129" custLinFactX="100000" custLinFactY="-100000" custLinFactNeighborX="124762" custLinFactNeighborY="-110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103AF-4828-400A-9747-399848B64B2A}" type="pres">
      <dgm:prSet presAssocID="{B01C1D46-50A1-4185-B4EE-FC3CB01B898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CFAD5DE-1ED8-45F2-9534-9844F16250EA}" type="pres">
      <dgm:prSet presAssocID="{201203E9-9F1F-48F8-ABA4-1B9E213B577C}" presName="middleNode" presStyleCnt="0"/>
      <dgm:spPr/>
    </dgm:pt>
    <dgm:pt modelId="{D4F0B54C-69D9-4CBB-9170-F17A156328CD}" type="pres">
      <dgm:prSet presAssocID="{201203E9-9F1F-48F8-ABA4-1B9E213B577C}" presName="padding" presStyleLbl="node1" presStyleIdx="1" presStyleCnt="6"/>
      <dgm:spPr/>
    </dgm:pt>
    <dgm:pt modelId="{876338FF-680E-46E1-9EB0-8978BD2201FE}" type="pres">
      <dgm:prSet presAssocID="{201203E9-9F1F-48F8-ABA4-1B9E213B577C}" presName="shape" presStyleLbl="node1" presStyleIdx="2" presStyleCnt="6" custScaleX="157052" custScaleY="156672" custLinFactX="100000" custLinFactY="-100000" custLinFactNeighborX="124926" custLinFactNeighborY="-102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B67E3-9D7C-4EA1-B137-C5B4622169AD}" type="pres">
      <dgm:prSet presAssocID="{3DC42140-4D30-4E2E-8BA6-E9BB15F8697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C3D385B-19FA-417F-8382-1308D11DDDBB}" type="pres">
      <dgm:prSet presAssocID="{AB1DA7CC-8BD7-4475-BF24-467AF09C62B2}" presName="middleNode" presStyleCnt="0"/>
      <dgm:spPr/>
    </dgm:pt>
    <dgm:pt modelId="{97310234-E658-4AA9-BD4F-556E4D79494B}" type="pres">
      <dgm:prSet presAssocID="{AB1DA7CC-8BD7-4475-BF24-467AF09C62B2}" presName="padding" presStyleLbl="node1" presStyleIdx="2" presStyleCnt="6"/>
      <dgm:spPr/>
    </dgm:pt>
    <dgm:pt modelId="{3A993EF3-47BE-4B19-A944-F32A962ED78A}" type="pres">
      <dgm:prSet presAssocID="{AB1DA7CC-8BD7-4475-BF24-467AF09C62B2}" presName="shape" presStyleLbl="node1" presStyleIdx="3" presStyleCnt="6" custScaleX="167577" custScaleY="158368" custLinFactX="100000" custLinFactY="100000" custLinFactNeighborX="125111" custLinFactNeighborY="104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97E6A-9F5E-417D-B12F-B4E0BA7E9606}" type="pres">
      <dgm:prSet presAssocID="{0C3F88AC-6016-4BCD-AD78-DCFD7D08136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4A9CB1F-F7DE-4A66-ACC8-3B9A8F0EB8E8}" type="pres">
      <dgm:prSet presAssocID="{CE5A03A6-6333-470D-A6C5-75EFE66152A5}" presName="middleNode" presStyleCnt="0"/>
      <dgm:spPr/>
    </dgm:pt>
    <dgm:pt modelId="{7CC32D7F-9501-45D5-A421-D6171885AB15}" type="pres">
      <dgm:prSet presAssocID="{CE5A03A6-6333-470D-A6C5-75EFE66152A5}" presName="padding" presStyleLbl="node1" presStyleIdx="3" presStyleCnt="6"/>
      <dgm:spPr/>
    </dgm:pt>
    <dgm:pt modelId="{BAC05DD9-EB26-4745-8523-0798AFE863EC}" type="pres">
      <dgm:prSet presAssocID="{CE5A03A6-6333-470D-A6C5-75EFE66152A5}" presName="shape" presStyleLbl="node1" presStyleIdx="4" presStyleCnt="6" custScaleX="145574" custScaleY="136128" custLinFactX="-100000" custLinFactY="100000" custLinFactNeighborX="-129038" custLinFactNeighborY="116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D748-92C2-43B8-88AC-BAA8618ACD3E}" type="pres">
      <dgm:prSet presAssocID="{2A610E07-A9D1-4E21-8073-069A6CE05193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0D75B18-6569-40A2-A20B-BC80F054611C}" type="pres">
      <dgm:prSet presAssocID="{6FD89226-B629-4BC9-9713-1FF3503B2C1D}" presName="lastNode" presStyleLbl="node1" presStyleIdx="5" presStyleCnt="6" custLinFactX="-109738" custLinFactNeighborX="-200000" custLinFactNeighborY="9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431EE-9A05-4247-A3D7-CD4E4508653A}" srcId="{CDB893E9-E994-4CFE-AF0C-A5DF2205EAF5}" destId="{DEF7A22D-56C1-42E0-B728-0B8135F47B82}" srcOrd="1" destOrd="0" parTransId="{1DFF2BAD-4CCC-4C31-891A-3EE3D2D4B0E5}" sibTransId="{B01C1D46-50A1-4185-B4EE-FC3CB01B8984}"/>
    <dgm:cxn modelId="{17DE640D-FD05-4AE8-B570-F0CD88C6BB81}" type="presOf" srcId="{B01C1D46-50A1-4185-B4EE-FC3CB01B8984}" destId="{9D0103AF-4828-400A-9747-399848B64B2A}" srcOrd="0" destOrd="0" presId="urn:microsoft.com/office/officeart/2005/8/layout/bProcess2"/>
    <dgm:cxn modelId="{B0CA02B1-80CA-4DE1-83AB-48FAE628B3FA}" srcId="{CDB893E9-E994-4CFE-AF0C-A5DF2205EAF5}" destId="{201203E9-9F1F-48F8-ABA4-1B9E213B577C}" srcOrd="2" destOrd="0" parTransId="{F5EC18B9-89F1-4F4D-BCA6-38E81EA0D7F9}" sibTransId="{3DC42140-4D30-4E2E-8BA6-E9BB15F86978}"/>
    <dgm:cxn modelId="{AC0E5FBA-B43B-43FD-ACFD-C974109CE945}" srcId="{CDB893E9-E994-4CFE-AF0C-A5DF2205EAF5}" destId="{CE5A03A6-6333-470D-A6C5-75EFE66152A5}" srcOrd="4" destOrd="0" parTransId="{934F20B8-09C2-4159-BEAB-CF7E223E9EEB}" sibTransId="{2A610E07-A9D1-4E21-8073-069A6CE05193}"/>
    <dgm:cxn modelId="{D0324E7E-ECFB-4F62-8E5A-389FC837A05E}" srcId="{CDB893E9-E994-4CFE-AF0C-A5DF2205EAF5}" destId="{AB1DA7CC-8BD7-4475-BF24-467AF09C62B2}" srcOrd="3" destOrd="0" parTransId="{46752CCC-0986-461B-AE34-4FAD5A613142}" sibTransId="{0C3F88AC-6016-4BCD-AD78-DCFD7D081364}"/>
    <dgm:cxn modelId="{70472D6F-FE87-4CAF-A2D7-0F5EAD7ED1E4}" srcId="{CDB893E9-E994-4CFE-AF0C-A5DF2205EAF5}" destId="{F8E33F9D-1B60-4313-B2A0-F49973C2F6A9}" srcOrd="0" destOrd="0" parTransId="{E5C2F093-49D8-4F24-B880-7D3F9E010944}" sibTransId="{0FAB6E5E-C786-43BC-9C2C-92AB665BA46C}"/>
    <dgm:cxn modelId="{5E51D45B-FDBF-426E-834E-5CE8ACB6596B}" type="presOf" srcId="{0FAB6E5E-C786-43BC-9C2C-92AB665BA46C}" destId="{543C4570-1B26-46BB-B0D7-45E410580CE2}" srcOrd="0" destOrd="0" presId="urn:microsoft.com/office/officeart/2005/8/layout/bProcess2"/>
    <dgm:cxn modelId="{49C079CF-93FB-4CC3-8CB4-E02A5ECFA16C}" type="presOf" srcId="{DEF7A22D-56C1-42E0-B728-0B8135F47B82}" destId="{62003C80-BB9F-434E-A943-24209030A628}" srcOrd="0" destOrd="0" presId="urn:microsoft.com/office/officeart/2005/8/layout/bProcess2"/>
    <dgm:cxn modelId="{BF85EF21-FBDD-4B6A-A27B-568A97F73AA7}" type="presOf" srcId="{CE5A03A6-6333-470D-A6C5-75EFE66152A5}" destId="{BAC05DD9-EB26-4745-8523-0798AFE863EC}" srcOrd="0" destOrd="0" presId="urn:microsoft.com/office/officeart/2005/8/layout/bProcess2"/>
    <dgm:cxn modelId="{F23A9630-D394-497C-9396-6E6249D2AE0C}" type="presOf" srcId="{AB1DA7CC-8BD7-4475-BF24-467AF09C62B2}" destId="{3A993EF3-47BE-4B19-A944-F32A962ED78A}" srcOrd="0" destOrd="0" presId="urn:microsoft.com/office/officeart/2005/8/layout/bProcess2"/>
    <dgm:cxn modelId="{294AE454-133B-4932-8093-24FA9C8784D1}" srcId="{CDB893E9-E994-4CFE-AF0C-A5DF2205EAF5}" destId="{6FD89226-B629-4BC9-9713-1FF3503B2C1D}" srcOrd="5" destOrd="0" parTransId="{6DC026C2-A15E-4982-BCEC-2F9EF175D978}" sibTransId="{7CB76557-1449-4E2C-A5FC-188BC44FED4B}"/>
    <dgm:cxn modelId="{A4BBB736-218D-414F-B977-A8DFA4536006}" type="presOf" srcId="{CDB893E9-E994-4CFE-AF0C-A5DF2205EAF5}" destId="{3E7997B4-B877-438A-B3F3-A639EA579E7A}" srcOrd="0" destOrd="0" presId="urn:microsoft.com/office/officeart/2005/8/layout/bProcess2"/>
    <dgm:cxn modelId="{EA674C86-1E92-400C-978A-569FABBA12BC}" type="presOf" srcId="{201203E9-9F1F-48F8-ABA4-1B9E213B577C}" destId="{876338FF-680E-46E1-9EB0-8978BD2201FE}" srcOrd="0" destOrd="0" presId="urn:microsoft.com/office/officeart/2005/8/layout/bProcess2"/>
    <dgm:cxn modelId="{1433FB38-287F-4BD7-BF06-7059040FF02B}" type="presOf" srcId="{2A610E07-A9D1-4E21-8073-069A6CE05193}" destId="{2307D748-92C2-43B8-88AC-BAA8618ACD3E}" srcOrd="0" destOrd="0" presId="urn:microsoft.com/office/officeart/2005/8/layout/bProcess2"/>
    <dgm:cxn modelId="{F0B70BA7-7601-43CA-901E-B1A995F67C6F}" type="presOf" srcId="{0C3F88AC-6016-4BCD-AD78-DCFD7D081364}" destId="{C0B97E6A-9F5E-417D-B12F-B4E0BA7E9606}" srcOrd="0" destOrd="0" presId="urn:microsoft.com/office/officeart/2005/8/layout/bProcess2"/>
    <dgm:cxn modelId="{669738B9-DA2A-4FAD-8E8F-528A01D49AF4}" type="presOf" srcId="{6FD89226-B629-4BC9-9713-1FF3503B2C1D}" destId="{B0D75B18-6569-40A2-A20B-BC80F054611C}" srcOrd="0" destOrd="0" presId="urn:microsoft.com/office/officeart/2005/8/layout/bProcess2"/>
    <dgm:cxn modelId="{3969FDC4-FA7A-4196-81E3-21BD79DB9EC7}" type="presOf" srcId="{3DC42140-4D30-4E2E-8BA6-E9BB15F86978}" destId="{5A3B67E3-9D7C-4EA1-B137-C5B4622169AD}" srcOrd="0" destOrd="0" presId="urn:microsoft.com/office/officeart/2005/8/layout/bProcess2"/>
    <dgm:cxn modelId="{76300EDC-D13A-4300-A81F-370C97EE338C}" type="presOf" srcId="{F8E33F9D-1B60-4313-B2A0-F49973C2F6A9}" destId="{8BAF1FE3-CFF6-49E3-B677-2A54F8E87B28}" srcOrd="0" destOrd="0" presId="urn:microsoft.com/office/officeart/2005/8/layout/bProcess2"/>
    <dgm:cxn modelId="{062F80A2-5B38-43D9-8CBF-BFCDDC389271}" type="presParOf" srcId="{3E7997B4-B877-438A-B3F3-A639EA579E7A}" destId="{8BAF1FE3-CFF6-49E3-B677-2A54F8E87B28}" srcOrd="0" destOrd="0" presId="urn:microsoft.com/office/officeart/2005/8/layout/bProcess2"/>
    <dgm:cxn modelId="{403E46D4-CABA-423E-89D7-0B9449681E8D}" type="presParOf" srcId="{3E7997B4-B877-438A-B3F3-A639EA579E7A}" destId="{543C4570-1B26-46BB-B0D7-45E410580CE2}" srcOrd="1" destOrd="0" presId="urn:microsoft.com/office/officeart/2005/8/layout/bProcess2"/>
    <dgm:cxn modelId="{754FEC5E-3884-4ED3-8D4B-67581930F36F}" type="presParOf" srcId="{3E7997B4-B877-438A-B3F3-A639EA579E7A}" destId="{F1EFCB9C-C5A3-4EC9-BAA0-CAD2961E7BB9}" srcOrd="2" destOrd="0" presId="urn:microsoft.com/office/officeart/2005/8/layout/bProcess2"/>
    <dgm:cxn modelId="{2F559528-9D12-4CC6-B080-920FA8E445A9}" type="presParOf" srcId="{F1EFCB9C-C5A3-4EC9-BAA0-CAD2961E7BB9}" destId="{84C95400-FA61-4E21-B20B-2E9B9476188B}" srcOrd="0" destOrd="0" presId="urn:microsoft.com/office/officeart/2005/8/layout/bProcess2"/>
    <dgm:cxn modelId="{A1F39B65-FB99-404C-BE5A-B6BB0ACC4BD7}" type="presParOf" srcId="{F1EFCB9C-C5A3-4EC9-BAA0-CAD2961E7BB9}" destId="{62003C80-BB9F-434E-A943-24209030A628}" srcOrd="1" destOrd="0" presId="urn:microsoft.com/office/officeart/2005/8/layout/bProcess2"/>
    <dgm:cxn modelId="{6D0CBA10-B5ED-4FE8-B6A5-EA9DEF90B2E9}" type="presParOf" srcId="{3E7997B4-B877-438A-B3F3-A639EA579E7A}" destId="{9D0103AF-4828-400A-9747-399848B64B2A}" srcOrd="3" destOrd="0" presId="urn:microsoft.com/office/officeart/2005/8/layout/bProcess2"/>
    <dgm:cxn modelId="{92681B57-8746-4EB0-94A5-9246FDFAD1D1}" type="presParOf" srcId="{3E7997B4-B877-438A-B3F3-A639EA579E7A}" destId="{2CFAD5DE-1ED8-45F2-9534-9844F16250EA}" srcOrd="4" destOrd="0" presId="urn:microsoft.com/office/officeart/2005/8/layout/bProcess2"/>
    <dgm:cxn modelId="{451DA64D-5238-4F8F-B4B9-E7AF5B31F38E}" type="presParOf" srcId="{2CFAD5DE-1ED8-45F2-9534-9844F16250EA}" destId="{D4F0B54C-69D9-4CBB-9170-F17A156328CD}" srcOrd="0" destOrd="0" presId="urn:microsoft.com/office/officeart/2005/8/layout/bProcess2"/>
    <dgm:cxn modelId="{F5A057FB-D28A-4AB7-8269-AF073155152C}" type="presParOf" srcId="{2CFAD5DE-1ED8-45F2-9534-9844F16250EA}" destId="{876338FF-680E-46E1-9EB0-8978BD2201FE}" srcOrd="1" destOrd="0" presId="urn:microsoft.com/office/officeart/2005/8/layout/bProcess2"/>
    <dgm:cxn modelId="{BCA429AF-D24B-4AC6-868A-67C85ACC180A}" type="presParOf" srcId="{3E7997B4-B877-438A-B3F3-A639EA579E7A}" destId="{5A3B67E3-9D7C-4EA1-B137-C5B4622169AD}" srcOrd="5" destOrd="0" presId="urn:microsoft.com/office/officeart/2005/8/layout/bProcess2"/>
    <dgm:cxn modelId="{C32A4CB9-CBF4-4891-8DD0-DCC76B037237}" type="presParOf" srcId="{3E7997B4-B877-438A-B3F3-A639EA579E7A}" destId="{7C3D385B-19FA-417F-8382-1308D11DDDBB}" srcOrd="6" destOrd="0" presId="urn:microsoft.com/office/officeart/2005/8/layout/bProcess2"/>
    <dgm:cxn modelId="{E48C765B-B7F8-4B3E-9BAB-A352FAEFBBA6}" type="presParOf" srcId="{7C3D385B-19FA-417F-8382-1308D11DDDBB}" destId="{97310234-E658-4AA9-BD4F-556E4D79494B}" srcOrd="0" destOrd="0" presId="urn:microsoft.com/office/officeart/2005/8/layout/bProcess2"/>
    <dgm:cxn modelId="{D23A0C9F-EE2E-4A6B-A7F9-CCFE4EEB76C1}" type="presParOf" srcId="{7C3D385B-19FA-417F-8382-1308D11DDDBB}" destId="{3A993EF3-47BE-4B19-A944-F32A962ED78A}" srcOrd="1" destOrd="0" presId="urn:microsoft.com/office/officeart/2005/8/layout/bProcess2"/>
    <dgm:cxn modelId="{C11926FC-CD66-4493-8EFB-107CCE4B7384}" type="presParOf" srcId="{3E7997B4-B877-438A-B3F3-A639EA579E7A}" destId="{C0B97E6A-9F5E-417D-B12F-B4E0BA7E9606}" srcOrd="7" destOrd="0" presId="urn:microsoft.com/office/officeart/2005/8/layout/bProcess2"/>
    <dgm:cxn modelId="{F4EE96D2-3F07-4B17-BA9D-4D75459B0C8A}" type="presParOf" srcId="{3E7997B4-B877-438A-B3F3-A639EA579E7A}" destId="{D4A9CB1F-F7DE-4A66-ACC8-3B9A8F0EB8E8}" srcOrd="8" destOrd="0" presId="urn:microsoft.com/office/officeart/2005/8/layout/bProcess2"/>
    <dgm:cxn modelId="{0C7121E7-06F7-4AB7-B703-DFEC77DA8B1D}" type="presParOf" srcId="{D4A9CB1F-F7DE-4A66-ACC8-3B9A8F0EB8E8}" destId="{7CC32D7F-9501-45D5-A421-D6171885AB15}" srcOrd="0" destOrd="0" presId="urn:microsoft.com/office/officeart/2005/8/layout/bProcess2"/>
    <dgm:cxn modelId="{9D0B03DF-9802-4B96-9D0C-07719C2ED165}" type="presParOf" srcId="{D4A9CB1F-F7DE-4A66-ACC8-3B9A8F0EB8E8}" destId="{BAC05DD9-EB26-4745-8523-0798AFE863EC}" srcOrd="1" destOrd="0" presId="urn:microsoft.com/office/officeart/2005/8/layout/bProcess2"/>
    <dgm:cxn modelId="{8945CB27-BF7A-4999-9423-FCD533765074}" type="presParOf" srcId="{3E7997B4-B877-438A-B3F3-A639EA579E7A}" destId="{2307D748-92C2-43B8-88AC-BAA8618ACD3E}" srcOrd="9" destOrd="0" presId="urn:microsoft.com/office/officeart/2005/8/layout/bProcess2"/>
    <dgm:cxn modelId="{D50E0C23-A063-4AC3-B8E5-9FBA7039E4C0}" type="presParOf" srcId="{3E7997B4-B877-438A-B3F3-A639EA579E7A}" destId="{B0D75B18-6569-40A2-A20B-BC80F054611C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AFB21-0831-4D72-8155-7EA8C089148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193BB7-EA2B-41BA-8FA4-D212877AAC72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уровень</a:t>
          </a:r>
          <a:endParaRPr lang="ru-RU" dirty="0"/>
        </a:p>
      </dgm:t>
    </dgm:pt>
    <dgm:pt modelId="{9DE6E6A0-180D-47A3-B4A3-D20B1A32F585}" type="parTrans" cxnId="{BD5481B8-758C-46D2-869E-C8825CCE3C62}">
      <dgm:prSet/>
      <dgm:spPr/>
      <dgm:t>
        <a:bodyPr/>
        <a:lstStyle/>
        <a:p>
          <a:endParaRPr lang="ru-RU"/>
        </a:p>
      </dgm:t>
    </dgm:pt>
    <dgm:pt modelId="{A554F119-9725-4F7E-BAB7-8994F61D8FE8}" type="sibTrans" cxnId="{BD5481B8-758C-46D2-869E-C8825CCE3C62}">
      <dgm:prSet/>
      <dgm:spPr/>
      <dgm:t>
        <a:bodyPr/>
        <a:lstStyle/>
        <a:p>
          <a:endParaRPr lang="ru-RU"/>
        </a:p>
      </dgm:t>
    </dgm:pt>
    <dgm:pt modelId="{82E45BEB-D150-4583-B0C2-7D64E94FF54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/>
              <a:latin typeface="+mn-lt"/>
            </a:rPr>
            <a:t>Владение основными</a:t>
          </a:r>
          <a:r>
            <a:rPr lang="ru-RU" b="1" baseline="0" dirty="0" smtClean="0">
              <a:solidFill>
                <a:schemeClr val="tx1"/>
              </a:solidFill>
              <a:effectLst/>
              <a:latin typeface="+mn-lt"/>
            </a:rPr>
            <a:t> понятиями </a:t>
          </a:r>
          <a:r>
            <a:rPr lang="ru-RU" b="1" dirty="0" smtClean="0">
              <a:effectLst/>
              <a:latin typeface="+mn-lt"/>
            </a:rPr>
            <a:t>о глобальных экологических проблемах современности</a:t>
          </a:r>
          <a:endParaRPr lang="ru-RU" dirty="0">
            <a:solidFill>
              <a:srgbClr val="FF0000"/>
            </a:solidFill>
          </a:endParaRPr>
        </a:p>
      </dgm:t>
    </dgm:pt>
    <dgm:pt modelId="{A5975702-619D-403F-94BA-A3B2F9C5E29E}" type="parTrans" cxnId="{C8ABBAA2-4338-4D16-B213-127A2E352EAC}">
      <dgm:prSet/>
      <dgm:spPr/>
      <dgm:t>
        <a:bodyPr/>
        <a:lstStyle/>
        <a:p>
          <a:endParaRPr lang="ru-RU"/>
        </a:p>
      </dgm:t>
    </dgm:pt>
    <dgm:pt modelId="{FC617FDD-937F-45DB-96B4-D76F802F507C}" type="sibTrans" cxnId="{C8ABBAA2-4338-4D16-B213-127A2E352EAC}">
      <dgm:prSet/>
      <dgm:spPr/>
      <dgm:t>
        <a:bodyPr/>
        <a:lstStyle/>
        <a:p>
          <a:endParaRPr lang="ru-RU"/>
        </a:p>
      </dgm:t>
    </dgm:pt>
    <dgm:pt modelId="{64418B7D-BB4F-41DB-A7AF-D43F2763C723}">
      <dgm:prSet phldrT="[Текст]"/>
      <dgm:spPr/>
      <dgm:t>
        <a:bodyPr/>
        <a:lstStyle/>
        <a:p>
          <a:r>
            <a:rPr lang="ru-RU" b="1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Проявление  гражданской позиции</a:t>
          </a:r>
          <a:endParaRPr lang="ru-RU" dirty="0"/>
        </a:p>
      </dgm:t>
    </dgm:pt>
    <dgm:pt modelId="{0352388D-5660-4F68-991E-EE877DBDFB31}" type="parTrans" cxnId="{0B30C5AC-89CC-41AD-8216-35B6FD80963C}">
      <dgm:prSet/>
      <dgm:spPr/>
      <dgm:t>
        <a:bodyPr/>
        <a:lstStyle/>
        <a:p>
          <a:endParaRPr lang="ru-RU"/>
        </a:p>
      </dgm:t>
    </dgm:pt>
    <dgm:pt modelId="{E1E2ABA0-C7D3-4429-8676-C2380BBBF331}" type="sibTrans" cxnId="{0B30C5AC-89CC-41AD-8216-35B6FD80963C}">
      <dgm:prSet/>
      <dgm:spPr/>
      <dgm:t>
        <a:bodyPr/>
        <a:lstStyle/>
        <a:p>
          <a:endParaRPr lang="ru-RU"/>
        </a:p>
      </dgm:t>
    </dgm:pt>
    <dgm:pt modelId="{5BC56166-4F8D-450F-B138-EF28540F605E}">
      <dgm:prSet phldrT="[Текст]"/>
      <dgm:spPr/>
      <dgm:t>
        <a:bodyPr/>
        <a:lstStyle/>
        <a:p>
          <a:r>
            <a:rPr lang="en-US" dirty="0" smtClean="0"/>
            <a:t>II</a:t>
          </a:r>
          <a:r>
            <a:rPr lang="ru-RU" dirty="0" smtClean="0"/>
            <a:t> уровень</a:t>
          </a:r>
          <a:endParaRPr lang="ru-RU" dirty="0"/>
        </a:p>
      </dgm:t>
    </dgm:pt>
    <dgm:pt modelId="{3FBDD8DE-1239-40AC-B0D5-14F764517310}" type="parTrans" cxnId="{0B8E36A8-D7C2-4EF5-A26C-3C4CE37EBCF6}">
      <dgm:prSet/>
      <dgm:spPr/>
      <dgm:t>
        <a:bodyPr/>
        <a:lstStyle/>
        <a:p>
          <a:endParaRPr lang="ru-RU"/>
        </a:p>
      </dgm:t>
    </dgm:pt>
    <dgm:pt modelId="{D8E4F8B5-6C9F-402E-9FB9-5EAA42CB314C}" type="sibTrans" cxnId="{0B8E36A8-D7C2-4EF5-A26C-3C4CE37EBCF6}">
      <dgm:prSet/>
      <dgm:spPr/>
      <dgm:t>
        <a:bodyPr/>
        <a:lstStyle/>
        <a:p>
          <a:endParaRPr lang="ru-RU"/>
        </a:p>
      </dgm:t>
    </dgm:pt>
    <dgm:pt modelId="{49F0A4E9-377A-4E51-98F5-BC0793D9AE23}">
      <dgm:prSet phldrT="[Текст]"/>
      <dgm:spPr/>
      <dgm:t>
        <a:bodyPr/>
        <a:lstStyle/>
        <a:p>
          <a:r>
            <a:rPr lang="ru-RU" b="1" dirty="0" smtClean="0">
              <a:effectLst/>
              <a:latin typeface="+mn-lt"/>
            </a:rPr>
            <a:t>Степень проявления самостоятельности</a:t>
          </a:r>
          <a:endParaRPr lang="ru-RU" dirty="0"/>
        </a:p>
      </dgm:t>
    </dgm:pt>
    <dgm:pt modelId="{F15C85CB-1150-4AD5-AEAE-C518C213191B}" type="parTrans" cxnId="{A49BE605-4184-4E89-B43A-410AE4341726}">
      <dgm:prSet/>
      <dgm:spPr/>
      <dgm:t>
        <a:bodyPr/>
        <a:lstStyle/>
        <a:p>
          <a:endParaRPr lang="ru-RU"/>
        </a:p>
      </dgm:t>
    </dgm:pt>
    <dgm:pt modelId="{CEC39B40-82FF-4C25-892A-DE84A9B31CD9}" type="sibTrans" cxnId="{A49BE605-4184-4E89-B43A-410AE4341726}">
      <dgm:prSet/>
      <dgm:spPr/>
      <dgm:t>
        <a:bodyPr/>
        <a:lstStyle/>
        <a:p>
          <a:endParaRPr lang="ru-RU"/>
        </a:p>
      </dgm:t>
    </dgm:pt>
    <dgm:pt modelId="{8FB7DB0B-97F2-47A1-9E3C-F494B261C740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 уровень</a:t>
          </a:r>
          <a:endParaRPr lang="ru-RU" dirty="0"/>
        </a:p>
      </dgm:t>
    </dgm:pt>
    <dgm:pt modelId="{B2EA1E95-DAA9-48D6-A526-DC27E014440B}" type="parTrans" cxnId="{9F6A7B88-46A0-404D-A479-D4E45D3CC3CA}">
      <dgm:prSet/>
      <dgm:spPr/>
      <dgm:t>
        <a:bodyPr/>
        <a:lstStyle/>
        <a:p>
          <a:endParaRPr lang="ru-RU"/>
        </a:p>
      </dgm:t>
    </dgm:pt>
    <dgm:pt modelId="{4AFBE959-DE9A-4185-81B2-32ABAC5C9B62}" type="sibTrans" cxnId="{9F6A7B88-46A0-404D-A479-D4E45D3CC3CA}">
      <dgm:prSet/>
      <dgm:spPr/>
      <dgm:t>
        <a:bodyPr/>
        <a:lstStyle/>
        <a:p>
          <a:endParaRPr lang="ru-RU"/>
        </a:p>
      </dgm:t>
    </dgm:pt>
    <dgm:pt modelId="{F40ACCD4-2166-48EB-8749-207FD7178C56}">
      <dgm:prSet phldrT="[Текст]"/>
      <dgm:spPr/>
      <dgm:t>
        <a:bodyPr/>
        <a:lstStyle/>
        <a:p>
          <a:r>
            <a:rPr lang="ru-RU" b="1" dirty="0" err="1" smtClean="0">
              <a:effectLst/>
              <a:latin typeface="+mn-lt"/>
            </a:rPr>
            <a:t>Сформированность</a:t>
          </a:r>
          <a:r>
            <a:rPr lang="ru-RU" b="1" dirty="0" smtClean="0">
              <a:effectLst/>
              <a:latin typeface="+mn-lt"/>
            </a:rPr>
            <a:t> чувства долга и ответственности</a:t>
          </a:r>
          <a:endParaRPr lang="ru-RU" dirty="0"/>
        </a:p>
      </dgm:t>
    </dgm:pt>
    <dgm:pt modelId="{FBBE9761-560C-4070-879D-02D745543F03}" type="parTrans" cxnId="{BC38501A-505D-4612-9ED8-1844B40C25DF}">
      <dgm:prSet/>
      <dgm:spPr/>
      <dgm:t>
        <a:bodyPr/>
        <a:lstStyle/>
        <a:p>
          <a:endParaRPr lang="ru-RU"/>
        </a:p>
      </dgm:t>
    </dgm:pt>
    <dgm:pt modelId="{A3FF0966-578D-4DBC-B567-94DDDE879539}" type="sibTrans" cxnId="{BC38501A-505D-4612-9ED8-1844B40C25DF}">
      <dgm:prSet/>
      <dgm:spPr/>
      <dgm:t>
        <a:bodyPr/>
        <a:lstStyle/>
        <a:p>
          <a:endParaRPr lang="ru-RU"/>
        </a:p>
      </dgm:t>
    </dgm:pt>
    <dgm:pt modelId="{A9669793-D2EE-4985-BFFC-1B02C46A98DA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Умение взаимодействовать с природой</a:t>
          </a:r>
          <a:endParaRPr lang="ru-RU" dirty="0"/>
        </a:p>
      </dgm:t>
    </dgm:pt>
    <dgm:pt modelId="{B7406497-25DB-4E46-A77E-3382C6AA959F}" type="parTrans" cxnId="{A0C86400-639A-4781-9AB3-118C1D99FA4F}">
      <dgm:prSet/>
      <dgm:spPr/>
      <dgm:t>
        <a:bodyPr/>
        <a:lstStyle/>
        <a:p>
          <a:endParaRPr lang="ru-RU"/>
        </a:p>
      </dgm:t>
    </dgm:pt>
    <dgm:pt modelId="{69533318-44AA-4634-8657-2FAAAD2AA20D}" type="sibTrans" cxnId="{A0C86400-639A-4781-9AB3-118C1D99FA4F}">
      <dgm:prSet/>
      <dgm:spPr/>
      <dgm:t>
        <a:bodyPr/>
        <a:lstStyle/>
        <a:p>
          <a:endParaRPr lang="ru-RU"/>
        </a:p>
      </dgm:t>
    </dgm:pt>
    <dgm:pt modelId="{A946D53C-EC33-43D3-8464-4342946E4F02}">
      <dgm:prSet phldrT="[Текст]"/>
      <dgm:spPr/>
      <dgm:t>
        <a:bodyPr/>
        <a:lstStyle/>
        <a:p>
          <a:r>
            <a:rPr lang="ru-RU" b="1" dirty="0" smtClean="0">
              <a:effectLst/>
              <a:latin typeface="+mn-lt"/>
            </a:rPr>
            <a:t>Степень ориентации на общечеловеческие ценности</a:t>
          </a:r>
          <a:endParaRPr lang="ru-RU" dirty="0"/>
        </a:p>
      </dgm:t>
    </dgm:pt>
    <dgm:pt modelId="{1B42A77E-1664-4D16-843A-B40BA9A064D7}" type="parTrans" cxnId="{DC16A724-1AC3-4AD7-904E-5FACD3D40F47}">
      <dgm:prSet/>
      <dgm:spPr/>
      <dgm:t>
        <a:bodyPr/>
        <a:lstStyle/>
        <a:p>
          <a:endParaRPr lang="ru-RU"/>
        </a:p>
      </dgm:t>
    </dgm:pt>
    <dgm:pt modelId="{2082B8B8-50AA-4B87-AFC8-386E16AB4974}" type="sibTrans" cxnId="{DC16A724-1AC3-4AD7-904E-5FACD3D40F47}">
      <dgm:prSet/>
      <dgm:spPr/>
      <dgm:t>
        <a:bodyPr/>
        <a:lstStyle/>
        <a:p>
          <a:endParaRPr lang="ru-RU"/>
        </a:p>
      </dgm:t>
    </dgm:pt>
    <dgm:pt modelId="{74031FD7-1F70-41DD-B9BB-5B690EE104C0}">
      <dgm:prSet phldrT="[Текст]"/>
      <dgm:spPr/>
      <dgm:t>
        <a:bodyPr/>
        <a:lstStyle/>
        <a:p>
          <a:r>
            <a:rPr lang="ru-RU" b="1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Познавательная активность</a:t>
          </a:r>
          <a:endParaRPr lang="ru-RU" dirty="0"/>
        </a:p>
      </dgm:t>
    </dgm:pt>
    <dgm:pt modelId="{9B34DC00-3C21-49DE-AFE8-0460E0BB842C}" type="parTrans" cxnId="{09A78766-0314-4FE8-9203-4E1254DA04C8}">
      <dgm:prSet/>
      <dgm:spPr/>
      <dgm:t>
        <a:bodyPr/>
        <a:lstStyle/>
        <a:p>
          <a:endParaRPr lang="ru-RU"/>
        </a:p>
      </dgm:t>
    </dgm:pt>
    <dgm:pt modelId="{451604E1-DC1A-49CC-AB94-0F58930D04D2}" type="sibTrans" cxnId="{09A78766-0314-4FE8-9203-4E1254DA04C8}">
      <dgm:prSet/>
      <dgm:spPr/>
      <dgm:t>
        <a:bodyPr/>
        <a:lstStyle/>
        <a:p>
          <a:endParaRPr lang="ru-RU"/>
        </a:p>
      </dgm:t>
    </dgm:pt>
    <dgm:pt modelId="{F8EABD6F-0CE4-4736-BA70-175AB232FEC9}">
      <dgm:prSet phldrT="[Текст]"/>
      <dgm:spPr/>
      <dgm:t>
        <a:bodyPr/>
        <a:lstStyle/>
        <a:p>
          <a:r>
            <a:rPr lang="ru-RU" b="1" dirty="0" smtClean="0">
              <a:effectLst/>
              <a:latin typeface="+mn-lt"/>
            </a:rPr>
            <a:t>Направленность на самообразование</a:t>
          </a:r>
          <a:endParaRPr lang="ru-RU" dirty="0"/>
        </a:p>
      </dgm:t>
    </dgm:pt>
    <dgm:pt modelId="{DF5BE865-5A6A-42A6-9DF5-5EDF6103A913}" type="parTrans" cxnId="{404264CA-051E-4C75-913D-B9FE221A1A94}">
      <dgm:prSet/>
      <dgm:spPr/>
      <dgm:t>
        <a:bodyPr/>
        <a:lstStyle/>
        <a:p>
          <a:endParaRPr lang="ru-RU"/>
        </a:p>
      </dgm:t>
    </dgm:pt>
    <dgm:pt modelId="{A483A64B-AEB0-4AF3-8745-C83BA9B56749}" type="sibTrans" cxnId="{404264CA-051E-4C75-913D-B9FE221A1A94}">
      <dgm:prSet/>
      <dgm:spPr/>
      <dgm:t>
        <a:bodyPr/>
        <a:lstStyle/>
        <a:p>
          <a:endParaRPr lang="ru-RU"/>
        </a:p>
      </dgm:t>
    </dgm:pt>
    <dgm:pt modelId="{E168D569-C3E7-445B-9E96-E3B0AF400608}">
      <dgm:prSet phldrT="[Текст]"/>
      <dgm:spPr/>
      <dgm:t>
        <a:bodyPr/>
        <a:lstStyle/>
        <a:p>
          <a:r>
            <a:rPr lang="ru-RU" b="1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Оценка деятельности и ее коррекция</a:t>
          </a:r>
          <a:endParaRPr lang="ru-RU" dirty="0"/>
        </a:p>
      </dgm:t>
    </dgm:pt>
    <dgm:pt modelId="{27443C9E-A2AE-48C1-A19E-5264E51841FF}" type="parTrans" cxnId="{024ED6DF-7F2F-4DBF-8E6B-2399A6D741C3}">
      <dgm:prSet/>
      <dgm:spPr/>
      <dgm:t>
        <a:bodyPr/>
        <a:lstStyle/>
        <a:p>
          <a:endParaRPr lang="ru-RU"/>
        </a:p>
      </dgm:t>
    </dgm:pt>
    <dgm:pt modelId="{61F5F70C-157D-4072-BEDF-DEFC8357727B}" type="sibTrans" cxnId="{024ED6DF-7F2F-4DBF-8E6B-2399A6D741C3}">
      <dgm:prSet/>
      <dgm:spPr/>
      <dgm:t>
        <a:bodyPr/>
        <a:lstStyle/>
        <a:p>
          <a:endParaRPr lang="ru-RU"/>
        </a:p>
      </dgm:t>
    </dgm:pt>
    <dgm:pt modelId="{9F32B20A-C7BF-4871-843A-0D08AB74E6B9}">
      <dgm:prSet phldrT="[Текст]"/>
      <dgm:spPr/>
      <dgm:t>
        <a:bodyPr/>
        <a:lstStyle/>
        <a:p>
          <a:r>
            <a:rPr lang="ru-RU" b="1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Рефлексия </a:t>
          </a:r>
          <a:endParaRPr lang="ru-RU" dirty="0"/>
        </a:p>
      </dgm:t>
    </dgm:pt>
    <dgm:pt modelId="{F56B6FC8-2942-4459-A08D-1968E58EB4B4}" type="parTrans" cxnId="{837C2159-B193-4C4D-8BA6-0402E26012CF}">
      <dgm:prSet/>
      <dgm:spPr/>
      <dgm:t>
        <a:bodyPr/>
        <a:lstStyle/>
        <a:p>
          <a:endParaRPr lang="ru-RU"/>
        </a:p>
      </dgm:t>
    </dgm:pt>
    <dgm:pt modelId="{8B965486-F11A-41E6-9A2D-EF76CBB1D5B6}" type="sibTrans" cxnId="{837C2159-B193-4C4D-8BA6-0402E26012CF}">
      <dgm:prSet/>
      <dgm:spPr/>
      <dgm:t>
        <a:bodyPr/>
        <a:lstStyle/>
        <a:p>
          <a:endParaRPr lang="ru-RU"/>
        </a:p>
      </dgm:t>
    </dgm:pt>
    <dgm:pt modelId="{45EF69A5-8748-4AE8-BFFF-6080B33729AA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Направленность на ведение здорового образа жизни</a:t>
          </a:r>
          <a:endParaRPr lang="ru-RU" dirty="0"/>
        </a:p>
      </dgm:t>
    </dgm:pt>
    <dgm:pt modelId="{6A1EDD69-02AC-4DF9-A214-3C879CE5E5F7}" type="parTrans" cxnId="{7E4F0184-E1DB-4B1F-A922-95BB99F8FE4A}">
      <dgm:prSet/>
      <dgm:spPr/>
      <dgm:t>
        <a:bodyPr/>
        <a:lstStyle/>
        <a:p>
          <a:endParaRPr lang="ru-RU"/>
        </a:p>
      </dgm:t>
    </dgm:pt>
    <dgm:pt modelId="{73654945-0464-4232-84B4-A908E2AAA9B8}" type="sibTrans" cxnId="{7E4F0184-E1DB-4B1F-A922-95BB99F8FE4A}">
      <dgm:prSet/>
      <dgm:spPr/>
      <dgm:t>
        <a:bodyPr/>
        <a:lstStyle/>
        <a:p>
          <a:endParaRPr lang="ru-RU"/>
        </a:p>
      </dgm:t>
    </dgm:pt>
    <dgm:pt modelId="{2BCD9B45-2FD2-4736-BD5A-2F2E518DC16F}">
      <dgm:prSet phldrT="[Текст]"/>
      <dgm:spPr/>
      <dgm:t>
        <a:bodyPr/>
        <a:lstStyle/>
        <a:p>
          <a:r>
            <a:rPr lang="ru-RU" b="1" dirty="0" smtClean="0">
              <a:effectLst/>
            </a:rPr>
            <a:t>Уровень социального взаимодействия</a:t>
          </a:r>
          <a:endParaRPr lang="ru-RU" dirty="0"/>
        </a:p>
      </dgm:t>
    </dgm:pt>
    <dgm:pt modelId="{3A9D9396-70C7-46B1-B528-7D32D977FD6D}" type="parTrans" cxnId="{34CA2C55-0ECB-4EA0-9D3D-F8B006EB058E}">
      <dgm:prSet/>
      <dgm:spPr/>
      <dgm:t>
        <a:bodyPr/>
        <a:lstStyle/>
        <a:p>
          <a:endParaRPr lang="ru-RU"/>
        </a:p>
      </dgm:t>
    </dgm:pt>
    <dgm:pt modelId="{A61DE8A3-BC20-466E-B160-706C006EB618}" type="sibTrans" cxnId="{34CA2C55-0ECB-4EA0-9D3D-F8B006EB058E}">
      <dgm:prSet/>
      <dgm:spPr/>
      <dgm:t>
        <a:bodyPr/>
        <a:lstStyle/>
        <a:p>
          <a:endParaRPr lang="ru-RU"/>
        </a:p>
      </dgm:t>
    </dgm:pt>
    <dgm:pt modelId="{7781887A-F503-4868-8313-19AE74483C6F}">
      <dgm:prSet phldrT="[Текст]"/>
      <dgm:spPr/>
      <dgm:t>
        <a:bodyPr/>
        <a:lstStyle/>
        <a:p>
          <a:r>
            <a:rPr lang="ru-RU" b="1" dirty="0" smtClean="0">
              <a:effectLst/>
            </a:rPr>
            <a:t>Способность ненасильственно разрешать конфликты</a:t>
          </a:r>
          <a:endParaRPr lang="ru-RU" dirty="0"/>
        </a:p>
      </dgm:t>
    </dgm:pt>
    <dgm:pt modelId="{65CFE74E-7947-47BB-A743-E65E5496D284}" type="parTrans" cxnId="{B4930193-1F6D-44AB-BB91-DCD3821ABE7F}">
      <dgm:prSet/>
      <dgm:spPr/>
      <dgm:t>
        <a:bodyPr/>
        <a:lstStyle/>
        <a:p>
          <a:endParaRPr lang="ru-RU"/>
        </a:p>
      </dgm:t>
    </dgm:pt>
    <dgm:pt modelId="{4AEA21CA-E8F6-4D5D-9A4B-0418BC292229}" type="sibTrans" cxnId="{B4930193-1F6D-44AB-BB91-DCD3821ABE7F}">
      <dgm:prSet/>
      <dgm:spPr/>
      <dgm:t>
        <a:bodyPr/>
        <a:lstStyle/>
        <a:p>
          <a:endParaRPr lang="ru-RU"/>
        </a:p>
      </dgm:t>
    </dgm:pt>
    <dgm:pt modelId="{7FF5080D-6363-46EF-8FB3-BC2DD5E9FBD1}" type="pres">
      <dgm:prSet presAssocID="{DDAAFB21-0831-4D72-8155-7EA8C08914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73A93-650A-4961-8617-CB22F4148827}" type="pres">
      <dgm:prSet presAssocID="{15193BB7-EA2B-41BA-8FA4-D212877AAC72}" presName="composite" presStyleCnt="0"/>
      <dgm:spPr/>
    </dgm:pt>
    <dgm:pt modelId="{D445C8DA-3C11-49E9-B3EA-52BEA8589808}" type="pres">
      <dgm:prSet presAssocID="{15193BB7-EA2B-41BA-8FA4-D212877AAC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0FB4A-2116-453F-9FAC-C41CE6560F20}" type="pres">
      <dgm:prSet presAssocID="{15193BB7-EA2B-41BA-8FA4-D212877AAC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7AEA9-C1B4-4362-AC1D-C34791364D22}" type="pres">
      <dgm:prSet presAssocID="{A554F119-9725-4F7E-BAB7-8994F61D8FE8}" presName="space" presStyleCnt="0"/>
      <dgm:spPr/>
    </dgm:pt>
    <dgm:pt modelId="{35D4D6E8-17A1-4C08-A8A1-FF857C4207EA}" type="pres">
      <dgm:prSet presAssocID="{5BC56166-4F8D-450F-B138-EF28540F605E}" presName="composite" presStyleCnt="0"/>
      <dgm:spPr/>
    </dgm:pt>
    <dgm:pt modelId="{5CC16DDC-78E0-46FB-91E5-A1897F948298}" type="pres">
      <dgm:prSet presAssocID="{5BC56166-4F8D-450F-B138-EF28540F605E}" presName="parTx" presStyleLbl="alignNode1" presStyleIdx="1" presStyleCnt="3" custScaleX="106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F1B86-A685-4654-BC0B-068CD4DF5499}" type="pres">
      <dgm:prSet presAssocID="{5BC56166-4F8D-450F-B138-EF28540F605E}" presName="desTx" presStyleLbl="alignAccFollowNode1" presStyleIdx="1" presStyleCnt="3" custScaleX="108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5E621-B098-45BD-96FE-B7D82E5DB0E4}" type="pres">
      <dgm:prSet presAssocID="{D8E4F8B5-6C9F-402E-9FB9-5EAA42CB314C}" presName="space" presStyleCnt="0"/>
      <dgm:spPr/>
    </dgm:pt>
    <dgm:pt modelId="{BBDD0935-5B7A-4717-A5F5-BACE6C346AE7}" type="pres">
      <dgm:prSet presAssocID="{8FB7DB0B-97F2-47A1-9E3C-F494B261C740}" presName="composite" presStyleCnt="0"/>
      <dgm:spPr/>
    </dgm:pt>
    <dgm:pt modelId="{9A52995E-D654-4CCF-8A9F-5C639CDE21F6}" type="pres">
      <dgm:prSet presAssocID="{8FB7DB0B-97F2-47A1-9E3C-F494B261C74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54B9C-363D-4092-88CC-5F909715AF1B}" type="pres">
      <dgm:prSet presAssocID="{8FB7DB0B-97F2-47A1-9E3C-F494B261C74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AE1AD-F313-41E3-8E83-7C51B985C6D1}" type="presOf" srcId="{64418B7D-BB4F-41DB-A7AF-D43F2763C723}" destId="{9E20FB4A-2116-453F-9FAC-C41CE6560F20}" srcOrd="0" destOrd="1" presId="urn:microsoft.com/office/officeart/2005/8/layout/hList1"/>
    <dgm:cxn modelId="{0B8E36A8-D7C2-4EF5-A26C-3C4CE37EBCF6}" srcId="{DDAAFB21-0831-4D72-8155-7EA8C0891488}" destId="{5BC56166-4F8D-450F-B138-EF28540F605E}" srcOrd="1" destOrd="0" parTransId="{3FBDD8DE-1239-40AC-B0D5-14F764517310}" sibTransId="{D8E4F8B5-6C9F-402E-9FB9-5EAA42CB314C}"/>
    <dgm:cxn modelId="{DAB8720E-0903-433B-AD65-32496B114E49}" type="presOf" srcId="{F40ACCD4-2166-48EB-8749-207FD7178C56}" destId="{61554B9C-363D-4092-88CC-5F909715AF1B}" srcOrd="0" destOrd="0" presId="urn:microsoft.com/office/officeart/2005/8/layout/hList1"/>
    <dgm:cxn modelId="{09B211DC-4C64-46E4-B285-54DC8C1033D3}" type="presOf" srcId="{49F0A4E9-377A-4E51-98F5-BC0793D9AE23}" destId="{D20F1B86-A685-4654-BC0B-068CD4DF5499}" srcOrd="0" destOrd="0" presId="urn:microsoft.com/office/officeart/2005/8/layout/hList1"/>
    <dgm:cxn modelId="{DC16A724-1AC3-4AD7-904E-5FACD3D40F47}" srcId="{5BC56166-4F8D-450F-B138-EF28540F605E}" destId="{A946D53C-EC33-43D3-8464-4342946E4F02}" srcOrd="1" destOrd="0" parTransId="{1B42A77E-1664-4D16-843A-B40BA9A064D7}" sibTransId="{2082B8B8-50AA-4B87-AFC8-386E16AB4974}"/>
    <dgm:cxn modelId="{905035E2-DF65-40F9-9250-6B3EEE52C263}" type="presOf" srcId="{74031FD7-1F70-41DD-B9BB-5B690EE104C0}" destId="{D20F1B86-A685-4654-BC0B-068CD4DF5499}" srcOrd="0" destOrd="2" presId="urn:microsoft.com/office/officeart/2005/8/layout/hList1"/>
    <dgm:cxn modelId="{78792F37-0B33-48B0-A2A2-2C56F2F31141}" type="presOf" srcId="{7781887A-F503-4868-8313-19AE74483C6F}" destId="{D20F1B86-A685-4654-BC0B-068CD4DF5499}" srcOrd="0" destOrd="4" presId="urn:microsoft.com/office/officeart/2005/8/layout/hList1"/>
    <dgm:cxn modelId="{6245F477-4FEA-4957-9654-9C9296E9ADE7}" type="presOf" srcId="{8FB7DB0B-97F2-47A1-9E3C-F494B261C740}" destId="{9A52995E-D654-4CCF-8A9F-5C639CDE21F6}" srcOrd="0" destOrd="0" presId="urn:microsoft.com/office/officeart/2005/8/layout/hList1"/>
    <dgm:cxn modelId="{404264CA-051E-4C75-913D-B9FE221A1A94}" srcId="{15193BB7-EA2B-41BA-8FA4-D212877AAC72}" destId="{F8EABD6F-0CE4-4736-BA70-175AB232FEC9}" srcOrd="2" destOrd="0" parTransId="{DF5BE865-5A6A-42A6-9DF5-5EDF6103A913}" sibTransId="{A483A64B-AEB0-4AF3-8745-C83BA9B56749}"/>
    <dgm:cxn modelId="{9FBE6DFC-A792-4DCF-9581-6BD68495AB8C}" type="presOf" srcId="{9F32B20A-C7BF-4871-843A-0D08AB74E6B9}" destId="{9E20FB4A-2116-453F-9FAC-C41CE6560F20}" srcOrd="0" destOrd="3" presId="urn:microsoft.com/office/officeart/2005/8/layout/hList1"/>
    <dgm:cxn modelId="{49037D90-9F05-4B6F-B090-774EDE4C3A50}" type="presOf" srcId="{2BCD9B45-2FD2-4736-BD5A-2F2E518DC16F}" destId="{61554B9C-363D-4092-88CC-5F909715AF1B}" srcOrd="0" destOrd="3" presId="urn:microsoft.com/office/officeart/2005/8/layout/hList1"/>
    <dgm:cxn modelId="{837C2159-B193-4C4D-8BA6-0402E26012CF}" srcId="{15193BB7-EA2B-41BA-8FA4-D212877AAC72}" destId="{9F32B20A-C7BF-4871-843A-0D08AB74E6B9}" srcOrd="3" destOrd="0" parTransId="{F56B6FC8-2942-4459-A08D-1968E58EB4B4}" sibTransId="{8B965486-F11A-41E6-9A2D-EF76CBB1D5B6}"/>
    <dgm:cxn modelId="{C8ABBAA2-4338-4D16-B213-127A2E352EAC}" srcId="{15193BB7-EA2B-41BA-8FA4-D212877AAC72}" destId="{82E45BEB-D150-4583-B0C2-7D64E94FF541}" srcOrd="0" destOrd="0" parTransId="{A5975702-619D-403F-94BA-A3B2F9C5E29E}" sibTransId="{FC617FDD-937F-45DB-96B4-D76F802F507C}"/>
    <dgm:cxn modelId="{CE5788E6-677B-4642-8FB3-7E07EBB602E9}" type="presOf" srcId="{5BC56166-4F8D-450F-B138-EF28540F605E}" destId="{5CC16DDC-78E0-46FB-91E5-A1897F948298}" srcOrd="0" destOrd="0" presId="urn:microsoft.com/office/officeart/2005/8/layout/hList1"/>
    <dgm:cxn modelId="{DF237812-CE92-4280-B165-155EEBA78CB5}" type="presOf" srcId="{15193BB7-EA2B-41BA-8FA4-D212877AAC72}" destId="{D445C8DA-3C11-49E9-B3EA-52BEA8589808}" srcOrd="0" destOrd="0" presId="urn:microsoft.com/office/officeart/2005/8/layout/hList1"/>
    <dgm:cxn modelId="{09A78766-0314-4FE8-9203-4E1254DA04C8}" srcId="{5BC56166-4F8D-450F-B138-EF28540F605E}" destId="{74031FD7-1F70-41DD-B9BB-5B690EE104C0}" srcOrd="2" destOrd="0" parTransId="{9B34DC00-3C21-49DE-AFE8-0460E0BB842C}" sibTransId="{451604E1-DC1A-49CC-AB94-0F58930D04D2}"/>
    <dgm:cxn modelId="{CEB633C4-2F6E-4D12-8438-D8A52ACAA7E2}" type="presOf" srcId="{E168D569-C3E7-445B-9E96-E3B0AF400608}" destId="{D20F1B86-A685-4654-BC0B-068CD4DF5499}" srcOrd="0" destOrd="3" presId="urn:microsoft.com/office/officeart/2005/8/layout/hList1"/>
    <dgm:cxn modelId="{34A759E2-E2C8-4EC1-84FB-F398063B8BAE}" type="presOf" srcId="{A9669793-D2EE-4985-BFFC-1B02C46A98DA}" destId="{61554B9C-363D-4092-88CC-5F909715AF1B}" srcOrd="0" destOrd="1" presId="urn:microsoft.com/office/officeart/2005/8/layout/hList1"/>
    <dgm:cxn modelId="{BDA435E4-16EE-4957-90A4-6E8C7CDA8F02}" type="presOf" srcId="{A946D53C-EC33-43D3-8464-4342946E4F02}" destId="{D20F1B86-A685-4654-BC0B-068CD4DF5499}" srcOrd="0" destOrd="1" presId="urn:microsoft.com/office/officeart/2005/8/layout/hList1"/>
    <dgm:cxn modelId="{3BCB1D17-887B-4BB8-958B-ED097F5EF514}" type="presOf" srcId="{45EF69A5-8748-4AE8-BFFF-6080B33729AA}" destId="{61554B9C-363D-4092-88CC-5F909715AF1B}" srcOrd="0" destOrd="2" presId="urn:microsoft.com/office/officeart/2005/8/layout/hList1"/>
    <dgm:cxn modelId="{BD5481B8-758C-46D2-869E-C8825CCE3C62}" srcId="{DDAAFB21-0831-4D72-8155-7EA8C0891488}" destId="{15193BB7-EA2B-41BA-8FA4-D212877AAC72}" srcOrd="0" destOrd="0" parTransId="{9DE6E6A0-180D-47A3-B4A3-D20B1A32F585}" sibTransId="{A554F119-9725-4F7E-BAB7-8994F61D8FE8}"/>
    <dgm:cxn modelId="{024ED6DF-7F2F-4DBF-8E6B-2399A6D741C3}" srcId="{5BC56166-4F8D-450F-B138-EF28540F605E}" destId="{E168D569-C3E7-445B-9E96-E3B0AF400608}" srcOrd="3" destOrd="0" parTransId="{27443C9E-A2AE-48C1-A19E-5264E51841FF}" sibTransId="{61F5F70C-157D-4072-BEDF-DEFC8357727B}"/>
    <dgm:cxn modelId="{A0C86400-639A-4781-9AB3-118C1D99FA4F}" srcId="{8FB7DB0B-97F2-47A1-9E3C-F494B261C740}" destId="{A9669793-D2EE-4985-BFFC-1B02C46A98DA}" srcOrd="1" destOrd="0" parTransId="{B7406497-25DB-4E46-A77E-3382C6AA959F}" sibTransId="{69533318-44AA-4634-8657-2FAAAD2AA20D}"/>
    <dgm:cxn modelId="{7E4F0184-E1DB-4B1F-A922-95BB99F8FE4A}" srcId="{8FB7DB0B-97F2-47A1-9E3C-F494B261C740}" destId="{45EF69A5-8748-4AE8-BFFF-6080B33729AA}" srcOrd="2" destOrd="0" parTransId="{6A1EDD69-02AC-4DF9-A214-3C879CE5E5F7}" sibTransId="{73654945-0464-4232-84B4-A908E2AAA9B8}"/>
    <dgm:cxn modelId="{0B30C5AC-89CC-41AD-8216-35B6FD80963C}" srcId="{15193BB7-EA2B-41BA-8FA4-D212877AAC72}" destId="{64418B7D-BB4F-41DB-A7AF-D43F2763C723}" srcOrd="1" destOrd="0" parTransId="{0352388D-5660-4F68-991E-EE877DBDFB31}" sibTransId="{E1E2ABA0-C7D3-4429-8676-C2380BBBF331}"/>
    <dgm:cxn modelId="{BC38501A-505D-4612-9ED8-1844B40C25DF}" srcId="{8FB7DB0B-97F2-47A1-9E3C-F494B261C740}" destId="{F40ACCD4-2166-48EB-8749-207FD7178C56}" srcOrd="0" destOrd="0" parTransId="{FBBE9761-560C-4070-879D-02D745543F03}" sibTransId="{A3FF0966-578D-4DBC-B567-94DDDE879539}"/>
    <dgm:cxn modelId="{9F6A7B88-46A0-404D-A479-D4E45D3CC3CA}" srcId="{DDAAFB21-0831-4D72-8155-7EA8C0891488}" destId="{8FB7DB0B-97F2-47A1-9E3C-F494B261C740}" srcOrd="2" destOrd="0" parTransId="{B2EA1E95-DAA9-48D6-A526-DC27E014440B}" sibTransId="{4AFBE959-DE9A-4185-81B2-32ABAC5C9B62}"/>
    <dgm:cxn modelId="{CEBA7D47-2628-487F-B03E-286D842F04F3}" type="presOf" srcId="{F8EABD6F-0CE4-4736-BA70-175AB232FEC9}" destId="{9E20FB4A-2116-453F-9FAC-C41CE6560F20}" srcOrd="0" destOrd="2" presId="urn:microsoft.com/office/officeart/2005/8/layout/hList1"/>
    <dgm:cxn modelId="{34CA2C55-0ECB-4EA0-9D3D-F8B006EB058E}" srcId="{8FB7DB0B-97F2-47A1-9E3C-F494B261C740}" destId="{2BCD9B45-2FD2-4736-BD5A-2F2E518DC16F}" srcOrd="3" destOrd="0" parTransId="{3A9D9396-70C7-46B1-B528-7D32D977FD6D}" sibTransId="{A61DE8A3-BC20-466E-B160-706C006EB618}"/>
    <dgm:cxn modelId="{A283FB45-08F0-43F1-BCF0-DC57C6378B4C}" type="presOf" srcId="{DDAAFB21-0831-4D72-8155-7EA8C0891488}" destId="{7FF5080D-6363-46EF-8FB3-BC2DD5E9FBD1}" srcOrd="0" destOrd="0" presId="urn:microsoft.com/office/officeart/2005/8/layout/hList1"/>
    <dgm:cxn modelId="{A49BE605-4184-4E89-B43A-410AE4341726}" srcId="{5BC56166-4F8D-450F-B138-EF28540F605E}" destId="{49F0A4E9-377A-4E51-98F5-BC0793D9AE23}" srcOrd="0" destOrd="0" parTransId="{F15C85CB-1150-4AD5-AEAE-C518C213191B}" sibTransId="{CEC39B40-82FF-4C25-892A-DE84A9B31CD9}"/>
    <dgm:cxn modelId="{B4930193-1F6D-44AB-BB91-DCD3821ABE7F}" srcId="{5BC56166-4F8D-450F-B138-EF28540F605E}" destId="{7781887A-F503-4868-8313-19AE74483C6F}" srcOrd="4" destOrd="0" parTransId="{65CFE74E-7947-47BB-A743-E65E5496D284}" sibTransId="{4AEA21CA-E8F6-4D5D-9A4B-0418BC292229}"/>
    <dgm:cxn modelId="{E3E0B13C-09AA-4146-B02C-19CC49855357}" type="presOf" srcId="{82E45BEB-D150-4583-B0C2-7D64E94FF541}" destId="{9E20FB4A-2116-453F-9FAC-C41CE6560F20}" srcOrd="0" destOrd="0" presId="urn:microsoft.com/office/officeart/2005/8/layout/hList1"/>
    <dgm:cxn modelId="{4D9A567B-BB46-4F42-9471-473FB25D7AA3}" type="presParOf" srcId="{7FF5080D-6363-46EF-8FB3-BC2DD5E9FBD1}" destId="{B7873A93-650A-4961-8617-CB22F4148827}" srcOrd="0" destOrd="0" presId="urn:microsoft.com/office/officeart/2005/8/layout/hList1"/>
    <dgm:cxn modelId="{220D009C-0924-45E8-A3F3-FC84A4BF6C49}" type="presParOf" srcId="{B7873A93-650A-4961-8617-CB22F4148827}" destId="{D445C8DA-3C11-49E9-B3EA-52BEA8589808}" srcOrd="0" destOrd="0" presId="urn:microsoft.com/office/officeart/2005/8/layout/hList1"/>
    <dgm:cxn modelId="{05F81F8B-CA1C-4CAF-BB1A-2B2192F57E53}" type="presParOf" srcId="{B7873A93-650A-4961-8617-CB22F4148827}" destId="{9E20FB4A-2116-453F-9FAC-C41CE6560F20}" srcOrd="1" destOrd="0" presId="urn:microsoft.com/office/officeart/2005/8/layout/hList1"/>
    <dgm:cxn modelId="{3BB2DE74-8594-493F-B282-ABC6712745C8}" type="presParOf" srcId="{7FF5080D-6363-46EF-8FB3-BC2DD5E9FBD1}" destId="{A4B7AEA9-C1B4-4362-AC1D-C34791364D22}" srcOrd="1" destOrd="0" presId="urn:microsoft.com/office/officeart/2005/8/layout/hList1"/>
    <dgm:cxn modelId="{B16989DE-421C-44CE-8838-0F68CAC49B1B}" type="presParOf" srcId="{7FF5080D-6363-46EF-8FB3-BC2DD5E9FBD1}" destId="{35D4D6E8-17A1-4C08-A8A1-FF857C4207EA}" srcOrd="2" destOrd="0" presId="urn:microsoft.com/office/officeart/2005/8/layout/hList1"/>
    <dgm:cxn modelId="{F82DA19E-DBF8-422E-BE08-42D15A58CC79}" type="presParOf" srcId="{35D4D6E8-17A1-4C08-A8A1-FF857C4207EA}" destId="{5CC16DDC-78E0-46FB-91E5-A1897F948298}" srcOrd="0" destOrd="0" presId="urn:microsoft.com/office/officeart/2005/8/layout/hList1"/>
    <dgm:cxn modelId="{7B287BD3-92BE-4024-A2FC-7CED854485E7}" type="presParOf" srcId="{35D4D6E8-17A1-4C08-A8A1-FF857C4207EA}" destId="{D20F1B86-A685-4654-BC0B-068CD4DF5499}" srcOrd="1" destOrd="0" presId="urn:microsoft.com/office/officeart/2005/8/layout/hList1"/>
    <dgm:cxn modelId="{30B8E3F9-619E-411D-9A97-98F3EFBB056C}" type="presParOf" srcId="{7FF5080D-6363-46EF-8FB3-BC2DD5E9FBD1}" destId="{D075E621-B098-45BD-96FE-B7D82E5DB0E4}" srcOrd="3" destOrd="0" presId="urn:microsoft.com/office/officeart/2005/8/layout/hList1"/>
    <dgm:cxn modelId="{473B42D8-56FF-4726-9F09-EE3189C81E5D}" type="presParOf" srcId="{7FF5080D-6363-46EF-8FB3-BC2DD5E9FBD1}" destId="{BBDD0935-5B7A-4717-A5F5-BACE6C346AE7}" srcOrd="4" destOrd="0" presId="urn:microsoft.com/office/officeart/2005/8/layout/hList1"/>
    <dgm:cxn modelId="{F304818F-F488-423E-8A27-924D5E1580E8}" type="presParOf" srcId="{BBDD0935-5B7A-4717-A5F5-BACE6C346AE7}" destId="{9A52995E-D654-4CCF-8A9F-5C639CDE21F6}" srcOrd="0" destOrd="0" presId="urn:microsoft.com/office/officeart/2005/8/layout/hList1"/>
    <dgm:cxn modelId="{206FB59D-999A-427D-8439-62AE711290F8}" type="presParOf" srcId="{BBDD0935-5B7A-4717-A5F5-BACE6C346AE7}" destId="{61554B9C-363D-4092-88CC-5F909715AF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F1FE3-CFF6-49E3-B677-2A54F8E87B28}">
      <dsp:nvSpPr>
        <dsp:cNvPr id="0" name=""/>
        <dsp:cNvSpPr/>
      </dsp:nvSpPr>
      <dsp:spPr>
        <a:xfrm>
          <a:off x="6" y="144009"/>
          <a:ext cx="2219027" cy="2219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Диагностика развития личности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4975" y="468978"/>
        <a:ext cx="1569089" cy="1569089"/>
      </dsp:txXfrm>
    </dsp:sp>
    <dsp:sp modelId="{543C4570-1B26-46BB-B0D7-45E410580CE2}">
      <dsp:nvSpPr>
        <dsp:cNvPr id="0" name=""/>
        <dsp:cNvSpPr/>
      </dsp:nvSpPr>
      <dsp:spPr>
        <a:xfrm rot="5368952">
          <a:off x="2439754" y="1085511"/>
          <a:ext cx="776659" cy="30498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03C80-BB9F-434E-A943-24209030A628}">
      <dsp:nvSpPr>
        <dsp:cNvPr id="0" name=""/>
        <dsp:cNvSpPr/>
      </dsp:nvSpPr>
      <dsp:spPr>
        <a:xfrm>
          <a:off x="3419874" y="216031"/>
          <a:ext cx="2039269" cy="2014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Анализ и синтез результатов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18518" y="511096"/>
        <a:ext cx="1441981" cy="1424703"/>
      </dsp:txXfrm>
    </dsp:sp>
    <dsp:sp modelId="{9D0103AF-4828-400A-9747-399848B64B2A}">
      <dsp:nvSpPr>
        <dsp:cNvPr id="0" name=""/>
        <dsp:cNvSpPr/>
      </dsp:nvSpPr>
      <dsp:spPr>
        <a:xfrm rot="5465542">
          <a:off x="5719310" y="1102765"/>
          <a:ext cx="776659" cy="30498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338FF-680E-46E1-9EB0-8978BD2201FE}">
      <dsp:nvSpPr>
        <dsp:cNvPr id="0" name=""/>
        <dsp:cNvSpPr/>
      </dsp:nvSpPr>
      <dsp:spPr>
        <a:xfrm>
          <a:off x="6738853" y="130008"/>
          <a:ext cx="2324512" cy="2318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Планирование индивидуальных маршрутов развития школьников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079270" y="469601"/>
        <a:ext cx="1643678" cy="1639702"/>
      </dsp:txXfrm>
    </dsp:sp>
    <dsp:sp modelId="{5A3B67E3-9D7C-4EA1-B137-C5B4622169AD}">
      <dsp:nvSpPr>
        <dsp:cNvPr id="0" name=""/>
        <dsp:cNvSpPr/>
      </dsp:nvSpPr>
      <dsp:spPr>
        <a:xfrm rot="10796762">
          <a:off x="7514151" y="2592754"/>
          <a:ext cx="776659" cy="30498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93EF3-47BE-4B19-A944-F32A962ED78A}">
      <dsp:nvSpPr>
        <dsp:cNvPr id="0" name=""/>
        <dsp:cNvSpPr/>
      </dsp:nvSpPr>
      <dsp:spPr>
        <a:xfrm>
          <a:off x="6663701" y="3024330"/>
          <a:ext cx="2480292" cy="2343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Организация работы по реализации личностно-ориентированного образования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026931" y="3367599"/>
        <a:ext cx="1753832" cy="1657452"/>
      </dsp:txXfrm>
    </dsp:sp>
    <dsp:sp modelId="{C0B97E6A-9F5E-417D-B12F-B4E0BA7E9606}">
      <dsp:nvSpPr>
        <dsp:cNvPr id="0" name=""/>
        <dsp:cNvSpPr/>
      </dsp:nvSpPr>
      <dsp:spPr>
        <a:xfrm rot="16069990">
          <a:off x="5794209" y="4108964"/>
          <a:ext cx="776659" cy="30498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05DD9-EB26-4745-8523-0798AFE863EC}">
      <dsp:nvSpPr>
        <dsp:cNvPr id="0" name=""/>
        <dsp:cNvSpPr/>
      </dsp:nvSpPr>
      <dsp:spPr>
        <a:xfrm>
          <a:off x="3563888" y="3312363"/>
          <a:ext cx="2154628" cy="2014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Контроль уровня личностных достижений, положительной динамики развития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79426" y="3607426"/>
        <a:ext cx="1523552" cy="1424692"/>
      </dsp:txXfrm>
    </dsp:sp>
    <dsp:sp modelId="{2307D748-92C2-43B8-88AC-BAA8618ACD3E}">
      <dsp:nvSpPr>
        <dsp:cNvPr id="0" name=""/>
        <dsp:cNvSpPr/>
      </dsp:nvSpPr>
      <dsp:spPr>
        <a:xfrm rot="16206013">
          <a:off x="2518741" y="4164249"/>
          <a:ext cx="776659" cy="30498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75B18-6569-40A2-A20B-BC80F054611C}">
      <dsp:nvSpPr>
        <dsp:cNvPr id="0" name=""/>
        <dsp:cNvSpPr/>
      </dsp:nvSpPr>
      <dsp:spPr>
        <a:xfrm>
          <a:off x="48489" y="3204166"/>
          <a:ext cx="2219027" cy="2219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Регулирование, коррекция воспитательного процесса на уроках и внеурочной деятельности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3458" y="3529135"/>
        <a:ext cx="1569089" cy="1569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C1BED-3743-47C7-A437-7C2FB60446F2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6C1D5-ED17-446E-8A59-17DE1482CA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FCAE6-3433-4B7D-9641-850AAF2791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FCAE6-3433-4B7D-9641-850AAF27915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FCAE6-3433-4B7D-9641-850AAF27915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437111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000" dirty="0" smtClean="0">
                <a:effectLst/>
              </a:rPr>
              <a:t>Разработка </a:t>
            </a:r>
            <a:r>
              <a:rPr lang="ru-RU" sz="4000" dirty="0">
                <a:effectLst/>
              </a:rPr>
              <a:t>инструментария достижения результатов развития личностных качеств учащихся на уроках </a:t>
            </a:r>
            <a:r>
              <a:rPr lang="ru-RU" sz="4000" dirty="0" smtClean="0">
                <a:effectLst/>
              </a:rPr>
              <a:t>химии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i="1" dirty="0" smtClean="0"/>
              <a:t>Городской </a:t>
            </a:r>
            <a:r>
              <a:rPr lang="ru-RU" sz="2400" i="1" dirty="0" err="1" smtClean="0"/>
              <a:t>вебинар</a:t>
            </a:r>
            <a:r>
              <a:rPr lang="ru-RU" sz="2400" i="1" dirty="0"/>
              <a:t> «Оценка качества школьного естественнонаучного образования в свете требований ФГОС»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 </a:t>
            </a:r>
            <a:r>
              <a:rPr lang="ru-RU" altLang="ru-RU" b="1" dirty="0" err="1" smtClean="0"/>
              <a:t>Абрамкина</a:t>
            </a:r>
            <a:r>
              <a:rPr lang="ru-RU" altLang="ru-RU" b="1" dirty="0" smtClean="0"/>
              <a:t> </a:t>
            </a:r>
            <a:r>
              <a:rPr lang="ru-RU" altLang="ru-RU" b="1" dirty="0"/>
              <a:t>Л.М., ГБОУ гимназия № </a:t>
            </a:r>
            <a:r>
              <a:rPr lang="ru-RU" altLang="ru-RU" b="1" dirty="0" smtClean="0"/>
              <a:t>1522 г. Москвы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30.01.2014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3021533"/>
              </p:ext>
            </p:extLst>
          </p:nvPr>
        </p:nvGraphicFramePr>
        <p:xfrm>
          <a:off x="0" y="1000107"/>
          <a:ext cx="9144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3672408"/>
                <a:gridCol w="2987824"/>
              </a:tblGrid>
              <a:tr h="356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50527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</a:t>
                      </a:r>
                      <a:r>
                        <a:rPr lang="ru-RU" sz="1800" b="1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ценностно-смысловых установок и моральных норм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Тест-карта самооценки подростка «Портрет»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объективности отношения к своим качествам, способностям и возможностям</a:t>
                      </a:r>
                      <a:endParaRPr lang="ru-RU" dirty="0"/>
                    </a:p>
                  </a:txBody>
                  <a:tcPr anchor="ctr"/>
                </a:tc>
              </a:tr>
              <a:tr h="8318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Экологическая культура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уровня экологической культуры личности С.С.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Кашлева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уровня ответственности по бережному отношению к природе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7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2725296"/>
              </p:ext>
            </p:extLst>
          </p:nvPr>
        </p:nvGraphicFramePr>
        <p:xfrm>
          <a:off x="0" y="1000107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3168352"/>
                <a:gridCol w="3491880"/>
              </a:tblGrid>
              <a:tr h="356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78389">
                <a:tc rowSpan="5"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Опыт социальных и межличностных отношений (уровень коммуникативной культуры)</a:t>
                      </a:r>
                      <a:endParaRPr lang="ru-RU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Социомониторинг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особенностей межличностных отношений в коллективе</a:t>
                      </a:r>
                    </a:p>
                  </a:txBody>
                  <a:tcPr/>
                </a:tc>
              </a:tr>
              <a:tr h="57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 на определение уровня общения В.Ф.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Ряховского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уровня коммуникабельности человека</a:t>
                      </a:r>
                    </a:p>
                  </a:txBody>
                  <a:tcPr/>
                </a:tc>
              </a:tr>
              <a:tr h="57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Методика КОС-1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Выявление и оценка коммуникативных</a:t>
                      </a:r>
                      <a:r>
                        <a:rPr lang="ru-RU" baseline="0" dirty="0" smtClean="0"/>
                        <a:t> и организаторских склонностей (качеств)</a:t>
                      </a:r>
                      <a:endParaRPr lang="ru-RU" dirty="0"/>
                    </a:p>
                  </a:txBody>
                  <a:tcPr/>
                </a:tc>
              </a:tr>
              <a:tr h="57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 изучения поведения К. Томаса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Выявление личностной предрасположенности к конфликтному поведению</a:t>
                      </a:r>
                      <a:endParaRPr lang="ru-RU" dirty="0"/>
                    </a:p>
                  </a:txBody>
                  <a:tcPr/>
                </a:tc>
              </a:tr>
              <a:tr h="57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Методика «Я-лидер» Е.С. Федорова, О.В. Еремина в модификации Т.А. Мироновой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Выявление </a:t>
                      </a:r>
                      <a:r>
                        <a:rPr lang="ru-RU" dirty="0" err="1" smtClean="0"/>
                        <a:t>операциональных</a:t>
                      </a:r>
                      <a:r>
                        <a:rPr lang="ru-RU" dirty="0" smtClean="0"/>
                        <a:t> коммуникативных умений (лидерских, организаторских качеств) учащихся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7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Диагностические методики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671441"/>
              </p:ext>
            </p:extLst>
          </p:nvPr>
        </p:nvGraphicFramePr>
        <p:xfrm>
          <a:off x="0" y="1268759"/>
          <a:ext cx="9144000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3540224"/>
                <a:gridCol w="3048000"/>
              </a:tblGrid>
              <a:tr h="7226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Методика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97525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Опыт социальных и межличностных отношений (уровень коммуникативной культуры)</a:t>
                      </a:r>
                      <a:endParaRPr lang="ru-RU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Шкалы для рейтинга поведенческих характеристик одаренных (по Дж. </a:t>
                      </a:r>
                      <a:r>
                        <a:rPr lang="ru-RU" dirty="0" err="1" smtClean="0"/>
                        <a:t>Резнулли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уровня личностных характеристик обучающихся</a:t>
                      </a:r>
                      <a:endParaRPr lang="ru-RU" dirty="0"/>
                    </a:p>
                  </a:txBody>
                  <a:tcPr/>
                </a:tc>
              </a:tr>
              <a:tr h="96950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Опыт участия в социально значимой деятельности</a:t>
                      </a:r>
                      <a:endParaRPr lang="ru-RU" b="1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Анализ материалов </a:t>
                      </a:r>
                      <a:r>
                        <a:rPr lang="ru-RU" dirty="0" err="1" smtClean="0"/>
                        <a:t>портфолио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Выявление уровня социальной активности</a:t>
                      </a:r>
                      <a:endParaRPr lang="ru-RU" dirty="0"/>
                    </a:p>
                  </a:txBody>
                  <a:tcPr anchor="ctr"/>
                </a:tc>
              </a:tr>
              <a:tr h="209957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Наблюдение за участием</a:t>
                      </a:r>
                      <a:r>
                        <a:rPr lang="ru-RU" baseline="0" dirty="0" smtClean="0"/>
                        <a:t> в детских и молодежных общественных организациях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гражданской позиции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7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12205330"/>
              </p:ext>
            </p:extLst>
          </p:nvPr>
        </p:nvGraphicFramePr>
        <p:xfrm>
          <a:off x="0" y="1196753"/>
          <a:ext cx="9144000" cy="56319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95736"/>
                <a:gridCol w="2016224"/>
                <a:gridCol w="2646040"/>
                <a:gridCol w="2286000"/>
              </a:tblGrid>
              <a:tr h="3407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19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(избирательно-ситуативный)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уровень (потенциально-значимый)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+mn-lt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)</a:t>
                      </a:r>
                      <a:endParaRPr lang="ru-RU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35181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Владение основными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понятиями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 глобальных </a:t>
                      </a:r>
                      <a:r>
                        <a:rPr lang="ru-RU" sz="1800" b="1" kern="1200" dirty="0" smtClean="0">
                          <a:effectLst/>
                          <a:latin typeface="+mn-lt"/>
                        </a:rPr>
                        <a:t>экологических проблемах современности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может назвать важнейшие проблемы экологии.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может дать характеристику экологических проблем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Может назвать несколько конкретных проблем, привести примеры их проявления.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Затрудняется в описании свойств и признаков проблем, знания восстанавливаются при помощи наводящих вопросов педагога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Может назвать все, или большинство глобальных экологических проблем,  конкретизировать их примерами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Дает достаточно полную характеристику проблем, знания легко актуализируются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Показатели и критерии оценивания </a:t>
            </a:r>
            <a:r>
              <a:rPr lang="ru-RU" sz="4000" b="1" dirty="0" smtClean="0"/>
              <a:t>уровня гражданственности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023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2152189"/>
              </p:ext>
            </p:extLst>
          </p:nvPr>
        </p:nvGraphicFramePr>
        <p:xfrm>
          <a:off x="0" y="1196753"/>
          <a:ext cx="9144000" cy="55499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5776"/>
                <a:gridCol w="2088232"/>
                <a:gridCol w="2448272"/>
                <a:gridCol w="2051720"/>
              </a:tblGrid>
              <a:tr h="3407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19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(избирательно-ситуативный)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уровень (потенциально-значимый)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+mn-lt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</a:tr>
              <a:tr h="181618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effectLst/>
                          <a:latin typeface="+mn-lt"/>
                        </a:rPr>
                        <a:t>Сформированность</a:t>
                      </a:r>
                      <a:r>
                        <a:rPr lang="ru-RU" sz="1800" b="1" kern="1200" dirty="0" smtClean="0">
                          <a:effectLst/>
                          <a:latin typeface="+mn-lt"/>
                        </a:rPr>
                        <a:t> чувства долга и ответственности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Выполняет поручения только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при условии контроля со стороны педагогов, товарищей или за вознаграждение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Выполняет поручения  не всегда охотно, но ответственно; не требует ответственности от других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Выполняет поручения  охотно, ответственно; требует ответственности от других</a:t>
                      </a:r>
                    </a:p>
                  </a:txBody>
                  <a:tcPr marL="68580" marR="68580" marT="0" marB="0" anchor="ctr"/>
                </a:tc>
              </a:tr>
              <a:tr h="17612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  <a:latin typeface="+mn-lt"/>
                        </a:rPr>
                        <a:t>Степень проявления самостоятельности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Самостоятельность в учебе и в общественно-полезной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деятельности проявляет слабо; не способен и не желает самостоятельно принимать решения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Проявляет с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амостоятельность в учебе и в общественно-полезной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деятельности; не всегда способен принимать самостоятельные решения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07315" algn="l"/>
                        </a:tabLst>
                        <a:defRPr/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Проявляет с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амостоятельность  и инициативу в учебе, общественно-полезной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деятельности; способен принимать самостоятельные решения</a:t>
                      </a:r>
                      <a:endParaRPr lang="ru-RU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Показатели и критерии оценивания </a:t>
            </a:r>
            <a:r>
              <a:rPr lang="ru-RU" sz="4000" b="1" dirty="0" smtClean="0"/>
              <a:t>уровня гражданственности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958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1818354"/>
              </p:ext>
            </p:extLst>
          </p:nvPr>
        </p:nvGraphicFramePr>
        <p:xfrm>
          <a:off x="0" y="1196751"/>
          <a:ext cx="9144000" cy="56612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83768"/>
                <a:gridCol w="2088232"/>
                <a:gridCol w="2376264"/>
                <a:gridCol w="2195736"/>
              </a:tblGrid>
              <a:tr h="43645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439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(избирательно-ситуативный)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уровень (потенциально-значимый)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+mn-lt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+mn-lt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+mn-lt"/>
                        </a:rPr>
                        <a:t>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/>
                </a:tc>
              </a:tr>
              <a:tr h="17694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Признание и принятие общечеловеческих ценностей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Признает общечеловеческие ценности, но не руководствуется ими при выборе программы поведения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Ценностные ориентации  устойчиво проявляются в ситуациях, не затрагивающих жизненно важных  потребностей личности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Ценностные ориентации определяют  поведение  в различных жизненных ситуациях</a:t>
                      </a:r>
                    </a:p>
                  </a:txBody>
                  <a:tcPr marL="68580" marR="68580" marT="0" marB="0" anchor="ctr"/>
                </a:tc>
              </a:tr>
              <a:tr h="249089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Проявление  гражданской позиции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потребности в проявлении гражданской позиции, а также неумение и неготовность к осуществлению гражданской деятельности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потребности в проявлении гражданской позиции, но неумение и неготовность к осуществлению гражданской деятельности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ярко выраженной потребности в проявлении гражданской позиции, умение и готовность к осуществлению гражданской деятельности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Показатели и критерии оценивания </a:t>
            </a:r>
            <a:r>
              <a:rPr lang="ru-RU" sz="4000" b="1" dirty="0" smtClean="0"/>
              <a:t>уровня гражданственности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488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53894173"/>
              </p:ext>
            </p:extLst>
          </p:nvPr>
        </p:nvGraphicFramePr>
        <p:xfrm>
          <a:off x="0" y="1196753"/>
          <a:ext cx="9144000" cy="57405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9752"/>
                <a:gridCol w="2016224"/>
                <a:gridCol w="2592288"/>
                <a:gridCol w="2195736"/>
              </a:tblGrid>
              <a:tr h="3594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86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(избирательно-ситуативный)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(потенциально-значимый)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32131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Познавательная активность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Воспроизводящая активность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Интерпретирующая активность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Творческий уровень активности</a:t>
                      </a:r>
                      <a:endParaRPr lang="ru-RU" sz="1600" baseline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67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  <a:latin typeface="+mn-lt"/>
                        </a:rPr>
                        <a:t>Направленность на самообразование</a:t>
                      </a:r>
                      <a:endParaRPr lang="ru-RU" sz="15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 учебной деятельности относится недобросовестно, необходимость освоения знаний не осознается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Добросовестно относится к познавательной  деятельности, осознавая необходимость совершенствования знаний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Охотно овладевает знаниями, стремится к энциклопедичности знаний</a:t>
                      </a:r>
                    </a:p>
                  </a:txBody>
                  <a:tcPr marL="68580" marR="68580" marT="0" marB="0" anchor="ctr"/>
                </a:tc>
              </a:tr>
              <a:tr h="166531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деятельности и ее коррекция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Выполняет по заданному алгоритму текущий контроль своей деятельности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Самостоятельно осуществляет текущий контроль своей деятельности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Вносит изменения в свою деятельность по результатам текущего контроля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3600" b="1" dirty="0"/>
              <a:t>Показатели и критерии оценивания уровня </a:t>
            </a:r>
            <a:r>
              <a:rPr lang="ru-RU" sz="3600" b="1" dirty="0" smtClean="0"/>
              <a:t>готовности к самообразованию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091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5843660"/>
              </p:ext>
            </p:extLst>
          </p:nvPr>
        </p:nvGraphicFramePr>
        <p:xfrm>
          <a:off x="0" y="1340768"/>
          <a:ext cx="9144000" cy="54005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9752"/>
                <a:gridCol w="2016224"/>
                <a:gridCol w="2592288"/>
                <a:gridCol w="2195736"/>
              </a:tblGrid>
              <a:tr h="6667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68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(избирательно-ситуативный)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(потенциально-значимый)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6700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собственного продвижения (рефлексия)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трудом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указывает на сильные и слабые стороны своей деятельности,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раскрывает мотивы своих действий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Указывает причины успехов и неудач в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 полный анализ своей деятельности, раскрывая причины успехов и неудач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3600" b="1" dirty="0"/>
              <a:t>Показатели и критерии оценивания уровня </a:t>
            </a:r>
            <a:r>
              <a:rPr lang="ru-RU" sz="3600" b="1" dirty="0" smtClean="0"/>
              <a:t>готовности к самообразованию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932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1305449"/>
              </p:ext>
            </p:extLst>
          </p:nvPr>
        </p:nvGraphicFramePr>
        <p:xfrm>
          <a:off x="0" y="1196752"/>
          <a:ext cx="9144000" cy="62853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5776"/>
                <a:gridCol w="2088232"/>
                <a:gridCol w="2213992"/>
                <a:gridCol w="2286000"/>
              </a:tblGrid>
              <a:tr h="4125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(избирательно-ситуативный)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(потенциально-значимый)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08602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latin typeface="+mn-lt"/>
                        </a:rPr>
                        <a:t>Сформированность</a:t>
                      </a:r>
                      <a:r>
                        <a:rPr lang="ru-RU" sz="1800" b="1" dirty="0" smtClean="0">
                          <a:latin typeface="+mn-lt"/>
                        </a:rPr>
                        <a:t> экологической культуры (умение взаимодействовать с природой)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Слабо выражено бережное отношение к природе и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общественной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собственности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Проявляет бережное отношение к природе и общественной собственности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Участвует в посильной деятельности, направленной на сохранение и восстановление природы, проявляет нетерпимое отношение к экологическим нарушениям</a:t>
                      </a:r>
                    </a:p>
                  </a:txBody>
                  <a:tcPr marL="68580" marR="68580" marT="0" marB="0" anchor="ctr"/>
                </a:tc>
              </a:tr>
              <a:tr h="27500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Направленность на ведение здорового образа жизни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Знает основы здорового образа жизни, но не руководствуется ими при выборе программы поведения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Ведение здорового образа жизни  устойчиво проявляется во многих ситуациях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err="1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Здоровьесбережение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определяет  поведение  в различных жизненных ситуациях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Показатели и критерии оценивания </a:t>
            </a:r>
            <a:r>
              <a:rPr lang="ru-RU" sz="2800" b="1" dirty="0" smtClean="0"/>
              <a:t>уровня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ценностно-смысловых установок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758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91500166"/>
              </p:ext>
            </p:extLst>
          </p:nvPr>
        </p:nvGraphicFramePr>
        <p:xfrm>
          <a:off x="0" y="1196752"/>
          <a:ext cx="9144000" cy="61630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95736"/>
                <a:gridCol w="2016224"/>
                <a:gridCol w="2646040"/>
                <a:gridCol w="2286000"/>
              </a:tblGrid>
              <a:tr h="4125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Критерий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(избирательно-ситуативный)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(потенциально-значимый)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деятельностный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08602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Уровень социального взаимодействия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Необщительность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Замкнутость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Трудно работает в команде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Общителен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Уверенно</a:t>
                      </a:r>
                      <a:r>
                        <a:rPr lang="ru-RU" sz="1400" baseline="0" dirty="0" smtClean="0">
                          <a:effectLst/>
                        </a:rPr>
                        <a:t> выходит на новые контакты с окружающими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baseline="0" dirty="0" smtClean="0">
                          <a:effectLst/>
                        </a:rPr>
                        <a:t>Эффективно работает в группе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Высокий уровень</a:t>
                      </a:r>
                      <a:r>
                        <a:rPr lang="ru-RU" sz="1400" baseline="0" dirty="0" smtClean="0">
                          <a:effectLst/>
                        </a:rPr>
                        <a:t> коммуникабельности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33985" algn="l"/>
                        </a:tabLst>
                        <a:defRPr/>
                      </a:pPr>
                      <a:r>
                        <a:rPr lang="ru-RU" sz="1400" baseline="0" dirty="0" smtClean="0">
                          <a:effectLst/>
                        </a:rPr>
                        <a:t>Эффективно работает в группе, способен влиять на поведение членов школьного коллектива для достижения поставленных целей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5009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Способность ненасильственно разрешать конфликты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Склонность к соперничеству, к созданию и обострению</a:t>
                      </a:r>
                      <a:r>
                        <a:rPr lang="ru-RU" sz="1400" baseline="0" dirty="0" smtClean="0">
                          <a:effectLst/>
                        </a:rPr>
                        <a:t> конфликтов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Склонность к приспособлению</a:t>
                      </a:r>
                      <a:r>
                        <a:rPr lang="ru-RU" sz="1400" baseline="0" dirty="0" smtClean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к избеганию конфликтных</a:t>
                      </a:r>
                      <a:r>
                        <a:rPr lang="ru-RU" sz="1400" baseline="0" dirty="0" smtClean="0">
                          <a:effectLst/>
                        </a:rPr>
                        <a:t> ситуаций, зависимость от других членов коллектива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Склонность к сотрудничеству в группе, команде, стремление прийти к компромиссу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Показатели и критерии оценивания </a:t>
            </a:r>
            <a:r>
              <a:rPr lang="ru-RU" sz="2800" b="1" dirty="0" smtClean="0"/>
              <a:t>уровня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социальных компетенций обучающихся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236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2900" b="1" dirty="0" err="1">
                <a:solidFill>
                  <a:schemeClr val="dk1"/>
                </a:solidFill>
              </a:rPr>
              <a:t>Сформированность</a:t>
            </a:r>
            <a:r>
              <a:rPr lang="ru-RU" sz="2900" b="1" dirty="0">
                <a:solidFill>
                  <a:schemeClr val="dk1"/>
                </a:solidFill>
              </a:rPr>
              <a:t> основ гражданской идентичности личности</a:t>
            </a:r>
            <a:endParaRPr lang="ru-RU" sz="2900" dirty="0"/>
          </a:p>
          <a:p>
            <a:r>
              <a:rPr lang="ru-RU" sz="2900" b="1" dirty="0">
                <a:solidFill>
                  <a:schemeClr val="dk1"/>
                </a:solidFill>
              </a:rPr>
              <a:t>Готовность к переходу к самообразованию на основе учебно-познавательной </a:t>
            </a:r>
            <a:r>
              <a:rPr lang="ru-RU" sz="2900" b="1" dirty="0" smtClean="0">
                <a:solidFill>
                  <a:schemeClr val="dk1"/>
                </a:solidFill>
              </a:rPr>
              <a:t>мотивации, </a:t>
            </a:r>
            <a:r>
              <a:rPr lang="ru-RU" sz="2900" b="1" dirty="0">
                <a:solidFill>
                  <a:schemeClr val="dk1"/>
                </a:solidFill>
              </a:rPr>
              <a:t>в том числе готовность к выбору направления профильного образования</a:t>
            </a:r>
            <a:endParaRPr lang="ru-RU" sz="2900" dirty="0"/>
          </a:p>
          <a:p>
            <a:r>
              <a:rPr lang="ru-RU" sz="2900" b="1" dirty="0" err="1">
                <a:solidFill>
                  <a:schemeClr val="dk1"/>
                </a:solidFill>
              </a:rPr>
              <a:t>Сформированность</a:t>
            </a:r>
            <a:r>
              <a:rPr lang="ru-RU" sz="2900" b="1" dirty="0">
                <a:solidFill>
                  <a:schemeClr val="dk1"/>
                </a:solidFill>
              </a:rPr>
              <a:t> </a:t>
            </a:r>
            <a:r>
              <a:rPr lang="ru-RU" sz="2900" b="1" dirty="0" smtClean="0">
                <a:solidFill>
                  <a:schemeClr val="dk1"/>
                </a:solidFill>
              </a:rPr>
              <a:t>социальных </a:t>
            </a:r>
            <a:r>
              <a:rPr lang="ru-RU" sz="2900" b="1" dirty="0">
                <a:solidFill>
                  <a:schemeClr val="dk1"/>
                </a:solidFill>
              </a:rPr>
              <a:t>компетенций, включая ценностно-смысловые установки и моральные нормы, опыт социальных и межличностных отношений, правосознание.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1202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результатов</a:t>
            </a:r>
            <a:r>
              <a:rPr lang="en-US" dirty="0" smtClean="0"/>
              <a:t> </a:t>
            </a:r>
            <a:r>
              <a:rPr lang="ru-RU" dirty="0" smtClean="0"/>
              <a:t>учащегося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14335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3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Планирование индивидуальных </a:t>
            </a:r>
            <a:r>
              <a:rPr lang="ru-RU" dirty="0" smtClean="0"/>
              <a:t>траекторий </a:t>
            </a:r>
            <a:r>
              <a:rPr lang="ru-RU" dirty="0"/>
              <a:t>развития </a:t>
            </a:r>
            <a:r>
              <a:rPr lang="ru-RU" dirty="0" smtClean="0"/>
              <a:t>школьников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233787"/>
              </p:ext>
            </p:extLst>
          </p:nvPr>
        </p:nvGraphicFramePr>
        <p:xfrm>
          <a:off x="0" y="1412776"/>
          <a:ext cx="9144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645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Личностный результат,</a:t>
                      </a:r>
                      <a:r>
                        <a:rPr lang="ru-RU" baseline="0" dirty="0" smtClean="0"/>
                        <a:t> показанный на низком уровне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Используемый предметный материал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Планируемые формы и методы работы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64552"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</a:rPr>
                        <a:t>Сформированность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 основ гражданской идентичности личности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 ученых в развитие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Доклады, конференции, круглые столы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Просмотр видеофильмов</a:t>
                      </a:r>
                      <a:endParaRPr lang="ru-RU" dirty="0"/>
                    </a:p>
                  </a:txBody>
                  <a:tcPr/>
                </a:tc>
              </a:tr>
              <a:tr h="464552">
                <a:tc v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 ученых в развитие промышленности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семинары, деловые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Экскурсии на предприятия</a:t>
                      </a:r>
                      <a:endParaRPr lang="ru-RU" dirty="0"/>
                    </a:p>
                  </a:txBody>
                  <a:tcPr/>
                </a:tc>
              </a:tr>
              <a:tr h="464552">
                <a:tc v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 ученых в П</a:t>
                      </a:r>
                      <a:r>
                        <a:rPr lang="ru-RU" baseline="0" dirty="0" smtClean="0"/>
                        <a:t>обеду в ВОВ и развитие оборонно-промышленного-комплекса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Дискуссия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Встречи с ветеранами</a:t>
                      </a:r>
                    </a:p>
                    <a:p>
                      <a:r>
                        <a:rPr lang="ru-RU" dirty="0" smtClean="0"/>
                        <a:t>Конкурс документальных фильмов</a:t>
                      </a:r>
                      <a:endParaRPr lang="ru-RU" dirty="0"/>
                    </a:p>
                  </a:txBody>
                  <a:tcPr/>
                </a:tc>
              </a:tr>
              <a:tr h="464552">
                <a:tc vMerge="1"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космоса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Сюжетно-ролевая 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Экскурсии в</a:t>
                      </a:r>
                      <a:r>
                        <a:rPr lang="ru-RU" baseline="0" dirty="0" smtClean="0"/>
                        <a:t> планетарий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4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Планирование индивидуальных </a:t>
            </a:r>
            <a:r>
              <a:rPr lang="ru-RU" dirty="0" smtClean="0"/>
              <a:t>траекторий </a:t>
            </a:r>
            <a:r>
              <a:rPr lang="ru-RU" dirty="0"/>
              <a:t>развития </a:t>
            </a:r>
            <a:r>
              <a:rPr lang="ru-RU" dirty="0" smtClean="0"/>
              <a:t>школьников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117696"/>
              </p:ext>
            </p:extLst>
          </p:nvPr>
        </p:nvGraphicFramePr>
        <p:xfrm>
          <a:off x="0" y="1412776"/>
          <a:ext cx="9144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160240"/>
                <a:gridCol w="2411760"/>
              </a:tblGrid>
              <a:tr h="4645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Личностный результат,</a:t>
                      </a:r>
                      <a:r>
                        <a:rPr lang="ru-RU" baseline="0" dirty="0" smtClean="0"/>
                        <a:t> показанный на низком уровне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Используемый предметный материал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формы и методы работы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645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Готовность к переходу к самообразованию на основе учебно-познавательной мотивации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Любой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Сюжетно-ролевые игры</a:t>
                      </a:r>
                    </a:p>
                    <a:p>
                      <a:r>
                        <a:rPr lang="ru-RU" dirty="0" smtClean="0"/>
                        <a:t>Кейсы</a:t>
                      </a:r>
                    </a:p>
                    <a:p>
                      <a:r>
                        <a:rPr lang="ru-RU" dirty="0" smtClean="0"/>
                        <a:t>Метод проектов</a:t>
                      </a:r>
                    </a:p>
                    <a:p>
                      <a:r>
                        <a:rPr lang="ru-RU" dirty="0" smtClean="0"/>
                        <a:t>Частично-поисковый метод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Кружковая работа</a:t>
                      </a:r>
                    </a:p>
                    <a:p>
                      <a:r>
                        <a:rPr lang="ru-RU" dirty="0" smtClean="0"/>
                        <a:t>Факультативы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64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</a:rPr>
                        <a:t>Готовность к выбору направления профильного образования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 повышенного уровня сложности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Сюжетно-ролевые игры</a:t>
                      </a:r>
                    </a:p>
                    <a:p>
                      <a:r>
                        <a:rPr lang="ru-RU" dirty="0" smtClean="0"/>
                        <a:t>Кейсы</a:t>
                      </a:r>
                    </a:p>
                    <a:p>
                      <a:r>
                        <a:rPr lang="ru-RU" dirty="0" smtClean="0"/>
                        <a:t>Метод проектов</a:t>
                      </a:r>
                    </a:p>
                    <a:p>
                      <a:r>
                        <a:rPr lang="ru-RU" dirty="0" smtClean="0"/>
                        <a:t>Частично-поисковый метод</a:t>
                      </a:r>
                      <a:endParaRPr lang="ru-RU" dirty="0"/>
                    </a:p>
                    <a:p>
                      <a:r>
                        <a:rPr lang="ru-RU" dirty="0" smtClean="0"/>
                        <a:t>Проблемные</a:t>
                      </a:r>
                      <a:r>
                        <a:rPr lang="ru-RU" baseline="0" dirty="0" smtClean="0"/>
                        <a:t> конференции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Элективные</a:t>
                      </a:r>
                      <a:r>
                        <a:rPr lang="ru-RU" baseline="0" dirty="0" smtClean="0"/>
                        <a:t> курсы </a:t>
                      </a:r>
                      <a:r>
                        <a:rPr lang="ru-RU" dirty="0" smtClean="0"/>
                        <a:t>Фестиваль «Мир моих увлечений»</a:t>
                      </a:r>
                    </a:p>
                    <a:p>
                      <a:r>
                        <a:rPr lang="ru-RU" dirty="0" smtClean="0"/>
                        <a:t>Декада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профориентационой</a:t>
                      </a:r>
                      <a:r>
                        <a:rPr lang="ru-RU" baseline="0" dirty="0" smtClean="0"/>
                        <a:t> работы</a:t>
                      </a:r>
                    </a:p>
                    <a:p>
                      <a:r>
                        <a:rPr lang="ru-RU" baseline="0" dirty="0" smtClean="0"/>
                        <a:t>Экскурсионная работа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0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Планирование индивидуальных </a:t>
            </a:r>
            <a:r>
              <a:rPr lang="ru-RU" dirty="0" smtClean="0"/>
              <a:t>траекторий </a:t>
            </a:r>
            <a:r>
              <a:rPr lang="ru-RU" dirty="0"/>
              <a:t>развития </a:t>
            </a:r>
            <a:r>
              <a:rPr lang="ru-RU" dirty="0" smtClean="0"/>
              <a:t>школьников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33029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2640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Личностный результат,</a:t>
                      </a:r>
                      <a:r>
                        <a:rPr lang="ru-RU" baseline="0" dirty="0" smtClean="0"/>
                        <a:t> показанный на низком уровне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Используемый предметный материал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Планируемые формы и методы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18115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dk1"/>
                          </a:solidFill>
                        </a:rPr>
                        <a:t>Сформированность</a:t>
                      </a: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 социальных компетенций, включая ценностно-смысловые установки и моральные нормы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Любого</a:t>
                      </a:r>
                      <a:r>
                        <a:rPr lang="ru-RU" b="0" baseline="0" dirty="0" smtClean="0"/>
                        <a:t> содержания, в том числе экологического</a:t>
                      </a:r>
                      <a:r>
                        <a:rPr lang="ru-RU" b="0" dirty="0" smtClean="0"/>
                        <a:t> 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Практические работы</a:t>
                      </a:r>
                    </a:p>
                    <a:p>
                      <a:r>
                        <a:rPr lang="ru-RU" dirty="0" smtClean="0"/>
                        <a:t>Практико-ориентированные:</a:t>
                      </a:r>
                      <a:r>
                        <a:rPr lang="ru-RU" baseline="0" dirty="0" smtClean="0"/>
                        <a:t> имитационные и ролевые игры</a:t>
                      </a:r>
                    </a:p>
                    <a:p>
                      <a:r>
                        <a:rPr lang="ru-RU" baseline="0" dirty="0" smtClean="0"/>
                        <a:t>Моделирование экологической ситуации в естественных природных условиях</a:t>
                      </a:r>
                    </a:p>
                    <a:p>
                      <a:r>
                        <a:rPr lang="ru-RU" baseline="0" dirty="0" smtClean="0"/>
                        <a:t>Исследовательские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этического кодекса поведения в … (музее, заповеднике</a:t>
                      </a:r>
                      <a:r>
                        <a:rPr lang="ru-RU" baseline="0" dirty="0" smtClean="0"/>
                        <a:t> и т.п.)</a:t>
                      </a:r>
                    </a:p>
                    <a:p>
                      <a:r>
                        <a:rPr lang="ru-RU" baseline="0" dirty="0" smtClean="0"/>
                        <a:t>Экскурсионная работа</a:t>
                      </a:r>
                    </a:p>
                    <a:p>
                      <a:r>
                        <a:rPr lang="ru-RU" baseline="0" dirty="0" smtClean="0"/>
                        <a:t>Субботники, посадка деревьев</a:t>
                      </a:r>
                    </a:p>
                    <a:p>
                      <a:r>
                        <a:rPr lang="ru-RU" baseline="0" dirty="0" smtClean="0"/>
                        <a:t>Экологические акции </a:t>
                      </a:r>
                    </a:p>
                    <a:p>
                      <a:r>
                        <a:rPr lang="ru-RU" baseline="0" dirty="0" smtClean="0"/>
                        <a:t>Экспедиции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7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Планирование индивидуальных </a:t>
            </a:r>
            <a:r>
              <a:rPr lang="ru-RU" dirty="0" smtClean="0"/>
              <a:t>траекторий </a:t>
            </a:r>
            <a:r>
              <a:rPr lang="ru-RU" dirty="0"/>
              <a:t>развития </a:t>
            </a:r>
            <a:r>
              <a:rPr lang="ru-RU" dirty="0" smtClean="0"/>
              <a:t>школьников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62638"/>
              </p:ext>
            </p:extLst>
          </p:nvPr>
        </p:nvGraphicFramePr>
        <p:xfrm>
          <a:off x="0" y="1412776"/>
          <a:ext cx="9144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645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Личностный результат,</a:t>
                      </a:r>
                      <a:r>
                        <a:rPr lang="ru-RU" baseline="0" dirty="0" smtClean="0"/>
                        <a:t> показанный на низком уровне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Используемый предметный материал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Планируемые формы и методы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 anchor="ctr"/>
                </a:tc>
              </a:tr>
              <a:tr h="464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dk1"/>
                          </a:solidFill>
                        </a:rPr>
                        <a:t>Опыт социальных и межличностных отношений</a:t>
                      </a:r>
                      <a:endParaRPr lang="ru-RU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Материалы уроков обобщения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Парная, групповая</a:t>
                      </a:r>
                    </a:p>
                    <a:p>
                      <a:r>
                        <a:rPr lang="ru-RU" dirty="0" smtClean="0"/>
                        <a:t>Социальное проектирование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 проектов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Конференции</a:t>
                      </a:r>
                      <a:endParaRPr lang="ru-RU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«Дебаты»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детско-взрослых переговорных</a:t>
                      </a:r>
                      <a:r>
                        <a:rPr lang="ru-RU" baseline="0" dirty="0" smtClean="0"/>
                        <a:t> площадок</a:t>
                      </a:r>
                    </a:p>
                    <a:p>
                      <a:r>
                        <a:rPr lang="ru-RU" baseline="0" dirty="0" smtClean="0"/>
                        <a:t>Организационно-</a:t>
                      </a:r>
                      <a:r>
                        <a:rPr lang="ru-RU" baseline="0" dirty="0" err="1" smtClean="0"/>
                        <a:t>деятельностные</a:t>
                      </a:r>
                      <a:r>
                        <a:rPr lang="ru-RU" baseline="0" dirty="0" smtClean="0"/>
                        <a:t> игры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7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ru-RU" dirty="0"/>
              <a:t>Организация работы </a:t>
            </a:r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личностных качеств на уроке и внеурочной деятельности в соответствии с индивидуальным образовательным маршрутом</a:t>
            </a:r>
          </a:p>
          <a:p>
            <a:r>
              <a:rPr lang="ru-RU" dirty="0"/>
              <a:t>Использование личностно-ориентированных технологий</a:t>
            </a:r>
          </a:p>
          <a:p>
            <a:r>
              <a:rPr lang="ru-RU" dirty="0" smtClean="0"/>
              <a:t>Проведение педагогического тестирования, </a:t>
            </a:r>
            <a:r>
              <a:rPr lang="ru-RU" dirty="0" err="1" smtClean="0"/>
              <a:t>анкетирования,наблюдение</a:t>
            </a:r>
            <a:endParaRPr lang="ru-RU" dirty="0" smtClean="0"/>
          </a:p>
          <a:p>
            <a:r>
              <a:rPr lang="ru-RU" dirty="0" smtClean="0"/>
              <a:t>Использование инновационных оценочных средств: кейсов, ситуационных заданий, контекстных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2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4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Сюжетно-ролевая игра «Заседание Мосгордумы»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Повестка заседания «Об отходах производства и потребления»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«О землепользовании в Москве»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«О защите зеленых насаждений </a:t>
            </a:r>
            <a:r>
              <a:rPr lang="ru-RU" dirty="0"/>
              <a:t>в Москве</a:t>
            </a:r>
            <a:r>
              <a:rPr lang="ru-RU" dirty="0" smtClean="0"/>
              <a:t>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«О </a:t>
            </a:r>
            <a:r>
              <a:rPr lang="ru-RU" dirty="0"/>
              <a:t>профилактике наркомании и незаконного потребления наркотических средств, психотропных веществ в городе </a:t>
            </a:r>
            <a:r>
              <a:rPr lang="ru-RU" dirty="0" smtClean="0"/>
              <a:t>Москве»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«О возможностях использования альтернативного топлива </a:t>
            </a:r>
            <a:r>
              <a:rPr lang="ru-RU" dirty="0" err="1" smtClean="0"/>
              <a:t>Мосгортрансом</a:t>
            </a:r>
            <a:r>
              <a:rPr lang="ru-RU" dirty="0" smtClean="0"/>
              <a:t>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«О безопасности дорожного движения»</a:t>
            </a:r>
          </a:p>
          <a:p>
            <a:r>
              <a:rPr lang="ru-RU" dirty="0"/>
              <a:t>Повестка заседания </a:t>
            </a:r>
            <a:r>
              <a:rPr lang="ru-RU" dirty="0" smtClean="0"/>
              <a:t>«Использование </a:t>
            </a:r>
            <a:r>
              <a:rPr lang="ru-RU" dirty="0"/>
              <a:t>термоядерной энергии в мирных </a:t>
            </a:r>
            <a:r>
              <a:rPr lang="ru-RU" dirty="0" smtClean="0"/>
              <a:t>целях</a:t>
            </a:r>
            <a:r>
              <a:rPr lang="ru-RU" dirty="0"/>
              <a:t> под </a:t>
            </a:r>
            <a:r>
              <a:rPr lang="ru-RU" dirty="0" smtClean="0"/>
              <a:t>руководством </a:t>
            </a:r>
            <a:r>
              <a:rPr lang="ru-RU" dirty="0"/>
              <a:t>НИЦ "Курчатовский институт"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8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Председателя Мосгордумы</a:t>
            </a:r>
          </a:p>
          <a:p>
            <a:r>
              <a:rPr lang="ru-RU" dirty="0" smtClean="0"/>
              <a:t>Распределение депутатов по фракциям (2-3 группы)</a:t>
            </a:r>
          </a:p>
          <a:p>
            <a:r>
              <a:rPr lang="ru-RU" dirty="0" smtClean="0"/>
              <a:t>Постановка проблемы</a:t>
            </a:r>
          </a:p>
          <a:p>
            <a:r>
              <a:rPr lang="ru-RU" dirty="0" smtClean="0"/>
              <a:t>Обсуждение в группах</a:t>
            </a:r>
          </a:p>
          <a:p>
            <a:r>
              <a:rPr lang="ru-RU" dirty="0" smtClean="0"/>
              <a:t>Выступление по проблеме</a:t>
            </a:r>
          </a:p>
          <a:p>
            <a:r>
              <a:rPr lang="ru-RU" dirty="0" smtClean="0"/>
              <a:t>Голосование </a:t>
            </a:r>
          </a:p>
          <a:p>
            <a:r>
              <a:rPr lang="ru-RU" dirty="0" smtClean="0"/>
              <a:t>Подведение итогов работы</a:t>
            </a:r>
            <a:r>
              <a:rPr lang="ru-RU" dirty="0"/>
              <a:t> </a:t>
            </a:r>
            <a:r>
              <a:rPr lang="ru-RU" dirty="0" smtClean="0"/>
              <a:t>Председателем </a:t>
            </a:r>
            <a:r>
              <a:rPr lang="ru-RU" dirty="0"/>
              <a:t>Мосгордумы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0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уровня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личностных достижений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3286"/>
              </p:ext>
            </p:extLst>
          </p:nvPr>
        </p:nvGraphicFramePr>
        <p:xfrm>
          <a:off x="107504" y="1628800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5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Выявление динамики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50117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29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Если педагогика хочет воспитать человека во всех отношениях, то она должна, прежде всего, узнать его тоже во всех отношениях.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К.Д. Ушинский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1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013872"/>
          </a:xfrm>
        </p:spPr>
        <p:txBody>
          <a:bodyPr>
            <a:normAutofit fontScale="90000"/>
          </a:bodyPr>
          <a:lstStyle/>
          <a:p>
            <a:r>
              <a:rPr lang="ru-RU" dirty="0"/>
              <a:t>Регулирование, коррекция воспитательного </a:t>
            </a:r>
            <a:r>
              <a:rPr lang="ru-RU" dirty="0" smtClean="0"/>
              <a:t>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учёт </a:t>
            </a:r>
            <a:r>
              <a:rPr lang="ru-RU" dirty="0"/>
              <a:t>и исправление учителем собственных погрешностей, допущенных в предыдущем управленческом цикле (например, при подготовке и проведении урока, </a:t>
            </a:r>
            <a:r>
              <a:rPr lang="ru-RU" dirty="0" smtClean="0"/>
              <a:t>учебного занятия);</a:t>
            </a:r>
            <a:endParaRPr lang="ru-RU" dirty="0"/>
          </a:p>
          <a:p>
            <a:pPr lvl="0"/>
            <a:r>
              <a:rPr lang="ru-RU" dirty="0"/>
              <a:t>регулирование отношений внутри ученического коллектива в процессе обучения;</a:t>
            </a:r>
          </a:p>
          <a:p>
            <a:pPr lvl="0"/>
            <a:r>
              <a:rPr lang="ru-RU" dirty="0"/>
              <a:t>педагогическая </a:t>
            </a:r>
            <a:r>
              <a:rPr lang="ru-RU" dirty="0" smtClean="0"/>
              <a:t>поддержка детей</a:t>
            </a:r>
            <a:r>
              <a:rPr lang="ru-RU" dirty="0"/>
              <a:t>, испытывающих затруднения при выполнении тех или иных заданий;</a:t>
            </a:r>
          </a:p>
          <a:p>
            <a:pPr lvl="0"/>
            <a:r>
              <a:rPr lang="ru-RU" dirty="0"/>
              <a:t>работа над ошибками, допущенными учащимися в решении познавательных и практических задач;</a:t>
            </a:r>
          </a:p>
          <a:p>
            <a:pPr lvl="0"/>
            <a:r>
              <a:rPr lang="ru-RU" dirty="0"/>
              <a:t>дифференциация учебных заданий с учётом индивидуального темпа учения, пробелов в системе знаний и опыта у того или иного ученика и др.   </a:t>
            </a:r>
          </a:p>
        </p:txBody>
      </p:sp>
    </p:spTree>
    <p:extLst>
      <p:ext uri="{BB962C8B-B14F-4D97-AF65-F5344CB8AC3E}">
        <p14:creationId xmlns:p14="http://schemas.microsoft.com/office/powerpoint/2010/main" val="28642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М.П. Нечаев. Диагностические технологии в работе классного руководителя. – АСОУ, 2013. – 68 с. (Совершенствование деятельности классных руководителей. </a:t>
            </a:r>
            <a:r>
              <a:rPr lang="ru-RU" dirty="0" err="1" smtClean="0"/>
              <a:t>Вып</a:t>
            </a:r>
            <a:r>
              <a:rPr lang="ru-RU" dirty="0" smtClean="0"/>
              <a:t>. 7).</a:t>
            </a:r>
          </a:p>
          <a:p>
            <a:r>
              <a:rPr lang="ru-RU" dirty="0"/>
              <a:t>М.П. Нечаев</a:t>
            </a:r>
            <a:r>
              <a:rPr lang="ru-RU" dirty="0" smtClean="0"/>
              <a:t>. Оценка качества воспитания в условиях реализации ФГОС. Методическое пособие. – М.: УЦ «ПЕРСПЕКТИВА», 2014. – 126 с.</a:t>
            </a:r>
          </a:p>
          <a:p>
            <a:r>
              <a:rPr lang="ru-RU" dirty="0" err="1"/>
              <a:t>Резапкина</a:t>
            </a:r>
            <a:r>
              <a:rPr lang="ru-RU" dirty="0"/>
              <a:t> Г.В. Отбор в профильные классы. М.: Генезис, 2005 г</a:t>
            </a:r>
            <a:r>
              <a:rPr lang="ru-RU" dirty="0" smtClean="0"/>
              <a:t>.</a:t>
            </a:r>
          </a:p>
          <a:p>
            <a:r>
              <a:rPr lang="ru-RU" dirty="0"/>
              <a:t>П.В. Степанов. Развитие школы как воспитательной системы. – М.: Центр «Педагогический поиск», 2009. – 240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П.В</a:t>
            </a:r>
            <a:r>
              <a:rPr lang="ru-RU" dirty="0"/>
              <a:t>. Степанов, И.В. Степанова. Диагностика, анализ и планирование процесса воспитания в школе. Методическое пособие. – М.: Центр «Педагогический поиск», 2007. – 96 с.</a:t>
            </a:r>
            <a:endParaRPr lang="ru-RU" dirty="0" smtClean="0"/>
          </a:p>
          <a:p>
            <a:r>
              <a:rPr lang="ru-RU" dirty="0" err="1"/>
              <a:t>Фабрикантова</a:t>
            </a:r>
            <a:r>
              <a:rPr lang="ru-RU" dirty="0"/>
              <a:t> Е.В. Сюжетно-ролевая игра как средство воспитания гражданственности старшеклассников. Диссертация на соискание ученой степени кандидата педагогических наук. – Оренбург, 2002.  –  227  с.</a:t>
            </a:r>
          </a:p>
        </p:txBody>
      </p:sp>
    </p:spTree>
    <p:extLst>
      <p:ext uri="{BB962C8B-B14F-4D97-AF65-F5344CB8AC3E}">
        <p14:creationId xmlns:p14="http://schemas.microsoft.com/office/powerpoint/2010/main" val="37794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4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Управление развитием личностных качеств учащихся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91783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93701" y="3635046"/>
            <a:ext cx="3286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8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4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диагностической деятельности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Определение цели и задач проводимого исследования.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методик изучения уровня развития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личностных качеств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Подготовка диагностического инструментария.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Исследование обучающихся.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Обработка и интерпретация результатов исследования.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Анализ, оценка и обсуждение полученных результатов.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579202"/>
              </p:ext>
            </p:extLst>
          </p:nvPr>
        </p:nvGraphicFramePr>
        <p:xfrm>
          <a:off x="0" y="1196974"/>
          <a:ext cx="9144000" cy="566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582"/>
                <a:gridCol w="3293709"/>
                <a:gridCol w="3293709"/>
              </a:tblGrid>
              <a:tr h="6664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71969">
                <a:tc rowSpan="2"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 гражданской идентичности личности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потребности в активности Е.П. Ильина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уровня внутреннего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энергетического потенциала человека для проявления им активности</a:t>
                      </a:r>
                      <a:endParaRPr lang="ru-RU" dirty="0"/>
                    </a:p>
                  </a:txBody>
                  <a:tcPr/>
                </a:tc>
              </a:tr>
              <a:tr h="35226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Личностный рост школьников Д.В. Григорьева, П.В. Степанова, И.В. Степановой</a:t>
                      </a:r>
                      <a:endParaRPr lang="ru-RU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характера отношений школьника к Отечеству, к Земле,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миру, к труду,  к культуре, к знаниям, к другим людям, к представителям иной национальности,  иной веры, иной культуры, к своему здоровью, своему телесному «Я», к своему внутреннему миру, своему душевному «Я»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27743"/>
              </p:ext>
            </p:extLst>
          </p:nvPr>
        </p:nvGraphicFramePr>
        <p:xfrm>
          <a:off x="0" y="742049"/>
          <a:ext cx="9144000" cy="611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890"/>
                <a:gridCol w="3096344"/>
                <a:gridCol w="3695766"/>
              </a:tblGrid>
              <a:tr h="598594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61801">
                <a:tc rowSpan="5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переходу к самообразованию на основе учебно-познавательной мотивации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Направленность на приобретение знаний Е.П. Ильина, Н.А.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Курдюковой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стремления рассматривать полученные знания в качестве главных результатов учебной деятельности</a:t>
                      </a:r>
                      <a:endParaRPr lang="ru-RU" sz="1700" dirty="0"/>
                    </a:p>
                  </a:txBody>
                  <a:tcPr/>
                </a:tc>
              </a:tr>
              <a:tr h="1107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Анкета школьной мотивации Н.Г.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Лускановой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 модификации Е.И.</a:t>
                      </a:r>
                      <a:r>
                        <a:rPr lang="ru-RU" sz="17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Даниловой)</a:t>
                      </a:r>
                      <a:endParaRPr lang="ru-RU" sz="17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уровня школьной мотивации учащихся</a:t>
                      </a:r>
                      <a:r>
                        <a:rPr lang="ru-RU" sz="17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среднего звена</a:t>
                      </a:r>
                      <a:endParaRPr lang="ru-RU" sz="1700" dirty="0"/>
                    </a:p>
                  </a:txBody>
                  <a:tcPr/>
                </a:tc>
              </a:tr>
              <a:tr h="9930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3. Анкета</a:t>
                      </a:r>
                      <a:r>
                        <a:rPr lang="ru-RU" sz="1700" baseline="0" dirty="0" smtClean="0"/>
                        <a:t> «Интересы и досуг»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преобладающих личностных интересов подростков в сфере</a:t>
                      </a:r>
                      <a:r>
                        <a:rPr lang="ru-RU" sz="1700" baseline="0" dirty="0" smtClean="0"/>
                        <a:t> учебы и досуга</a:t>
                      </a:r>
                      <a:endParaRPr lang="ru-RU" sz="1700" dirty="0"/>
                    </a:p>
                  </a:txBody>
                  <a:tcPr/>
                </a:tc>
              </a:tr>
              <a:tr h="8529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4. Тест-анкета «Кругозор школьника»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преобладающих личностных интересов подростков в сфере</a:t>
                      </a:r>
                      <a:r>
                        <a:rPr lang="ru-RU" sz="1700" baseline="0" dirty="0" smtClean="0"/>
                        <a:t> учебы </a:t>
                      </a:r>
                      <a:endParaRPr lang="ru-RU" sz="1700" dirty="0"/>
                    </a:p>
                  </a:txBody>
                  <a:tcPr/>
                </a:tc>
              </a:tr>
              <a:tr h="110739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5. Анкета «Мотивация учения и отношение школьников к процессу познания»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познавательных интересов и мотивов учения, отношения школьников к процессу познания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5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807398"/>
              </p:ext>
            </p:extLst>
          </p:nvPr>
        </p:nvGraphicFramePr>
        <p:xfrm>
          <a:off x="0" y="1196975"/>
          <a:ext cx="9144000" cy="558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582"/>
                <a:gridCol w="3293709"/>
                <a:gridCol w="3293709"/>
              </a:tblGrid>
              <a:tr h="602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861291">
                <a:tc row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выбору направления профильного образования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Дифференциально-диагностический опросник Е.А. Климова (ДДО)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Выявление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профессиональных предпочтений</a:t>
                      </a:r>
                      <a:r>
                        <a:rPr lang="ru-RU" baseline="0" dirty="0" smtClean="0"/>
                        <a:t> школьников</a:t>
                      </a:r>
                      <a:endParaRPr lang="ru-RU" dirty="0"/>
                    </a:p>
                  </a:txBody>
                  <a:tcPr/>
                </a:tc>
              </a:tr>
              <a:tr h="13780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Методика «Профиль» (</a:t>
                      </a:r>
                      <a:r>
                        <a:rPr lang="ru-RU" sz="1800" dirty="0" smtClean="0"/>
                        <a:t>«Карта интересов» </a:t>
                      </a:r>
                      <a:r>
                        <a:rPr lang="ru-RU" sz="1800" dirty="0" err="1" smtClean="0"/>
                        <a:t>А.Е.Голомштока</a:t>
                      </a:r>
                      <a:r>
                        <a:rPr lang="ru-RU" sz="1800" dirty="0" smtClean="0"/>
                        <a:t> в модификации Г.В. </a:t>
                      </a:r>
                      <a:r>
                        <a:rPr lang="ru-RU" sz="1800" dirty="0" err="1" smtClean="0"/>
                        <a:t>Резапкиной</a:t>
                      </a:r>
                      <a:r>
                        <a:rPr lang="ru-RU" sz="180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профессиональных интересов </a:t>
                      </a:r>
                      <a:r>
                        <a:rPr lang="ru-RU" baseline="0" dirty="0" smtClean="0"/>
                        <a:t>школьников</a:t>
                      </a:r>
                      <a:endParaRPr lang="ru-RU" dirty="0" smtClean="0"/>
                    </a:p>
                    <a:p>
                      <a:pPr marL="0" indent="0" algn="just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13780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3. Опросник профессиональных склонностей Л. </a:t>
                      </a:r>
                      <a:r>
                        <a:rPr lang="ru-RU" sz="1800" dirty="0" err="1" smtClean="0"/>
                        <a:t>Йовайши</a:t>
                      </a:r>
                      <a:r>
                        <a:rPr lang="ru-RU" sz="1800" dirty="0" smtClean="0"/>
                        <a:t> в модификации </a:t>
                      </a:r>
                      <a:r>
                        <a:rPr lang="ru-RU" sz="1800" dirty="0" err="1" smtClean="0"/>
                        <a:t>Г.В.Резапкиной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профессиональных склонностей </a:t>
                      </a:r>
                      <a:r>
                        <a:rPr lang="ru-RU" baseline="0" dirty="0" smtClean="0"/>
                        <a:t>школьников</a:t>
                      </a:r>
                      <a:endParaRPr lang="ru-RU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  <a:tr h="1108041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Методика «Составь расписание на неделю»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Выявление наличия или отсутствия широких познавательных интересов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5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3033074"/>
              </p:ext>
            </p:extLst>
          </p:nvPr>
        </p:nvGraphicFramePr>
        <p:xfrm>
          <a:off x="0" y="548679"/>
          <a:ext cx="9144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3600400"/>
                <a:gridCol w="3059832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40060">
                <a:tc rowSpan="6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</a:t>
                      </a:r>
                      <a:r>
                        <a:rPr lang="ru-RU" sz="1800" b="1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ценностно-смысловых установок и моральных норм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Ценностные ориентации М.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Рокича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ценностных ориентаций</a:t>
                      </a:r>
                    </a:p>
                  </a:txBody>
                  <a:tcPr/>
                </a:tc>
              </a:tr>
              <a:tr h="1002969">
                <a:tc vMerge="1">
                  <a:txBody>
                    <a:bodyPr/>
                    <a:lstStyle/>
                    <a:p>
                      <a:endParaRPr lang="ru-R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Шкала совестливости В.М. Мельникова, Л.Т. Ямпольского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Определение степени уважения к социальным нормам и этическим требованиям</a:t>
                      </a:r>
                      <a:endParaRPr lang="ru-RU" dirty="0"/>
                    </a:p>
                  </a:txBody>
                  <a:tcPr/>
                </a:tc>
              </a:tr>
              <a:tr h="771514">
                <a:tc vMerge="1">
                  <a:txBody>
                    <a:bodyPr/>
                    <a:lstStyle/>
                    <a:p>
                      <a:endParaRPr lang="ru-R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Методика диагностики уровня эмпатических  способностей В.В. Бойко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 </a:t>
                      </a:r>
                      <a:r>
                        <a:rPr lang="ru-RU" baseline="0" dirty="0" err="1" smtClean="0"/>
                        <a:t>эмпатии</a:t>
                      </a:r>
                      <a:endParaRPr lang="ru-RU" dirty="0"/>
                    </a:p>
                  </a:txBody>
                  <a:tcPr anchor="ctr"/>
                </a:tc>
              </a:tr>
              <a:tr h="771514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dirty="0" smtClean="0"/>
                        <a:t>Методика «Сфера интересов» О.И. </a:t>
                      </a:r>
                      <a:r>
                        <a:rPr lang="ru-RU" dirty="0" err="1" smtClean="0"/>
                        <a:t>Моткова</a:t>
                      </a:r>
                      <a:r>
                        <a:rPr lang="ru-RU" dirty="0" smtClean="0"/>
                        <a:t> в модификации М.В. Сергеевой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широты сфер интересов учащихся</a:t>
                      </a:r>
                      <a:endParaRPr lang="ru-RU" dirty="0"/>
                    </a:p>
                  </a:txBody>
                  <a:tcPr anchor="ctr"/>
                </a:tc>
              </a:tr>
              <a:tr h="771514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 Методика «Направленность личности» С.Ф. </a:t>
                      </a:r>
                      <a:r>
                        <a:rPr lang="ru-RU" dirty="0" err="1" smtClean="0"/>
                        <a:t>Спичак</a:t>
                      </a:r>
                      <a:r>
                        <a:rPr lang="ru-RU" dirty="0" smtClean="0"/>
                        <a:t>, А.Г. Синицын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личностной направленности учащихся</a:t>
                      </a:r>
                      <a:endParaRPr lang="ru-RU" dirty="0"/>
                    </a:p>
                  </a:txBody>
                  <a:tcPr anchor="ctr"/>
                </a:tc>
              </a:tr>
              <a:tr h="1002969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Методика оценки и самооценки школьниками нравственных качеств личности З.И. Васильевой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нравственных ценностей в учении и общении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2195</Words>
  <Application>Microsoft Office PowerPoint</Application>
  <PresentationFormat>Экран (4:3)</PresentationFormat>
  <Paragraphs>348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Decatur</vt:lpstr>
      <vt:lpstr>  Разработка инструментария достижения результатов развития личностных качеств учащихся на уроках химии   Городской вебинар «Оценка качества школьного естественнонаучного образования в свете требований ФГОС»</vt:lpstr>
      <vt:lpstr>Личностные результаты</vt:lpstr>
      <vt:lpstr>Презентация PowerPoint</vt:lpstr>
      <vt:lpstr>Управление развитием личностных качеств учащихся</vt:lpstr>
      <vt:lpstr>Алгоритм диагностической деятельности учителя</vt:lpstr>
      <vt:lpstr>Диагностические методики</vt:lpstr>
      <vt:lpstr>Диагностические методики</vt:lpstr>
      <vt:lpstr>Диагностические методики</vt:lpstr>
      <vt:lpstr>Диагностические методики</vt:lpstr>
      <vt:lpstr>Диагностические методики</vt:lpstr>
      <vt:lpstr>Диагностические методики</vt:lpstr>
      <vt:lpstr>Диагностические методики</vt:lpstr>
      <vt:lpstr>Показатели и критерии оценивания уровня гражданственности</vt:lpstr>
      <vt:lpstr>Показатели и критерии оценивания уровня гражданственности</vt:lpstr>
      <vt:lpstr>Показатели и критерии оценивания уровня гражданственности</vt:lpstr>
      <vt:lpstr>Показатели и критерии оценивания уровня готовности к самообразованию</vt:lpstr>
      <vt:lpstr>Показатели и критерии оценивания уровня готовности к самообразованию</vt:lpstr>
      <vt:lpstr>Показатели и критерии оценивания уровня сформированности ценностно-смысловых установок</vt:lpstr>
      <vt:lpstr>Показатели и критерии оценивания уровня сформированности социальных компетенций обучающихся</vt:lpstr>
      <vt:lpstr>Анализ результатов учащегося</vt:lpstr>
      <vt:lpstr>Планирование индивидуальных траекторий развития школьников</vt:lpstr>
      <vt:lpstr>Планирование индивидуальных траекторий развития школьников</vt:lpstr>
      <vt:lpstr>Планирование индивидуальных траекторий развития школьников</vt:lpstr>
      <vt:lpstr>Планирование индивидуальных траекторий развития школьников</vt:lpstr>
      <vt:lpstr>Организация работы учителя</vt:lpstr>
      <vt:lpstr>Сюжетно-ролевая игра «Заседание Мосгордумы»</vt:lpstr>
      <vt:lpstr>Организация урока</vt:lpstr>
      <vt:lpstr>Контроль уровня  личностных достижений</vt:lpstr>
      <vt:lpstr>Выявление динамики</vt:lpstr>
      <vt:lpstr>Регулирование, коррекция воспитательного процесса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94</cp:revision>
  <dcterms:created xsi:type="dcterms:W3CDTF">2014-01-27T20:21:26Z</dcterms:created>
  <dcterms:modified xsi:type="dcterms:W3CDTF">2014-04-20T21:11:54Z</dcterms:modified>
</cp:coreProperties>
</file>