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82" r:id="rId3"/>
    <p:sldId id="276" r:id="rId4"/>
    <p:sldId id="257" r:id="rId5"/>
    <p:sldId id="281" r:id="rId6"/>
    <p:sldId id="268" r:id="rId7"/>
    <p:sldId id="283" r:id="rId8"/>
    <p:sldId id="259" r:id="rId9"/>
    <p:sldId id="260" r:id="rId10"/>
    <p:sldId id="269" r:id="rId11"/>
    <p:sldId id="284" r:id="rId12"/>
    <p:sldId id="285" r:id="rId13"/>
    <p:sldId id="28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</a:endParaRPr>
            </a:p>
          </p:txBody>
        </p:sp>
        <p:grpSp>
          <p:nvGrpSpPr>
            <p:cNvPr id="1946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946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946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946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6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946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4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FB4029-1355-4A0A-A88E-01F4062AC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E5CB7-6B77-4477-A58F-B2869F819E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99D49-F99B-4DCF-9925-F28F2F5852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FD61A-9309-451A-9835-899DE7A30D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E2E70-633B-4637-B617-4766A7625A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C4D96-56ED-4844-AFD0-119AEDC44E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6F8A-6C12-44C6-A1E4-8CF180FE6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606B9-08A6-4796-B98C-271E0BA2CD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24261-D441-49A9-B8D4-2D6BE1DBA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3842-FF24-4F77-BC17-9481AC4EAA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63B31-B67D-4617-81F9-A1AB1D898A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latin typeface="Times New Roman" pitchFamily="18" charset="0"/>
              </a:endParaRPr>
            </a:p>
          </p:txBody>
        </p:sp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843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1843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EC213EE-C9B2-4A4B-8A8D-44B2C4EE180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3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ru.wikipedia.org/wiki/2_%D0%B8%D1%8E%D0%BD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pload.wikimedia.org/wikipedia/commons/e/eb/Buzan.jpg" TargetMode="External"/><Relationship Id="rId5" Type="http://schemas.openxmlformats.org/officeDocument/2006/relationships/image" Target="../media/image2.wmf"/><Relationship Id="rId4" Type="http://schemas.openxmlformats.org/officeDocument/2006/relationships/hyperlink" Target="http://ru.wikipedia.org/wiki/%D0%9B%D0%BE%D0%BD%D0%B4%D0%BE%D0%B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Интеллект-карта как метод формирования учебно-познавательной компетенции обучающихся.</a:t>
            </a:r>
            <a:endParaRPr lang="ru-RU" sz="28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3962400"/>
            <a:ext cx="6408712" cy="1600200"/>
          </a:xfrm>
        </p:spPr>
        <p:txBody>
          <a:bodyPr/>
          <a:lstStyle/>
          <a:p>
            <a:pPr algn="l"/>
            <a:r>
              <a:rPr lang="ru-RU" sz="1800" dirty="0" smtClean="0">
                <a:latin typeface="+mj-lt"/>
              </a:rPr>
              <a:t>«Неграмотным в будущем будет не тот человек, который не умеет читать. Это будет человек, который не знает, как научиться тому, как следует учиться» </a:t>
            </a:r>
          </a:p>
          <a:p>
            <a:pPr algn="l"/>
            <a:r>
              <a:rPr lang="ru-RU" sz="1800" dirty="0" smtClean="0">
                <a:latin typeface="+mj-lt"/>
              </a:rPr>
              <a:t>                                                   Э. </a:t>
            </a:r>
            <a:r>
              <a:rPr lang="ru-RU" sz="1800" dirty="0" err="1" smtClean="0">
                <a:latin typeface="+mj-lt"/>
              </a:rPr>
              <a:t>Тоффлер</a:t>
            </a:r>
            <a:r>
              <a:rPr lang="ru-RU" sz="1800" dirty="0" smtClean="0">
                <a:latin typeface="+mj-lt"/>
              </a:rPr>
              <a:t> </a:t>
            </a:r>
            <a:endParaRPr lang="ru-RU" sz="1800" i="1" dirty="0">
              <a:latin typeface="+mj-lt"/>
            </a:endParaRPr>
          </a:p>
        </p:txBody>
      </p:sp>
      <p:pic>
        <p:nvPicPr>
          <p:cNvPr id="2053" name="Picture 5" descr="C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1727200" cy="1724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           Примеры интеллект –карт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Совместное планирование целей изучения темы с использованием технологии «</a:t>
            </a:r>
            <a:r>
              <a:rPr lang="ru-RU" sz="2400" dirty="0" err="1" smtClean="0"/>
              <a:t>интеллект-карт</a:t>
            </a:r>
            <a:r>
              <a:rPr lang="ru-RU" sz="2400" dirty="0" smtClean="0"/>
              <a:t>».</a:t>
            </a:r>
          </a:p>
          <a:p>
            <a:endParaRPr lang="ru-RU" sz="2400" dirty="0" smtClean="0"/>
          </a:p>
          <a:p>
            <a:r>
              <a:rPr lang="ru-RU" sz="2400" dirty="0" smtClean="0"/>
              <a:t>Изучение  нового материала.</a:t>
            </a:r>
          </a:p>
          <a:p>
            <a:endParaRPr lang="ru-RU" sz="2400" dirty="0" smtClean="0"/>
          </a:p>
          <a:p>
            <a:r>
              <a:rPr lang="ru-RU" sz="2400" dirty="0" smtClean="0"/>
              <a:t>Повторение ранее изученного материала.</a:t>
            </a:r>
          </a:p>
          <a:p>
            <a:endParaRPr lang="ru-RU" sz="2400" dirty="0" smtClean="0"/>
          </a:p>
          <a:p>
            <a:r>
              <a:rPr lang="ru-RU" sz="2400" dirty="0" smtClean="0"/>
              <a:t>Обобщение изученной темы</a:t>
            </a:r>
            <a:endParaRPr lang="ru-RU" sz="24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32440" cy="1143000"/>
          </a:xfrm>
        </p:spPr>
        <p:txBody>
          <a:bodyPr/>
          <a:lstStyle/>
          <a:p>
            <a:r>
              <a:rPr lang="ru-RU" sz="1600" dirty="0" smtClean="0"/>
              <a:t>          Общение изученной темы «Первоначальные химические понятия»</a:t>
            </a:r>
            <a:br>
              <a:rPr lang="ru-RU" sz="1600" dirty="0" smtClean="0"/>
            </a:br>
            <a:r>
              <a:rPr lang="ru-RU" sz="1600" dirty="0" smtClean="0"/>
              <a:t>Вещество, валентность, атомы, молекулы, простые и сложные вещества, законы сохранения массы  и  постоянства состава, химические уравнения, индексы, формулы, типы реакций, явления, массовая доля вещества и т .</a:t>
            </a:r>
            <a:r>
              <a:rPr lang="ru-RU" sz="1600" dirty="0" err="1" smtClean="0"/>
              <a:t>д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534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Многообразие веществ.11класс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6015"/>
            <a:ext cx="6709048" cy="537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Силикатная промышленность.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6134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772400" cy="1152127"/>
          </a:xfrm>
        </p:spPr>
        <p:txBody>
          <a:bodyPr/>
          <a:lstStyle/>
          <a:p>
            <a:r>
              <a:rPr lang="ru-RU" sz="3200" dirty="0" smtClean="0"/>
              <a:t>В 1856 году Н.Г. Чернышевский в книге «Александр Сергеевич  Пушкин. Его жизнь и сочинения» писал:</a:t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i="1" dirty="0" smtClean="0"/>
              <a:t>«</a:t>
            </a:r>
            <a:r>
              <a:rPr lang="ru-RU" sz="1800" i="1" dirty="0" smtClean="0">
                <a:latin typeface="+mj-lt"/>
              </a:rPr>
              <a:t>Образованным человеком называется тот, кто приобрел много знаний и, кроме того, привык быстро и верно соображать, что хорошо и что дурно, что справедливо и что несправедливо, или,  как выражаются одним словом, привык “мыслить”, и, наконец, у кого понятия и чувства получили благородное и возвышенное направление, то есть приобрели сильную любовь ко всему доброму и прекрасному. </a:t>
            </a: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>
                <a:latin typeface="+mj-lt"/>
              </a:rPr>
              <a:t>Все эти три качества – обширные знания, привычка мыслить и благородство чувств –</a:t>
            </a:r>
            <a:r>
              <a:rPr lang="ru-RU" sz="1800" i="1" dirty="0" smtClean="0">
                <a:latin typeface="+mj-lt"/>
              </a:rPr>
              <a:t> необходимые для того, чтобы человек был образованным в полном смысле слова.</a:t>
            </a: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1800" i="1" dirty="0" smtClean="0">
                <a:latin typeface="+mj-lt"/>
              </a:rPr>
              <a:t>У кого мало познаний, то невежда, у кого ум не привык мыслить, тот груб или тупоумен, у кого нет благородных чувств, тот человек дурной.</a:t>
            </a: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j-lt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j-lt"/>
              </a:rPr>
              <a:t>Нетрудно увидеть в структуре образовательных результатов ФГОС ту же логику: обширные знания характеризуют предметные результаты, привычка мыслить – </a:t>
            </a:r>
            <a:r>
              <a:rPr lang="ru-RU" sz="1800" dirty="0" err="1" smtClean="0">
                <a:latin typeface="+mj-lt"/>
              </a:rPr>
              <a:t>метапредметные</a:t>
            </a:r>
            <a:r>
              <a:rPr lang="ru-RU" sz="1800" dirty="0" smtClean="0">
                <a:latin typeface="+mj-lt"/>
              </a:rPr>
              <a:t> и, наконец, благородство чувств – личностные.</a:t>
            </a:r>
          </a:p>
          <a:p>
            <a:endParaRPr lang="ru-RU" sz="14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Тони </a:t>
            </a:r>
            <a:r>
              <a:rPr lang="ru-RU" sz="3200" b="1" dirty="0" err="1" smtClean="0"/>
              <a:t>Бьюзен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</a:rPr>
              <a:t>Tony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</a:rPr>
              <a:t>Buzan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, род.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hlinkClick r:id="rId2" tooltip="2 июня"/>
              </a:rPr>
              <a:t>2 июня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hlinkClick r:id="rId3" tooltip="1943"/>
              </a:rPr>
              <a:t>1943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hlinkClick r:id="rId4" tooltip="Лондон"/>
              </a:rPr>
              <a:t>Лондон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+mj-lt"/>
              </a:rPr>
              <a:t>«Создавая </a:t>
            </a:r>
            <a:r>
              <a:rPr lang="ru-RU" sz="2000" dirty="0" err="1" smtClean="0">
                <a:latin typeface="+mj-lt"/>
              </a:rPr>
              <a:t>интеллект-карты</a:t>
            </a:r>
            <a:r>
              <a:rPr lang="ru-RU" sz="2000" dirty="0" smtClean="0">
                <a:latin typeface="+mj-lt"/>
              </a:rPr>
              <a:t>, я хотел получить универсальный инструмент для развития мыслительных способностей, которым мог бы легко овладеть любой человек, чтобы их можно было бы применить в любой жизненной ситуации»</a:t>
            </a:r>
            <a:r>
              <a:rPr lang="ru-RU" sz="2000" b="1" dirty="0" smtClean="0">
                <a:latin typeface="+mj-lt"/>
              </a:rPr>
              <a:t>.</a:t>
            </a:r>
            <a:r>
              <a:rPr lang="ru-RU" sz="2000" dirty="0" smtClean="0">
                <a:latin typeface="+mj-lt"/>
              </a:rPr>
              <a:t>     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                                </a:t>
            </a:r>
            <a:r>
              <a:rPr lang="ru-RU" sz="2000" dirty="0" err="1" smtClean="0">
                <a:latin typeface="+mj-lt"/>
              </a:rPr>
              <a:t>Т.Бьюзен</a:t>
            </a:r>
            <a:r>
              <a:rPr lang="ru-RU" sz="2000" dirty="0" smtClean="0">
                <a:latin typeface="+mj-lt"/>
              </a:rPr>
              <a:t>.                            </a:t>
            </a:r>
            <a:r>
              <a:rPr lang="ru-RU" sz="2000" dirty="0" smtClean="0"/>
              <a:t>             </a:t>
            </a:r>
            <a:r>
              <a:rPr lang="ru-RU" sz="2400" dirty="0" smtClean="0"/>
              <a:t>         </a:t>
            </a:r>
          </a:p>
          <a:p>
            <a:endParaRPr lang="ru-RU" sz="2400" dirty="0"/>
          </a:p>
        </p:txBody>
      </p:sp>
      <p:pic>
        <p:nvPicPr>
          <p:cNvPr id="8" name="Picture 5" descr="BOOK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13176"/>
            <a:ext cx="1593935" cy="1630769"/>
          </a:xfrm>
          <a:prstGeom prst="rect">
            <a:avLst/>
          </a:prstGeom>
          <a:noFill/>
        </p:spPr>
      </p:pic>
      <p:pic>
        <p:nvPicPr>
          <p:cNvPr id="7" name="Picture 2" descr="Изображение:Buzan.jpg">
            <a:hlinkClick r:id="rId6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096978" cy="40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9"/>
            <a:ext cx="8050213" cy="1152128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Метод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интеллект-карт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позволяет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13305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j-lt"/>
              </a:rPr>
              <a:t>глубоко изучать личность учащихся и обнаруживать причины их познавательных и эмоциональных затруднений;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j-lt"/>
              </a:rPr>
              <a:t>вести мониторинг когнитивных и личностных изменений, происходящих с учащимися в образовательном процессе;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j-lt"/>
              </a:rPr>
              <a:t> формировать коммуникативную компетентность в процессе групповой деятельности по составлению </a:t>
            </a:r>
            <a:r>
              <a:rPr lang="ru-RU" sz="1800" dirty="0" err="1" smtClean="0">
                <a:latin typeface="+mj-lt"/>
              </a:rPr>
              <a:t>интеллект-карт</a:t>
            </a:r>
            <a:r>
              <a:rPr lang="ru-RU" sz="1800" dirty="0" smtClean="0">
                <a:latin typeface="+mj-lt"/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j-lt"/>
              </a:rPr>
              <a:t>формировать </a:t>
            </a:r>
            <a:r>
              <a:rPr lang="ru-RU" sz="1800" dirty="0" err="1" smtClean="0">
                <a:latin typeface="+mj-lt"/>
              </a:rPr>
              <a:t>общеучебные</a:t>
            </a:r>
            <a:r>
              <a:rPr lang="ru-RU" sz="1800" dirty="0" smtClean="0">
                <a:latin typeface="+mj-lt"/>
              </a:rPr>
              <a:t> умения, связанные с восприятием, переработкой и обменом информацией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j-lt"/>
              </a:rPr>
              <a:t>улучшать все виды памяти (кратковременную, долговременную, семантическую, образную и т. д.) учащихся;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+mj-lt"/>
              </a:rPr>
              <a:t>ускорять процесс обучения;</a:t>
            </a:r>
          </a:p>
          <a:p>
            <a:pPr marL="628650" indent="-628650">
              <a:buFont typeface="Wingdings" pitchFamily="2" charset="2"/>
              <a:buChar char="v"/>
            </a:pPr>
            <a:endParaRPr lang="ru-RU" sz="1400" dirty="0">
              <a:latin typeface="+mj-lt"/>
            </a:endParaRPr>
          </a:p>
        </p:txBody>
      </p:sp>
      <p:pic>
        <p:nvPicPr>
          <p:cNvPr id="18436" name="Picture 4" descr="http://img-fotki.yandex.ru/get/4513/aemtkn.1/0_533d8_c5ae886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8032" y="5013176"/>
            <a:ext cx="1325968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Психологические основания метода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интеллект-карт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://900igr.net/datas/pedagogika/UUD-po-FGOS/0036-036-Bazovye-obrazovatelnye-tekhnolog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14775"/>
            <a:ext cx="7128792" cy="5343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algn="ctr"/>
            <a:r>
              <a:rPr lang="ru-RU" sz="2800">
                <a:latin typeface="Comic Sans MS" pitchFamily="66" charset="0"/>
              </a:rPr>
              <a:t>Рекомендации по составлению </a:t>
            </a:r>
            <a:br>
              <a:rPr lang="ru-RU" sz="2800">
                <a:latin typeface="Comic Sans MS" pitchFamily="66" charset="0"/>
              </a:rPr>
            </a:br>
            <a:r>
              <a:rPr lang="ru-RU" sz="2800">
                <a:latin typeface="Comic Sans MS" pitchFamily="66" charset="0"/>
              </a:rPr>
              <a:t>интеллект - карт</a:t>
            </a:r>
          </a:p>
        </p:txBody>
      </p:sp>
      <p:pic>
        <p:nvPicPr>
          <p:cNvPr id="89094" name="Picture 6" descr="PPTImage(2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231900"/>
            <a:ext cx="8640763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algn="ctr"/>
            <a:r>
              <a:rPr lang="ru-RU" sz="2800" b="0">
                <a:latin typeface="Comic Sans MS" pitchFamily="66" charset="0"/>
              </a:rPr>
              <a:t>Интеллект – карта –это графическое выражение процесса мышления.</a:t>
            </a:r>
          </a:p>
        </p:txBody>
      </p:sp>
      <p:pic>
        <p:nvPicPr>
          <p:cNvPr id="1026" name="Picture 2" descr="CD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48464" cy="478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7813"/>
            <a:ext cx="8388350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accent5">
                    <a:lumMod val="25000"/>
                  </a:schemeClr>
                </a:solidFill>
              </a:rPr>
              <a:t>Области применения </a:t>
            </a:r>
            <a:r>
              <a:rPr lang="ru-RU" sz="3600" b="1" dirty="0" err="1">
                <a:solidFill>
                  <a:schemeClr val="accent5">
                    <a:lumMod val="25000"/>
                  </a:schemeClr>
                </a:solidFill>
              </a:rPr>
              <a:t>Интеллект-карт</a:t>
            </a:r>
            <a:r>
              <a:rPr lang="ru-RU" sz="3600" b="1" dirty="0"/>
              <a:t>:</a:t>
            </a:r>
            <a:r>
              <a:rPr lang="ru-RU" sz="3600" dirty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9750" indent="-539750">
              <a:buFont typeface="Wingdings" pitchFamily="2" charset="2"/>
              <a:buNone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Запоминание 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539750" indent="-539750">
              <a:buClr>
                <a:schemeClr val="tx2"/>
              </a:buClr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подготовка к экзаменам; </a:t>
            </a:r>
          </a:p>
          <a:p>
            <a:pPr marL="539750" indent="-539750">
              <a:buClr>
                <a:schemeClr val="tx2"/>
              </a:buClr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запоминание списков.</a:t>
            </a:r>
          </a:p>
          <a:p>
            <a:pPr marL="539750" indent="-539750">
              <a:buClr>
                <a:schemeClr val="tx2"/>
              </a:buClr>
              <a:buFont typeface="Wingdings" pitchFamily="2" charset="2"/>
              <a:buNone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Презентации 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marL="539750" indent="-539750">
              <a:buClr>
                <a:schemeClr val="tx2"/>
              </a:buClr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вы за меньшее время демонстрируете больше информации,  при этом вас лучше понимают и запоминают; </a:t>
            </a:r>
          </a:p>
          <a:p>
            <a:pPr marL="539750" indent="-539750">
              <a:buClr>
                <a:schemeClr val="tx2"/>
              </a:buClr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проведение деловых встреч и переговоров.  </a:t>
            </a:r>
          </a:p>
        </p:txBody>
      </p:sp>
      <p:pic>
        <p:nvPicPr>
          <p:cNvPr id="23558" name="Picture 6" descr="CONFR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967288"/>
            <a:ext cx="2016125" cy="1647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7813"/>
            <a:ext cx="8388350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accent5">
                    <a:lumMod val="25000"/>
                  </a:schemeClr>
                </a:solidFill>
              </a:rPr>
              <a:t>Области применения </a:t>
            </a:r>
            <a:r>
              <a:rPr lang="ru-RU" sz="3600" b="1" dirty="0" err="1">
                <a:solidFill>
                  <a:schemeClr val="accent5">
                    <a:lumMod val="25000"/>
                  </a:schemeClr>
                </a:solidFill>
              </a:rPr>
              <a:t>Интеллект-карт</a:t>
            </a:r>
            <a:r>
              <a:rPr lang="ru-RU" sz="3600" b="1" dirty="0"/>
              <a:t>:</a:t>
            </a:r>
            <a:r>
              <a:rPr lang="ru-RU" sz="3600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52988"/>
          </a:xfrm>
        </p:spPr>
        <p:txBody>
          <a:bodyPr/>
          <a:lstStyle/>
          <a:p>
            <a:pPr marL="539750" indent="-539750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hlink"/>
                </a:solidFill>
              </a:rPr>
              <a:t>Планирование </a:t>
            </a:r>
            <a:endParaRPr lang="ru-RU" sz="2400">
              <a:solidFill>
                <a:schemeClr val="hlink"/>
              </a:solidFill>
            </a:endParaRPr>
          </a:p>
          <a:p>
            <a:pPr marL="539750" indent="-539750">
              <a:lnSpc>
                <a:spcPct val="90000"/>
              </a:lnSpc>
              <a:buClr>
                <a:schemeClr val="tx2"/>
              </a:buClr>
            </a:pPr>
            <a:r>
              <a:rPr lang="ru-RU" sz="2400"/>
              <a:t>управление временем: план на день, неделю, месяц, год… </a:t>
            </a:r>
          </a:p>
          <a:p>
            <a:pPr marL="539750" indent="-539750">
              <a:lnSpc>
                <a:spcPct val="90000"/>
              </a:lnSpc>
              <a:buClr>
                <a:schemeClr val="tx2"/>
              </a:buClr>
            </a:pPr>
            <a:r>
              <a:rPr lang="ru-RU" sz="2400"/>
              <a:t>разработка сложных проектов: нового бизнеса,… </a:t>
            </a:r>
          </a:p>
          <a:p>
            <a:pPr marL="539750" indent="-539750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chemeClr val="hlink"/>
              </a:solidFill>
            </a:endParaRPr>
          </a:p>
          <a:p>
            <a:pPr marL="539750" indent="-539750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hlink"/>
                </a:solidFill>
              </a:rPr>
              <a:t>Мозговой штурм </a:t>
            </a:r>
            <a:endParaRPr lang="ru-RU" sz="2400">
              <a:solidFill>
                <a:schemeClr val="hlink"/>
              </a:solidFill>
            </a:endParaRPr>
          </a:p>
          <a:p>
            <a:pPr marL="539750" indent="-539750">
              <a:lnSpc>
                <a:spcPct val="90000"/>
              </a:lnSpc>
              <a:buClr>
                <a:schemeClr val="tx2"/>
              </a:buClr>
            </a:pPr>
            <a:r>
              <a:rPr lang="ru-RU" sz="2400"/>
              <a:t>генерация новых идей, творчество; </a:t>
            </a:r>
          </a:p>
          <a:p>
            <a:pPr marL="539750" indent="-539750">
              <a:lnSpc>
                <a:spcPct val="90000"/>
              </a:lnSpc>
              <a:buClr>
                <a:schemeClr val="tx2"/>
              </a:buClr>
            </a:pPr>
            <a:r>
              <a:rPr lang="ru-RU" sz="2400"/>
              <a:t>коллективное решение сложных задач. </a:t>
            </a:r>
          </a:p>
          <a:p>
            <a:pPr marL="539750" indent="-539750"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chemeClr val="hlink"/>
              </a:solidFill>
            </a:endParaRPr>
          </a:p>
          <a:p>
            <a:pPr marL="539750" indent="-539750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hlink"/>
                </a:solidFill>
              </a:rPr>
              <a:t>Принятие решений </a:t>
            </a:r>
            <a:endParaRPr lang="ru-RU" sz="2400">
              <a:solidFill>
                <a:schemeClr val="hlink"/>
              </a:solidFill>
            </a:endParaRPr>
          </a:p>
          <a:p>
            <a:pPr marL="539750" indent="-539750">
              <a:lnSpc>
                <a:spcPct val="90000"/>
              </a:lnSpc>
              <a:buClr>
                <a:schemeClr val="tx2"/>
              </a:buClr>
            </a:pPr>
            <a:r>
              <a:rPr lang="ru-RU" sz="2400"/>
              <a:t>четкое видение всех «за» и «против»; </a:t>
            </a:r>
          </a:p>
          <a:p>
            <a:pPr marL="539750" indent="-539750">
              <a:lnSpc>
                <a:spcPct val="90000"/>
              </a:lnSpc>
              <a:buClr>
                <a:schemeClr val="tx2"/>
              </a:buClr>
            </a:pPr>
            <a:r>
              <a:rPr lang="ru-RU" sz="2400"/>
              <a:t>более взвешенное и продуманное решение.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616</TotalTime>
  <Words>447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Слои</vt:lpstr>
      <vt:lpstr>Интеллект-карта как метод формирования учебно-познавательной компетенции обучающихся.</vt:lpstr>
      <vt:lpstr>В 1856 году Н.Г. Чернышевский в книге «Александр Сергеевич  Пушкин. Его жизнь и сочинения» писал:   </vt:lpstr>
      <vt:lpstr>Тони Бьюзен (Tony Buzan, род.                                    2 июня 1943, Лондон)</vt:lpstr>
      <vt:lpstr>Метод интеллект-карт позволяет:</vt:lpstr>
      <vt:lpstr>Психологические основания метода интеллект-карт</vt:lpstr>
      <vt:lpstr>Рекомендации по составлению  интеллект - карт</vt:lpstr>
      <vt:lpstr>Интеллект – карта –это графическое выражение процесса мышления.</vt:lpstr>
      <vt:lpstr>Области применения Интеллект-карт: </vt:lpstr>
      <vt:lpstr>Области применения Интеллект-карт: </vt:lpstr>
      <vt:lpstr>           Примеры интеллект –карт</vt:lpstr>
      <vt:lpstr>          Общение изученной темы «Первоначальные химические понятия» Вещество, валентность, атомы, молекулы, простые и сложные вещества, законы сохранения массы  и  постоянства состава, химические уравнения, индексы, формулы, типы реакций, явления, массовая доля вещества и т .д </vt:lpstr>
      <vt:lpstr>Многообразие веществ.11класс</vt:lpstr>
      <vt:lpstr>Силикатная промышленность.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Интеллект-картах</dc:title>
  <dc:creator>user</dc:creator>
  <cp:lastModifiedBy>User</cp:lastModifiedBy>
  <cp:revision>57</cp:revision>
  <dcterms:created xsi:type="dcterms:W3CDTF">2010-10-01T03:26:23Z</dcterms:created>
  <dcterms:modified xsi:type="dcterms:W3CDTF">2014-04-26T14:57:44Z</dcterms:modified>
</cp:coreProperties>
</file>