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2" r:id="rId8"/>
    <p:sldId id="260" r:id="rId9"/>
    <p:sldId id="267" r:id="rId10"/>
    <p:sldId id="261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F39D-8A6B-4BE5-B16E-B41D5694EC92}" type="datetimeFigureOut">
              <a:rPr lang="ru-RU" smtClean="0"/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A948-BAB5-4EC5-9745-5BF04EA7D18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applaus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turm_berlin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6" y="357166"/>
            <a:ext cx="8571152" cy="5643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Штурм Берлина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3286148" cy="60016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 Вечером 1 мая немецкое командование прислало парламентера, сообщившего об отказе капитулировать. В ответ на это начался последний штурм центральной части города, где находилась Имперская канцелярия. 2 мая к 15 часам противник в Берлине полностью прекратил сопротивление.</a:t>
            </a:r>
          </a:p>
        </p:txBody>
      </p:sp>
      <p:pic>
        <p:nvPicPr>
          <p:cNvPr id="3" name="Рисунок 2" descr="ber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4172265" cy="6357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lhelm_Keitel_Kapitul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4251"/>
            <a:ext cx="8215370" cy="626658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85818"/>
          </a:xfrm>
        </p:spPr>
        <p:txBody>
          <a:bodyPr>
            <a:noAutofit/>
          </a:bodyPr>
          <a:lstStyle/>
          <a:p>
            <a:r>
              <a:rPr lang="ru-RU" sz="2400" b="1" i="1" dirty="0"/>
              <a:t>Вильгельм </a:t>
            </a:r>
            <a:r>
              <a:rPr lang="ru-RU" sz="2400" b="1" i="1" dirty="0"/>
              <a:t>Кейтель</a:t>
            </a:r>
            <a:r>
              <a:rPr lang="ru-RU" sz="2400" b="1" i="1" dirty="0"/>
              <a:t> подписывает Акт о безоговорочной капитуляции Германии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5857892"/>
            <a:ext cx="8572560" cy="10001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24 июня на Красной площади состоялся Парад Победы. Командовал парадом Рокоссовский, принимал парад — Жуков.</a:t>
            </a:r>
            <a:endParaRPr lang="ru-RU" sz="1600" dirty="0"/>
          </a:p>
        </p:txBody>
      </p:sp>
      <p:pic>
        <p:nvPicPr>
          <p:cNvPr id="8" name="Рисунок 7" descr="1368069770_1336705194_parad_194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8572528" cy="57150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0092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ЗА ПОБЕДУ!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оссия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000924" cy="5250694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_M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1285860"/>
            <a:ext cx="7143799" cy="535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143800" cy="127478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1200" dirty="0" smtClean="0"/>
              <a:t>Составление: 2014год 05.05. МАОУ СОШ №14 город Томск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Список источников: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00948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Даты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события  </a:t>
            </a:r>
            <a:r>
              <a:rPr lang="ru-RU" sz="2000" dirty="0">
                <a:solidFill>
                  <a:schemeClr val="bg1"/>
                </a:solidFill>
              </a:rPr>
              <a:t>Великой Отечественной </a:t>
            </a:r>
            <a:r>
              <a:rPr lang="ru-RU" sz="2000" dirty="0" smtClean="0">
                <a:solidFill>
                  <a:schemeClr val="bg1"/>
                </a:solidFill>
              </a:rPr>
              <a:t>войны </a:t>
            </a:r>
            <a:r>
              <a:rPr lang="ru-RU" sz="2000" dirty="0" smtClean="0">
                <a:solidFill>
                  <a:schemeClr val="bg1"/>
                </a:solidFill>
              </a:rPr>
              <a:t>www.hram-ks.ru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капитуляция германии - Поиск в </a:t>
            </a:r>
            <a:r>
              <a:rPr lang="ru-RU" sz="1800" dirty="0" smtClean="0">
                <a:solidFill>
                  <a:schemeClr val="bg1"/>
                </a:solidFill>
              </a:rPr>
              <a:t>Google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www.google.ru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фото парада победы 1945 - Поиск в </a:t>
            </a:r>
            <a:r>
              <a:rPr lang="ru-RU" sz="1800" dirty="0" smtClean="0">
                <a:solidFill>
                  <a:schemeClr val="bg1"/>
                </a:solidFill>
              </a:rPr>
              <a:t>Googlewww.google.ru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штурм берлина фото - Поиск в </a:t>
            </a:r>
            <a:r>
              <a:rPr lang="ru-RU" sz="1800" dirty="0" smtClean="0">
                <a:solidFill>
                  <a:schemeClr val="bg1"/>
                </a:solidFill>
              </a:rPr>
              <a:t>Googlewww.google.ru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4394372_a000ab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928670"/>
            <a:ext cx="7715277" cy="578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42853"/>
            <a:ext cx="857256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20 апреля начался штурм Берлина. Дальнобойная артиллерия наших войск открыла огонь по городу. 21 апреля наши части ворвались на окраины Берлина и завязали бои в самом городе. Немецко-фашистское командование предпринимало отчаянные усилия, чтобы не допустить окружения своей столицы. Было решено снять с Западного фронта все войска и бросить их в сражение за Берлин. Однако, 25 апреля кольцо окружения вокруг берлинской группировки врага было замкнуто.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95458f9243da0bcecb32761e7c319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16670"/>
            <a:ext cx="8143931" cy="6224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5500702"/>
            <a:ext cx="807249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тот же день в районе </a:t>
            </a:r>
            <a:r>
              <a:rPr lang="ru-RU" dirty="0"/>
              <a:t>Торгау</a:t>
            </a:r>
            <a:r>
              <a:rPr lang="ru-RU" dirty="0"/>
              <a:t> на реке Эльба состоялась встреча советских и американских войск. 2-й Белорусский фронт активными действиями в низовьях Одера надежно сковал 3-ю немецкую танковую армию, лишив ее возможности нанести контрудар с севера по советским армиям, окружившим Берлин. 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5d8fb352eadbed22c257424202_p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52"/>
            <a:ext cx="7429552" cy="5467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5643578"/>
            <a:ext cx="87154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Наши войска несли большие потери, но, воодушевленные успехами, рвались к центру Берлина, где еще находилось главное командование противника во главе с Гитлером. На улицах города развернулись ожесточенные сражения. Бои не прекращались ни днем ни ночью. 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7317230-znamya-pobe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8429684" cy="56847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5715016"/>
            <a:ext cx="8643998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30 апреля рано утром начался штурм рейхстага. Подступы к рейхстагу прикрывались крепкими зданиями, оборону держали отборные эсэсовские части общей численностью около шести тысяч человек, оснащенные танками, штурмовыми орудиями и артиллерией. Около 15 часов 30 апреля над рейхстагом было водружено Красное </a:t>
            </a:r>
            <a:r>
              <a:rPr lang="ru-RU" sz="1600" dirty="0" smtClean="0"/>
              <a:t>знамя.</a:t>
            </a:r>
            <a:endParaRPr lang="ru-RU" sz="1600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12" y="857232"/>
            <a:ext cx="2428892" cy="5355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Однако, бои в рейхстаге продолжались весь день 1 мая и ночь на 2 мая. Отдельные разрозненные группы гитлеровцев, засевшие в подвальных помещениях, капитулировали лишь утром 2 мая. </a:t>
            </a:r>
          </a:p>
          <a:p>
            <a:r>
              <a:rPr lang="ru-RU" dirty="0" smtClean="0"/>
              <a:t>30 апреля немецкие войска в Берлине были расчленены на четыре части разного состава, а единое управление ими утрачено. </a:t>
            </a:r>
            <a:endParaRPr lang="ru-RU" dirty="0"/>
          </a:p>
        </p:txBody>
      </p:sp>
      <p:pic>
        <p:nvPicPr>
          <p:cNvPr id="3" name="Рисунок 2" descr="64264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5"/>
            <a:ext cx="5715040" cy="554181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bed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394766"/>
            <a:ext cx="8383714" cy="61775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Знамя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  <a:latin typeface="Gabriola" pitchFamily="82" charset="0"/>
              </a:rPr>
              <a:t>ПОБЕДЫ</a:t>
            </a:r>
            <a:endParaRPr lang="ru-RU" b="1" i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8795158" cy="67151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542926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В </a:t>
            </a:r>
            <a:r>
              <a:rPr lang="ru-RU" sz="1600" dirty="0"/>
              <a:t>3 часа ночи 1 мая начальник генерального штаба немецких сухопутных войск генерал пехоты Г. </a:t>
            </a:r>
            <a:r>
              <a:rPr lang="ru-RU" sz="1600" dirty="0" smtClean="0"/>
              <a:t>Кребс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 договоренности с советским командованием перешел линию фронта в Берлине и был принят командующим 8-й гвардейской армией генералом В. И. </a:t>
            </a:r>
            <a:r>
              <a:rPr lang="ru-RU" sz="1600" dirty="0" smtClean="0"/>
              <a:t>Чуйковым.</a:t>
            </a:r>
            <a:endParaRPr lang="ru-RU" sz="1600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214950"/>
            <a:ext cx="828680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Кребс сообщил о самоубийстве Гитлера, а также передал список членов нового имперского правительства и предложение Геббельса и Бормана о временном прекращении военных действий в столице, чтобы подготовить условия для мирных переговоров между Германией и СССР. Однако в этом документе ничего не было сказано о капитуляции.</a:t>
            </a:r>
            <a:endParaRPr lang="ru-RU" dirty="0"/>
          </a:p>
        </p:txBody>
      </p:sp>
      <p:pic>
        <p:nvPicPr>
          <p:cNvPr id="3" name="Рисунок 2" descr="1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852"/>
            <a:ext cx="7500990" cy="504183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342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Штурм Берлина</vt:lpstr>
      <vt:lpstr>Слайд 2</vt:lpstr>
      <vt:lpstr>Слайд 3</vt:lpstr>
      <vt:lpstr>Слайд 4</vt:lpstr>
      <vt:lpstr>Слайд 5</vt:lpstr>
      <vt:lpstr>Слайд 6</vt:lpstr>
      <vt:lpstr>Знамя ПОБЕДЫ</vt:lpstr>
      <vt:lpstr>Слайд 8</vt:lpstr>
      <vt:lpstr>Слайд 9</vt:lpstr>
      <vt:lpstr>Слайд 10</vt:lpstr>
      <vt:lpstr>Вильгельм Кейтель подписывает Акт о безоговорочной капитуляции Германии</vt:lpstr>
      <vt:lpstr> </vt:lpstr>
      <vt:lpstr>СПАСИБО ЗА ПОБЕДУ!</vt:lpstr>
      <vt:lpstr>Составление: 2014год 05.05. МАОУ СОШ №14 город Томск  Список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Штурм Берлина</dc:title>
  <dc:creator>Алиса</dc:creator>
  <cp:lastModifiedBy>Алиса</cp:lastModifiedBy>
  <cp:revision>12</cp:revision>
  <dcterms:created xsi:type="dcterms:W3CDTF">2014-05-05T12:09:53Z</dcterms:created>
  <dcterms:modified xsi:type="dcterms:W3CDTF">2014-05-05T14:09:21Z</dcterms:modified>
</cp:coreProperties>
</file>