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87" d="100"/>
          <a:sy n="87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9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071942446043169"/>
          <c:y val="8.2417582417582444E-2"/>
          <c:w val="0.62949640287769781"/>
          <c:h val="0.730769230769230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54</c:v>
                </c:pt>
                <c:pt idx="1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21</c:v>
                </c:pt>
                <c:pt idx="1">
                  <c:v>0</c:v>
                </c:pt>
              </c:numCache>
            </c:numRef>
          </c:val>
        </c:ser>
        <c:gapDepth val="0"/>
        <c:shape val="box"/>
        <c:axId val="50501120"/>
        <c:axId val="66878464"/>
        <c:axId val="0"/>
      </c:bar3DChart>
      <c:catAx>
        <c:axId val="505011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878464"/>
        <c:crosses val="autoZero"/>
        <c:auto val="1"/>
        <c:lblAlgn val="ctr"/>
        <c:lblOffset val="100"/>
        <c:tickLblSkip val="1"/>
        <c:tickMarkSkip val="1"/>
      </c:catAx>
      <c:valAx>
        <c:axId val="668784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501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978417266187127"/>
          <c:y val="0.34065934065934084"/>
          <c:w val="0.21582733812949656"/>
          <c:h val="0.3186813186813186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089967920676589E-2"/>
          <c:y val="0.10392310922662187"/>
          <c:w val="0.62949640287769781"/>
          <c:h val="0.730769230769230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</c:v>
                </c:pt>
                <c:pt idx="1">
                  <c:v>Конец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32</c:v>
                </c:pt>
                <c:pt idx="1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</c:v>
                </c:pt>
                <c:pt idx="1">
                  <c:v>Конец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41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</c:v>
                </c:pt>
                <c:pt idx="1">
                  <c:v>Конец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27</c:v>
                </c:pt>
                <c:pt idx="1">
                  <c:v>1</c:v>
                </c:pt>
              </c:numCache>
            </c:numRef>
          </c:val>
        </c:ser>
        <c:gapDepth val="0"/>
        <c:shape val="box"/>
        <c:axId val="46917888"/>
        <c:axId val="50520064"/>
        <c:axId val="0"/>
      </c:bar3DChart>
      <c:catAx>
        <c:axId val="46917888"/>
        <c:scaling>
          <c:orientation val="minMax"/>
        </c:scaling>
        <c:axPos val="b"/>
        <c:numFmt formatCode="General" sourceLinked="1"/>
        <c:tickLblPos val="low"/>
        <c:spPr>
          <a:ln w="23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520064"/>
        <c:crosses val="autoZero"/>
        <c:auto val="1"/>
        <c:lblAlgn val="ctr"/>
        <c:lblOffset val="100"/>
        <c:tickLblSkip val="1"/>
        <c:tickMarkSkip val="1"/>
      </c:catAx>
      <c:valAx>
        <c:axId val="50520064"/>
        <c:scaling>
          <c:orientation val="minMax"/>
        </c:scaling>
        <c:axPos val="l"/>
        <c:majorGridlines>
          <c:spPr>
            <a:ln w="237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3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6917888"/>
        <c:crosses val="autoZero"/>
        <c:crossBetween val="between"/>
      </c:valAx>
      <c:spPr>
        <a:noFill/>
        <a:ln w="19020">
          <a:noFill/>
        </a:ln>
      </c:spPr>
    </c:plotArea>
    <c:legend>
      <c:legendPos val="r"/>
      <c:layout>
        <c:manualLayout>
          <c:xMode val="edge"/>
          <c:yMode val="edge"/>
          <c:x val="0.76978417266187127"/>
          <c:y val="0.34065934065934067"/>
          <c:w val="0.21582733812949656"/>
          <c:h val="0.31868131868131866"/>
        </c:manualLayout>
      </c:layout>
      <c:spPr>
        <a:noFill/>
        <a:ln w="2378">
          <a:solidFill>
            <a:srgbClr val="000000"/>
          </a:solidFill>
          <a:prstDash val="solid"/>
        </a:ln>
      </c:spPr>
      <c:txPr>
        <a:bodyPr/>
        <a:lstStyle/>
        <a:p>
          <a:pPr>
            <a:defRPr sz="5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089967920676589E-2"/>
          <c:y val="0.10325078156919291"/>
          <c:w val="0.62949640287769781"/>
          <c:h val="0.730769230769230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60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951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</c:v>
                </c:pt>
                <c:pt idx="1">
                  <c:v>Конец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25</c:v>
                </c:pt>
                <c:pt idx="1">
                  <c:v>2</c:v>
                </c:pt>
              </c:numCache>
            </c:numRef>
          </c:val>
        </c:ser>
        <c:gapDepth val="0"/>
        <c:shape val="box"/>
        <c:axId val="50492544"/>
        <c:axId val="73132288"/>
        <c:axId val="0"/>
      </c:bar3DChart>
      <c:catAx>
        <c:axId val="50492544"/>
        <c:scaling>
          <c:orientation val="minMax"/>
        </c:scaling>
        <c:axPos val="b"/>
        <c:numFmt formatCode="General" sourceLinked="1"/>
        <c:tickLblPos val="low"/>
        <c:spPr>
          <a:ln w="23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132288"/>
        <c:crosses val="autoZero"/>
        <c:auto val="1"/>
        <c:lblAlgn val="ctr"/>
        <c:lblOffset val="100"/>
        <c:tickLblSkip val="1"/>
        <c:tickMarkSkip val="1"/>
      </c:catAx>
      <c:valAx>
        <c:axId val="73132288"/>
        <c:scaling>
          <c:orientation val="minMax"/>
        </c:scaling>
        <c:axPos val="l"/>
        <c:majorGridlines>
          <c:spPr>
            <a:ln w="237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3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492544"/>
        <c:crosses val="autoZero"/>
        <c:crossBetween val="between"/>
      </c:valAx>
      <c:spPr>
        <a:noFill/>
        <a:ln w="19020">
          <a:noFill/>
        </a:ln>
      </c:spPr>
    </c:plotArea>
    <c:legend>
      <c:legendPos val="r"/>
      <c:layout>
        <c:manualLayout>
          <c:xMode val="edge"/>
          <c:yMode val="edge"/>
          <c:x val="0.77441382327209096"/>
          <c:y val="0.32620598374153986"/>
          <c:w val="0.21582733812949656"/>
          <c:h val="0.31868131868131866"/>
        </c:manualLayout>
      </c:layout>
      <c:spPr>
        <a:noFill/>
        <a:ln w="2378">
          <a:solidFill>
            <a:srgbClr val="000000"/>
          </a:solidFill>
          <a:prstDash val="solid"/>
        </a:ln>
      </c:spPr>
      <c:txPr>
        <a:bodyPr/>
        <a:lstStyle/>
        <a:p>
          <a:pPr>
            <a:defRPr sz="5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усанна\для сайта\фото 2\DSC02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00372"/>
            <a:ext cx="1571636" cy="33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85794"/>
            <a:ext cx="6172200" cy="1357322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№ 156 – детский сад комбинированного вида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29066"/>
            <a:ext cx="6172200" cy="2445856"/>
          </a:xfrm>
        </p:spPr>
        <p:txBody>
          <a:bodyPr/>
          <a:lstStyle/>
          <a:p>
            <a:pPr algn="ctr"/>
            <a:endParaRPr lang="ru-RU" dirty="0" smtClean="0"/>
          </a:p>
          <a:p>
            <a:pPr algn="r"/>
            <a:r>
              <a:rPr lang="ru-RU" dirty="0" smtClean="0"/>
              <a:t>Презентация</a:t>
            </a:r>
          </a:p>
          <a:p>
            <a:pPr algn="r"/>
            <a:r>
              <a:rPr lang="ru-RU" dirty="0" smtClean="0"/>
              <a:t> учителя-логопеда </a:t>
            </a:r>
          </a:p>
          <a:p>
            <a:pPr algn="r"/>
            <a:r>
              <a:rPr lang="ru-RU" dirty="0" smtClean="0"/>
              <a:t>Третьяковой </a:t>
            </a:r>
          </a:p>
          <a:p>
            <a:pPr algn="r"/>
            <a:r>
              <a:rPr lang="ru-RU" dirty="0" smtClean="0"/>
              <a:t>Сусанны Вячеславовны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pPr algn="r"/>
            <a:r>
              <a:rPr lang="ru-RU" dirty="0" smtClean="0"/>
              <a:t>Высшее Московский открытый государственный педагогический</a:t>
            </a:r>
          </a:p>
          <a:p>
            <a:pPr algn="r"/>
            <a:r>
              <a:rPr lang="ru-RU" dirty="0" smtClean="0"/>
              <a:t> университет им. М.  А. Шолохова.</a:t>
            </a:r>
          </a:p>
          <a:p>
            <a:pPr algn="r"/>
            <a:r>
              <a:rPr lang="ru-RU" dirty="0" smtClean="0"/>
              <a:t>Год окончания 2003 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256643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Уровень</a:t>
            </a:r>
            <a:r>
              <a:rPr lang="ru-RU" dirty="0" smtClean="0"/>
              <a:t> </a:t>
            </a:r>
            <a:r>
              <a:rPr lang="ru-RU" b="1" dirty="0" smtClean="0"/>
              <a:t>квалификации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ru-RU" dirty="0" smtClean="0"/>
              <a:t>- присвоена первая квалификационная категория </a:t>
            </a:r>
            <a:r>
              <a:rPr lang="ru-RU" sz="1400" dirty="0" smtClean="0"/>
              <a:t>приказ управления образования г. Тулы от 29.12. 2010 №643-а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363" y="1600200"/>
            <a:ext cx="29696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Стаж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7467600" cy="4873752"/>
          </a:xfrm>
        </p:spPr>
        <p:txBody>
          <a:bodyPr/>
          <a:lstStyle/>
          <a:p>
            <a:r>
              <a:rPr lang="ru-RU" sz="2000" dirty="0" smtClean="0"/>
              <a:t>Педагогический 23 года</a:t>
            </a:r>
          </a:p>
          <a:p>
            <a:r>
              <a:rPr lang="ru-RU" sz="2000" dirty="0" smtClean="0"/>
              <a:t>По специальности 14 лет</a:t>
            </a:r>
          </a:p>
          <a:p>
            <a:r>
              <a:rPr lang="ru-RU" sz="2000" dirty="0" smtClean="0"/>
              <a:t>В данном учреждении 4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Прохождение курсов повышения квалификации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H:\сертификаты\Scan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1246732" cy="1714511"/>
          </a:xfrm>
          <a:prstGeom prst="rect">
            <a:avLst/>
          </a:prstGeom>
          <a:noFill/>
        </p:spPr>
      </p:pic>
      <p:pic>
        <p:nvPicPr>
          <p:cNvPr id="3076" name="Picture 4" descr="H:\сертификаты\Scan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86124"/>
            <a:ext cx="1194785" cy="1643073"/>
          </a:xfrm>
          <a:prstGeom prst="rect">
            <a:avLst/>
          </a:prstGeom>
          <a:noFill/>
        </p:spPr>
      </p:pic>
      <p:pic>
        <p:nvPicPr>
          <p:cNvPr id="3077" name="Picture 5" descr="H:\сертификаты\Scan.jpg1.jp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1194785" cy="1643074"/>
          </a:xfrm>
          <a:prstGeom prst="rect">
            <a:avLst/>
          </a:prstGeom>
          <a:noFill/>
        </p:spPr>
      </p:pic>
      <p:pic>
        <p:nvPicPr>
          <p:cNvPr id="3078" name="Picture 6" descr="H:\сертификаты\Scan.jp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929066"/>
            <a:ext cx="1142837" cy="1571636"/>
          </a:xfrm>
          <a:prstGeom prst="rect">
            <a:avLst/>
          </a:prstGeom>
          <a:noFill/>
        </p:spPr>
      </p:pic>
      <p:pic>
        <p:nvPicPr>
          <p:cNvPr id="3079" name="Picture 7" descr="H:\сертификаты\Sc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214818"/>
            <a:ext cx="2000264" cy="1454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по самообразованию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Тема </a:t>
            </a:r>
            <a:r>
              <a:rPr lang="ru-RU" b="1" dirty="0" smtClean="0"/>
              <a:t>опыта:</a:t>
            </a:r>
            <a:r>
              <a:rPr lang="ru-RU" i="1" dirty="0" smtClean="0"/>
              <a:t> </a:t>
            </a:r>
            <a:r>
              <a:rPr lang="ru-RU" b="1" i="1" dirty="0" smtClean="0"/>
              <a:t>«Развитие фонематического восприятия у детей старшего дошкольного возраста</a:t>
            </a:r>
            <a:r>
              <a:rPr lang="ru-RU" sz="2000" b="1" i="1" dirty="0" smtClean="0"/>
              <a:t>».</a:t>
            </a:r>
          </a:p>
          <a:p>
            <a:r>
              <a:rPr lang="ru-RU" sz="2000" b="1" dirty="0" smtClean="0"/>
              <a:t>Идея опыта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sz="1500" dirty="0" smtClean="0"/>
              <a:t>изучить особенности развития фонематического восприятия у детей 5 – 6 лет с общим недоразвитием речи. Определить и структурировать содержательный элемент данной проблемы. Выделить наиболее эффективные формы, методы и приёмы, способствующие развитию фонематического восприятия у детей с общим недоразвитием речи. Предложить практическим педагогам программу коррекционной работы для развития фонематического восприятия у дошкольников с ОНР с использованием дидактических игр.</a:t>
            </a:r>
          </a:p>
          <a:p>
            <a:pPr>
              <a:buNone/>
            </a:pPr>
            <a:endParaRPr lang="ru-RU" sz="1500" dirty="0" smtClean="0"/>
          </a:p>
          <a:p>
            <a:r>
              <a:rPr lang="ru-RU" dirty="0" smtClean="0"/>
              <a:t>Дата начала работы: 2008 год</a:t>
            </a:r>
          </a:p>
          <a:p>
            <a:r>
              <a:rPr lang="ru-RU" dirty="0" smtClean="0"/>
              <a:t>Дата окончания работы: продолжает работать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Результативность работы по самообразованию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228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группа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ОНР  2010 – 2011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Объект 15"/>
          <p:cNvGraphicFramePr/>
          <p:nvPr/>
        </p:nvGraphicFramePr>
        <p:xfrm>
          <a:off x="500034" y="2428868"/>
          <a:ext cx="3571900" cy="19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643050"/>
            <a:ext cx="30003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ОНР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2011 -2012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год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1"/>
          <p:cNvGraphicFramePr/>
          <p:nvPr/>
        </p:nvGraphicFramePr>
        <p:xfrm>
          <a:off x="5143504" y="2285992"/>
          <a:ext cx="292895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2"/>
          <p:cNvGraphicFramePr/>
          <p:nvPr/>
        </p:nvGraphicFramePr>
        <p:xfrm>
          <a:off x="2643174" y="4572008"/>
          <a:ext cx="3714776" cy="1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86116" y="421481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 ОНР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2012 -2013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00364" y="2643182"/>
            <a:ext cx="2500330" cy="19733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1300" dirty="0">
                <a:ln w="6350">
                  <a:solidFill>
                    <a:schemeClr val="tx1"/>
                  </a:solidFill>
                </a:ln>
              </a:rPr>
              <a:t>Реализация </a:t>
            </a:r>
            <a:r>
              <a:rPr lang="ru-RU" sz="1300" dirty="0" smtClean="0">
                <a:ln w="6350">
                  <a:solidFill>
                    <a:schemeClr val="tx1"/>
                  </a:solidFill>
                </a:ln>
              </a:rPr>
              <a:t>педагогического опыта  </a:t>
            </a:r>
          </a:p>
          <a:p>
            <a:pPr algn="ctr">
              <a:buNone/>
              <a:defRPr/>
            </a:pPr>
            <a:r>
              <a:rPr lang="ru-RU" sz="1200" b="1" i="1" dirty="0" smtClean="0"/>
              <a:t>«Развитие </a:t>
            </a:r>
            <a:r>
              <a:rPr lang="ru-RU" sz="1200" b="1" i="1" dirty="0" smtClean="0"/>
              <a:t>фонематического восприятия у детей старшего дошкольного возраста</a:t>
            </a:r>
            <a:r>
              <a:rPr lang="ru-RU" sz="1100" b="1" i="1" dirty="0" smtClean="0"/>
              <a:t>».</a:t>
            </a:r>
            <a:endParaRPr lang="ru-RU" sz="1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714488"/>
            <a:ext cx="2714644" cy="114300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Учебная деятельность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Раздел «</a:t>
            </a:r>
            <a:r>
              <a:rPr lang="ru-RU" b="1" dirty="0" smtClean="0">
                <a:solidFill>
                  <a:schemeClr val="tx1"/>
                </a:solidFill>
              </a:rPr>
              <a:t>Речевое развитие»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000636"/>
            <a:ext cx="2571768" cy="78581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Организация </a:t>
            </a:r>
            <a:r>
              <a:rPr lang="ru-RU" sz="1400" b="1" dirty="0">
                <a:solidFill>
                  <a:schemeClr val="tx1"/>
                </a:solidFill>
              </a:rPr>
              <a:t>предметно-развивающей</a:t>
            </a:r>
            <a:r>
              <a:rPr lang="ru-RU" b="1" dirty="0">
                <a:solidFill>
                  <a:schemeClr val="tx1"/>
                </a:solidFill>
              </a:rPr>
              <a:t>	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04"/>
            <a:ext cx="3000428" cy="85725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</a:t>
            </a:r>
            <a:r>
              <a:rPr lang="ru-RU" sz="1400" b="1" dirty="0">
                <a:solidFill>
                  <a:schemeClr val="tx1"/>
                </a:solidFill>
              </a:rPr>
              <a:t>методических материалов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и рекомендаций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71810"/>
            <a:ext cx="2071702" cy="7858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родителями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4357718" cy="142876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Обсуждение вопросов реализации программы на Совете педагогов, распространение опыта работы в районе и городе.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3357562"/>
            <a:ext cx="3000396" cy="107157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Проведение диагностики по реализации задач </a:t>
            </a:r>
            <a:r>
              <a:rPr lang="ru-RU" b="1" dirty="0" smtClean="0">
                <a:solidFill>
                  <a:schemeClr val="tx1"/>
                </a:solidFill>
              </a:rPr>
              <a:t>опыта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00694" y="500042"/>
            <a:ext cx="2424106" cy="91759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Игровая деятельность</a:t>
            </a: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1214414" y="1500174"/>
            <a:ext cx="2424106" cy="917596"/>
          </a:xfrm>
          <a:prstGeom prst="rect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Режимные моменты</a:t>
            </a: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Реализация </a:t>
            </a:r>
            <a:r>
              <a:rPr lang="ru-RU" sz="2000" b="1" i="1" dirty="0" smtClean="0">
                <a:latin typeface="Times New Roman" pitchFamily="18" charset="0"/>
              </a:rPr>
              <a:t> опыта по теме: </a:t>
            </a:r>
            <a:r>
              <a:rPr lang="ru-RU" sz="2000" b="1" i="1" dirty="0" smtClean="0">
                <a:latin typeface="Times New Roman" pitchFamily="18" charset="0"/>
              </a:rPr>
              <a:t>«Развитие фонематического восприятия у детей старшего дошкольного </a:t>
            </a:r>
            <a:r>
              <a:rPr lang="ru-RU" sz="2000" b="1" i="1" dirty="0" smtClean="0">
                <a:latin typeface="Times New Roman" pitchFamily="18" charset="0"/>
              </a:rPr>
              <a:t>возраста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2530" name="Picture 2" descr="H:\фото 2\DSC_02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857520" cy="2143140"/>
          </a:xfrm>
          <a:prstGeom prst="rect">
            <a:avLst/>
          </a:prstGeom>
          <a:noFill/>
        </p:spPr>
      </p:pic>
      <p:pic>
        <p:nvPicPr>
          <p:cNvPr id="22531" name="Picture 3" descr="H:\фото 2\DSC_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90"/>
            <a:ext cx="2020078" cy="2786058"/>
          </a:xfrm>
          <a:prstGeom prst="rect">
            <a:avLst/>
          </a:prstGeom>
          <a:noFill/>
        </p:spPr>
      </p:pic>
      <p:pic>
        <p:nvPicPr>
          <p:cNvPr id="22532" name="Picture 4" descr="H:\фото 2\DSC_0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143380"/>
            <a:ext cx="2064507" cy="2466924"/>
          </a:xfrm>
          <a:prstGeom prst="rect">
            <a:avLst/>
          </a:prstGeom>
          <a:noFill/>
        </p:spPr>
      </p:pic>
      <p:pic>
        <p:nvPicPr>
          <p:cNvPr id="22533" name="Picture 5" descr="H:\фото\DSCN2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500174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271</Words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Муниципальное бюджетное дошкольное учреждение № 156 – детский сад комбинированного вида</vt:lpstr>
      <vt:lpstr>Образование </vt:lpstr>
      <vt:lpstr>Уровень квалификации</vt:lpstr>
      <vt:lpstr>Стаж работы  </vt:lpstr>
      <vt:lpstr>Работа по самообразованию</vt:lpstr>
      <vt:lpstr>Результативность работы по самообразованию</vt:lpstr>
      <vt:lpstr>Игровая деятельность</vt:lpstr>
      <vt:lpstr>Реализация  опыта по теме: «Развитие фонематического восприятия у детей старшего дошкольного возраста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№ 156 – детский сад комбинированного вида</dc:title>
  <cp:lastModifiedBy>1</cp:lastModifiedBy>
  <cp:revision>17</cp:revision>
  <dcterms:modified xsi:type="dcterms:W3CDTF">2014-01-16T11:12:37Z</dcterms:modified>
</cp:coreProperties>
</file>