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3" r:id="rId3"/>
    <p:sldId id="274" r:id="rId4"/>
    <p:sldId id="279" r:id="rId5"/>
    <p:sldId id="278" r:id="rId6"/>
    <p:sldId id="277" r:id="rId7"/>
    <p:sldId id="276" r:id="rId8"/>
    <p:sldId id="281" r:id="rId9"/>
    <p:sldId id="280" r:id="rId10"/>
    <p:sldId id="283" r:id="rId11"/>
    <p:sldId id="282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69C"/>
    <a:srgbClr val="CC0099"/>
    <a:srgbClr val="22683D"/>
    <a:srgbClr val="BAFCD3"/>
    <a:srgbClr val="007033"/>
    <a:srgbClr val="E65858"/>
    <a:srgbClr val="F5A1DD"/>
    <a:srgbClr val="DD6523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2" autoAdjust="0"/>
    <p:restoredTop sz="94660"/>
  </p:normalViewPr>
  <p:slideViewPr>
    <p:cSldViewPr>
      <p:cViewPr varScale="1">
        <p:scale>
          <a:sx n="65" d="100"/>
          <a:sy n="65" d="100"/>
        </p:scale>
        <p:origin x="-11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026F2-0626-4EC4-940D-F90B77BF92D0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10C3D-EBA0-4C1E-8428-4D1F53BEA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6338F7B-2F8F-4B95-B14A-D5EEEFB8C334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4E1EAB5-F4D2-43FB-8167-5206BBA497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0984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DD6523"/>
                </a:solidFill>
              </a:rPr>
              <a:t>Проект по ЗОЖ: «Секреты здоровья» </a:t>
            </a:r>
            <a:endParaRPr lang="ru-RU" dirty="0">
              <a:solidFill>
                <a:srgbClr val="DD652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14620"/>
            <a:ext cx="9144000" cy="41433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Здоровье – главное на свете.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Об этом знают даже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дети!</a:t>
            </a: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rgbClr val="20269C"/>
                </a:solidFill>
              </a:rPr>
              <a:t>Над проектом работали</a:t>
            </a:r>
          </a:p>
          <a:p>
            <a:r>
              <a:rPr lang="ru-RU" sz="2400" dirty="0" smtClean="0">
                <a:solidFill>
                  <a:srgbClr val="20269C"/>
                </a:solidFill>
              </a:rPr>
              <a:t>у</a:t>
            </a:r>
            <a:r>
              <a:rPr lang="ru-RU" sz="2400" dirty="0" smtClean="0">
                <a:solidFill>
                  <a:srgbClr val="20269C"/>
                </a:solidFill>
              </a:rPr>
              <a:t>чащиеся 7 класса ГБС(К)ОУ</a:t>
            </a:r>
          </a:p>
          <a:p>
            <a:r>
              <a:rPr lang="ru-RU" sz="2400" dirty="0" smtClean="0">
                <a:solidFill>
                  <a:srgbClr val="20269C"/>
                </a:solidFill>
              </a:rPr>
              <a:t>ш</a:t>
            </a:r>
            <a:r>
              <a:rPr lang="ru-RU" sz="2400" dirty="0" smtClean="0">
                <a:solidFill>
                  <a:srgbClr val="20269C"/>
                </a:solidFill>
              </a:rPr>
              <a:t>колы-интерната г. Отрадного</a:t>
            </a:r>
          </a:p>
          <a:p>
            <a:r>
              <a:rPr lang="ru-RU" sz="2400" dirty="0" smtClean="0">
                <a:solidFill>
                  <a:srgbClr val="20269C"/>
                </a:solidFill>
              </a:rPr>
              <a:t>Руководитель проекта Акимова А.Х.</a:t>
            </a:r>
            <a:endParaRPr lang="ru-RU" sz="2400" dirty="0">
              <a:solidFill>
                <a:srgbClr val="20269C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716586" y="3753415"/>
            <a:ext cx="2556131" cy="250032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28376" y="198761"/>
            <a:ext cx="1086849" cy="111815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91072" y="0"/>
            <a:ext cx="8352928" cy="1340768"/>
          </a:xfrm>
          <a:prstGeom prst="rect">
            <a:avLst/>
          </a:prstGeom>
        </p:spPr>
        <p:txBody>
          <a:bodyPr lIns="45720" rIns="228600" anchor="b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0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Правильное питание – залог здоровья</a:t>
            </a:r>
            <a:endParaRPr kumimoji="0" lang="ru-RU" sz="40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6"/>
          <p:cNvSpPr txBox="1">
            <a:spLocks/>
          </p:cNvSpPr>
          <p:nvPr/>
        </p:nvSpPr>
        <p:spPr>
          <a:xfrm>
            <a:off x="179512" y="1412776"/>
            <a:ext cx="8784976" cy="4526280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правильного питания зависит здоровье и долголетие человека.  Дети младшего школьного возраста  должны питаться 4-5 раз в день. Есть надо не спеша, хорошо пережевывать пищу.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Больше надо есть овощей, фруктов и ягод.    </a:t>
            </a:r>
            <a:endParaRPr kumimoji="0" lang="ru-RU" sz="2400" i="1" u="none" strike="noStrike" kern="1200" cap="none" spc="0" normalizeH="0" baseline="0" noProof="0" dirty="0">
              <a:ln>
                <a:noFill/>
              </a:ln>
              <a:solidFill>
                <a:srgbClr val="20269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Рисунок 7" descr="7 (6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29000"/>
            <a:ext cx="3143272" cy="3042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4370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63888" y="4437112"/>
            <a:ext cx="1872208" cy="1919136"/>
          </a:xfrm>
          <a:prstGeom prst="ellipse">
            <a:avLst/>
          </a:prstGeom>
          <a:ln w="28575" cap="rnd">
            <a:solidFill>
              <a:srgbClr val="22683D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Рисунок 9" descr="7 (8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3573016"/>
            <a:ext cx="3286148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184131" y="198761"/>
            <a:ext cx="1086849" cy="111815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188640"/>
            <a:ext cx="7740352" cy="1143000"/>
          </a:xfrm>
          <a:prstGeom prst="rect">
            <a:avLst/>
          </a:prstGeom>
        </p:spPr>
        <p:txBody>
          <a:bodyPr lIns="45720" rIns="22860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spc="50" normalizeH="0" baseline="0" noProof="0" dirty="0" smtClean="0">
                <a:ln w="11430"/>
                <a:solidFill>
                  <a:srgbClr val="22683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Только здоровый человек по-настоящему радуется жизни.</a:t>
            </a:r>
            <a:endParaRPr kumimoji="0" lang="ru-RU" sz="2800" b="1" i="1" u="none" strike="noStrike" kern="1200" spc="50" normalizeH="0" baseline="0" noProof="0" dirty="0">
              <a:ln w="11430"/>
              <a:solidFill>
                <a:srgbClr val="22683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45720" rIns="246888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Одному мудрецу задали вопрос: «Что для человека важнее – богатство или слава?»  Он ответил: </a:t>
            </a: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«Ни то, ни другое, а здоровье. Здоровый  нищий счастливее больного короля».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Прислушайтесь к словам мудреца и твердо запомните, что надежнее всех о своем здоровье можешь позаботиться только ты сам.</a:t>
            </a:r>
            <a:endParaRPr kumimoji="0" lang="ru-RU" sz="2800" i="1" u="none" strike="noStrike" kern="1200" cap="none" spc="0" normalizeH="0" baseline="0" noProof="0" dirty="0">
              <a:ln>
                <a:noFill/>
              </a:ln>
              <a:solidFill>
                <a:srgbClr val="20269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643710"/>
          </a:xfrm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9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</a:t>
            </a:r>
          </a:p>
          <a:p>
            <a:pPr algn="ctr">
              <a:buNone/>
            </a:pPr>
            <a:r>
              <a:rPr lang="ru-RU" sz="9600" b="1" i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>
              <a:buNone/>
            </a:pPr>
            <a:r>
              <a:rPr lang="ru-RU" sz="9600" b="1" i="1" spc="50" dirty="0" smtClean="0">
                <a:ln w="11430"/>
                <a:solidFill>
                  <a:srgbClr val="CC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</a:p>
        </p:txBody>
      </p:sp>
      <p:pic>
        <p:nvPicPr>
          <p:cNvPr id="4" name="Рисунок 3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394285">
            <a:off x="7105720" y="339590"/>
            <a:ext cx="1562100" cy="1285875"/>
          </a:xfrm>
          <a:prstGeom prst="rect">
            <a:avLst/>
          </a:prstGeom>
        </p:spPr>
      </p:pic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51933">
            <a:off x="1443878" y="4482971"/>
            <a:ext cx="1562100" cy="1285875"/>
          </a:xfrm>
          <a:prstGeom prst="rect">
            <a:avLst/>
          </a:prstGeom>
        </p:spPr>
      </p:pic>
      <p:pic>
        <p:nvPicPr>
          <p:cNvPr id="6" name="Рисунок 5" descr="but0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550558">
            <a:off x="476265" y="526835"/>
            <a:ext cx="1601021" cy="1432492"/>
          </a:xfrm>
          <a:prstGeom prst="rect">
            <a:avLst/>
          </a:prstGeom>
        </p:spPr>
      </p:pic>
      <p:pic>
        <p:nvPicPr>
          <p:cNvPr id="7" name="Рисунок 6" descr="but0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20163">
            <a:off x="6595159" y="4295194"/>
            <a:ext cx="190500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1211244" y="4848441"/>
            <a:ext cx="1246778" cy="1282687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79512" y="260648"/>
            <a:ext cx="8373616" cy="1143000"/>
          </a:xfrm>
          <a:prstGeom prst="rect">
            <a:avLst/>
          </a:prstGeom>
          <a:noFill/>
        </p:spPr>
        <p:txBody>
          <a:bodyPr lIns="45720" rIns="22860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normalizeH="0" baseline="0" noProof="0" dirty="0" smtClean="0">
                <a:ln w="3175" cmpd="sng">
                  <a:solidFill>
                    <a:srgbClr val="C00000"/>
                  </a:solidFill>
                  <a:prstDash val="solid"/>
                </a:ln>
                <a:solidFill>
                  <a:srgbClr val="E65858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Цель: </a:t>
            </a:r>
            <a:r>
              <a:rPr kumimoji="0" lang="ru-RU" sz="2400" i="1" u="none" strike="noStrike" kern="1200" normalizeH="0" baseline="0" noProof="0" dirty="0" smtClean="0">
                <a:ln w="3175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формирование представления о здоровье как одной из главных ценностей человеческой жизни.</a:t>
            </a:r>
            <a:endParaRPr kumimoji="0" lang="ru-RU" sz="2400" i="1" u="none" strike="noStrike" kern="1200" normalizeH="0" baseline="0" noProof="0" dirty="0">
              <a:ln w="3175" cmpd="sng">
                <a:solidFill>
                  <a:srgbClr val="00206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79512" y="1484784"/>
            <a:ext cx="8229600" cy="4526280"/>
          </a:xfrm>
          <a:prstGeom prst="rect">
            <a:avLst/>
          </a:prstGeom>
          <a:noFill/>
        </p:spPr>
        <p:txBody>
          <a:bodyPr lIns="45720" rIns="246888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Способствовать формированию потребности здорового образа жизни, ответственного  отношения к своему здоровью.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Выделить компоненты здоровья человека и установить их взаимосвязь.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Формировать привычки выполнения гигиенических требований.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20269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34274" y="204370"/>
            <a:ext cx="1117529" cy="1149715"/>
          </a:xfrm>
          <a:prstGeom prst="rect">
            <a:avLst/>
          </a:prstGeom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67544" y="1268760"/>
            <a:ext cx="8463884" cy="4526280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20269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Здоровый человек редко задумывается над тем, что такое здоровье. Кажется, что ты здоров, всегда будешь таким и не стоит об этом беспокоится. Между тем здоровье – одна из ценностей человеческой жизни, источник радости. Все люди должны заботится  о своем здоровье, иметь знания о гигиене и первой медицинской помощи.                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20269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 descr="0_4d103_d07e47ce_-1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77072"/>
            <a:ext cx="3092093" cy="207170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39552" y="404664"/>
            <a:ext cx="8136904" cy="847856"/>
          </a:xfrm>
          <a:prstGeom prst="rect">
            <a:avLst/>
          </a:prstGeom>
        </p:spPr>
        <p:txBody>
          <a:bodyPr lIns="45720" rIns="228600" anchor="b">
            <a:normAutofit fontScale="8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3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Человек и его здоровье</a:t>
            </a:r>
            <a:endParaRPr kumimoji="0" lang="ru-RU" sz="53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250076" y="135648"/>
            <a:ext cx="741745" cy="76310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88640"/>
            <a:ext cx="8229600" cy="1484784"/>
          </a:xfrm>
          <a:prstGeom prst="rect">
            <a:avLst/>
          </a:prstGeom>
        </p:spPr>
        <p:txBody>
          <a:bodyPr lIns="45720" rIns="228600" anchor="b">
            <a:normAutofit fontScale="8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Компоненты Здоровья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1" u="none" strike="noStrike" kern="1200" normalizeH="0" baseline="0" noProof="0" dirty="0" smtClean="0">
                <a:ln w="50800"/>
                <a:solidFill>
                  <a:srgbClr val="0070C0"/>
                </a:solidFill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ru-RU" sz="2700" b="1" i="1" u="none" strike="noStrike" kern="1200" normalizeH="0" baseline="0" noProof="0" dirty="0" smtClean="0">
                <a:ln w="50800"/>
                <a:solidFill>
                  <a:srgbClr val="20269C"/>
                </a:solidFill>
                <a:uLnTx/>
                <a:uFillTx/>
                <a:latin typeface="+mj-lt"/>
                <a:ea typeface="+mj-ea"/>
                <a:cs typeface="+mj-cs"/>
              </a:rPr>
              <a:t>Здоровье человека – жизненно важная ценность, оно складывается из многих  взаимосвязанных друг с другом компонентов.</a:t>
            </a:r>
            <a:endParaRPr kumimoji="0" lang="ru-RU" sz="27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56176" y="4293096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Отказ от вредных привычек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2492896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Режим дня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56176" y="3429000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Рациональное питание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84168" y="2492896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Закаливание и оздоровление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1700808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Чистота тела  и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жилища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3928" y="3140968"/>
            <a:ext cx="1584176" cy="1368152"/>
          </a:xfrm>
          <a:prstGeom prst="rect">
            <a:avLst/>
          </a:prstGeom>
          <a:ln/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divot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ЗДОРОВЬЕ</a:t>
            </a:r>
            <a:endParaRPr lang="ru-RU" b="1" i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27584" y="3429000"/>
            <a:ext cx="25202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Движения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4293096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Выбор одежды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91880" y="5157192"/>
            <a:ext cx="2531680" cy="714380"/>
          </a:xfrm>
          <a:prstGeom prst="rect">
            <a:avLst/>
          </a:prstGeom>
          <a:ln w="19050">
            <a:solidFill>
              <a:srgbClr val="22683D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Положительные эмоции</a:t>
            </a:r>
            <a:endParaRPr lang="ru-RU" b="1" i="1" dirty="0">
              <a:solidFill>
                <a:srgbClr val="002060"/>
              </a:solidFill>
            </a:endParaRPr>
          </a:p>
        </p:txBody>
      </p:sp>
      <p:cxnSp>
        <p:nvCxnSpPr>
          <p:cNvPr id="28" name="Прямая со стрелкой 27"/>
          <p:cNvCxnSpPr>
            <a:stCxn id="23" idx="0"/>
          </p:cNvCxnSpPr>
          <p:nvPr/>
        </p:nvCxnSpPr>
        <p:spPr>
          <a:xfrm flipV="1">
            <a:off x="4716016" y="242088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508104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1"/>
          </p:cNvCxnSpPr>
          <p:nvPr/>
        </p:nvCxnSpPr>
        <p:spPr>
          <a:xfrm>
            <a:off x="5508104" y="4293096"/>
            <a:ext cx="64807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20" idx="1"/>
          </p:cNvCxnSpPr>
          <p:nvPr/>
        </p:nvCxnSpPr>
        <p:spPr>
          <a:xfrm flipV="1">
            <a:off x="5508104" y="2850086"/>
            <a:ext cx="576064" cy="578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3" idx="1"/>
            <a:endCxn id="24" idx="3"/>
          </p:cNvCxnSpPr>
          <p:nvPr/>
        </p:nvCxnSpPr>
        <p:spPr>
          <a:xfrm flipH="1" flipV="1">
            <a:off x="3347864" y="3786190"/>
            <a:ext cx="576064" cy="38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endCxn id="26" idx="0"/>
          </p:cNvCxnSpPr>
          <p:nvPr/>
        </p:nvCxnSpPr>
        <p:spPr>
          <a:xfrm>
            <a:off x="4716016" y="4509120"/>
            <a:ext cx="417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18" idx="3"/>
          </p:cNvCxnSpPr>
          <p:nvPr/>
        </p:nvCxnSpPr>
        <p:spPr>
          <a:xfrm flipH="1" flipV="1">
            <a:off x="3359264" y="2850086"/>
            <a:ext cx="564664" cy="578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25" idx="3"/>
          </p:cNvCxnSpPr>
          <p:nvPr/>
        </p:nvCxnSpPr>
        <p:spPr>
          <a:xfrm flipH="1">
            <a:off x="3359264" y="4221088"/>
            <a:ext cx="564664" cy="429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179052" y="170358"/>
            <a:ext cx="931541" cy="958371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1196752"/>
            <a:ext cx="8784976" cy="5472608"/>
          </a:xfrm>
          <a:prstGeom prst="rect">
            <a:avLst/>
          </a:prstGeom>
        </p:spPr>
        <p:txBody>
          <a:bodyPr lIns="45720" rIns="246888"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Обязательным признаком здоровья является соблюдение в чистоте</a:t>
            </a:r>
            <a:r>
              <a:rPr kumimoji="0" lang="ru-RU" sz="2600" b="0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тела и жилища. Когда вы играете , учите уроки или работаете, вы прикасаетесь  к разным предметам. Ваши руки загрязняются, на них оказываются микробы. Поэтому после любой работы или перед едой нужно обязательно мыть руки с мылом. Большое значение в личной гигиене имеет уход за кожей, волосами, ногтями и зубами.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600" dirty="0" smtClean="0">
              <a:solidFill>
                <a:srgbClr val="FFFF00"/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Запомните правило:</a:t>
            </a:r>
            <a:r>
              <a:rPr kumimoji="0" lang="ru-RU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Дом и человек - друзья.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чистоты каждого человека зависит чистота нашего общего дома -планеты Земля!</a:t>
            </a:r>
            <a:endParaRPr kumimoji="0" lang="ru-RU" sz="2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hygiene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501008"/>
            <a:ext cx="2048503" cy="1800200"/>
          </a:xfrm>
          <a:prstGeom prst="rect">
            <a:avLst/>
          </a:prstGeom>
        </p:spPr>
      </p:pic>
      <p:pic>
        <p:nvPicPr>
          <p:cNvPr id="8" name="Рисунок 7" descr="hygiene0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429000"/>
            <a:ext cx="2212298" cy="1835576"/>
          </a:xfrm>
          <a:prstGeom prst="rect">
            <a:avLst/>
          </a:prstGeom>
        </p:spPr>
      </p:pic>
      <p:pic>
        <p:nvPicPr>
          <p:cNvPr id="9" name="Рисунок 8" descr="hygiene0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3501008"/>
            <a:ext cx="1213306" cy="1979605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251520" y="260648"/>
            <a:ext cx="8352928" cy="847856"/>
          </a:xfrm>
          <a:prstGeom prst="rect">
            <a:avLst/>
          </a:prstGeom>
        </p:spPr>
        <p:txBody>
          <a:bodyPr lIns="45720" rIns="228600" anchor="b">
            <a:normAutofit fontScale="67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65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Чистота – залог здоровья</a:t>
            </a:r>
            <a:endParaRPr kumimoji="0" lang="ru-RU" sz="65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161823" y="342603"/>
            <a:ext cx="841895" cy="866143"/>
          </a:xfrm>
          <a:prstGeom prst="rect">
            <a:avLst/>
          </a:prstGeom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1124744"/>
            <a:ext cx="8589640" cy="4526280"/>
          </a:xfrm>
          <a:prstGeom prst="rect">
            <a:avLst/>
          </a:prstGeom>
        </p:spPr>
        <p:txBody>
          <a:bodyPr lIns="45720" rIns="246888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Верный помощник здоровья - режим дня.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400" i="1" dirty="0" smtClean="0">
                <a:solidFill>
                  <a:srgbClr val="002060"/>
                </a:solidFill>
              </a:rPr>
              <a:t>    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Режим дня помогает хорошо учиться, укреплять здоровье. У каждого ученика должен быть составлен свой личный режим дня. Режим дня должен чередовать  учебу с отдыхом, тихие игры с подвижными, прогулки  с  просмотром  телепередач.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Если  учащийся не  ходит в группу продленного дня,  он должен, вернувшись из школы, переодеться, повесить одежду на место, вымыть руки,  пообедать, отдохнуть,  поиграть с друзьями,  подготовить  уроки  (начиная с трудных,  между уроками  устраивать отдых).  Закончив приготовление уроков, нужно собрать сумку в школу,  проверив, все ли положил в сумку.  Вечером  подготовиться ко сну и ложиться спать вовремя.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188640"/>
            <a:ext cx="6336704" cy="847856"/>
          </a:xfrm>
          <a:prstGeom prst="rect">
            <a:avLst/>
          </a:prstGeom>
        </p:spPr>
        <p:txBody>
          <a:bodyPr lIns="45720" rIns="228600" anchor="b">
            <a:normAutofit fontScale="97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5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Режим дня</a:t>
            </a:r>
            <a:endParaRPr kumimoji="0" lang="ru-RU" sz="45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www.baby.ru/storage/2/e/a/8/3050645.48977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229200"/>
            <a:ext cx="1656184" cy="1492996"/>
          </a:xfrm>
          <a:prstGeom prst="rect">
            <a:avLst/>
          </a:prstGeom>
          <a:noFill/>
        </p:spPr>
      </p:pic>
      <p:pic>
        <p:nvPicPr>
          <p:cNvPr id="8" name="Picture 4" descr="http://nachalka419.ucoz.ru/rasporjadok.jpg"/>
          <p:cNvPicPr>
            <a:picLocks noChangeAspect="1" noChangeArrowheads="1"/>
          </p:cNvPicPr>
          <p:nvPr/>
        </p:nvPicPr>
        <p:blipFill>
          <a:blip r:embed="rId4" cstate="print"/>
          <a:srcRect l="30300" r="41672"/>
          <a:stretch>
            <a:fillRect/>
          </a:stretch>
        </p:blipFill>
        <p:spPr bwMode="auto">
          <a:xfrm>
            <a:off x="7164288" y="0"/>
            <a:ext cx="1800200" cy="14738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75346" y="174936"/>
            <a:ext cx="956583" cy="984134"/>
          </a:xfrm>
          <a:prstGeom prst="rect">
            <a:avLst/>
          </a:prstGeom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287016" y="836712"/>
            <a:ext cx="8856984" cy="4526280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Если хочешь  быть сильным – бегай,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Хочешь быть красивым – бегай,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Хочешь быть умным – бегай!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С каждым годом двигательная активность человека уменьшается. А мышечный голод  для здоровья человека так же опасен, как недостаток кислорода или витаминов.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В школьном возрасте ребенок должен не менее 1,5 часов в день  заниматься физическими упражнениями. Хорошо, когда человек с детства дружит с физкультурой. Это оградит его в будущем от болезней и преждевременной старости. 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Рисунок 10" descr="sport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653136"/>
            <a:ext cx="2171705" cy="1928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sport0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581128"/>
            <a:ext cx="2357454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 descr="sport0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4581128"/>
            <a:ext cx="2600343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971600" y="0"/>
            <a:ext cx="7128792" cy="847856"/>
          </a:xfrm>
          <a:prstGeom prst="rect">
            <a:avLst/>
          </a:prstGeom>
        </p:spPr>
        <p:txBody>
          <a:bodyPr lIns="45720" rIns="228600" anchor="b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rgbClr val="00B05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9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Движение - жизнь</a:t>
            </a:r>
            <a:endParaRPr kumimoji="0" lang="ru-RU" sz="49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184131" y="198761"/>
            <a:ext cx="1086849" cy="1118152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88640"/>
            <a:ext cx="8352928" cy="1368152"/>
          </a:xfrm>
          <a:prstGeom prst="rect">
            <a:avLst/>
          </a:prstGeom>
        </p:spPr>
        <p:txBody>
          <a:bodyPr lIns="45720" rIns="228600" anchor="b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    </a:t>
            </a:r>
            <a:r>
              <a:rPr kumimoji="0" lang="ru-RU" sz="40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Солнце, воздух и вода – наши верные друзья</a:t>
            </a:r>
            <a:endParaRPr kumimoji="0" lang="ru-RU" sz="40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275856" y="2852936"/>
            <a:ext cx="2592288" cy="1222426"/>
          </a:xfrm>
          <a:prstGeom prst="hexagon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ПРИРОДНЫЕ ФАКТОРЫ ОЗДОРОВЛЕНИЯ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51920" y="1556792"/>
            <a:ext cx="1368152" cy="10715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Солнце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79912" y="4509120"/>
            <a:ext cx="1800200" cy="78581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Растения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00192" y="3068960"/>
            <a:ext cx="1357322" cy="857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Вода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547664" y="3068960"/>
            <a:ext cx="1429900" cy="857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Воздух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5517232"/>
            <a:ext cx="1368152" cy="7149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Целебные свойства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4581128"/>
            <a:ext cx="1152128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Продукты питания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4581128"/>
            <a:ext cx="1143578" cy="6429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Ароматы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>
            <a:off x="4572000" y="2636912"/>
            <a:ext cx="45719" cy="216024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16200000" flipH="1">
            <a:off x="3095837" y="3320990"/>
            <a:ext cx="72008" cy="288031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644008" y="4077072"/>
            <a:ext cx="72008" cy="43204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868144" y="3429000"/>
            <a:ext cx="432048" cy="4571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stCxn id="8" idx="6"/>
            <a:endCxn id="12" idx="1"/>
          </p:cNvCxnSpPr>
          <p:nvPr/>
        </p:nvCxnSpPr>
        <p:spPr>
          <a:xfrm>
            <a:off x="5580112" y="4902029"/>
            <a:ext cx="792088" cy="3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3" idx="3"/>
          </p:cNvCxnSpPr>
          <p:nvPr/>
        </p:nvCxnSpPr>
        <p:spPr>
          <a:xfrm flipH="1">
            <a:off x="3051282" y="4902029"/>
            <a:ext cx="728630" cy="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4"/>
            <a:endCxn id="11" idx="0"/>
          </p:cNvCxnSpPr>
          <p:nvPr/>
        </p:nvCxnSpPr>
        <p:spPr>
          <a:xfrm>
            <a:off x="4680012" y="5294938"/>
            <a:ext cx="0" cy="222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>
              <a:solidFill>
                <a:srgbClr val="DD6523"/>
              </a:solidFill>
            </a:endParaRPr>
          </a:p>
        </p:txBody>
      </p:sp>
      <p:pic>
        <p:nvPicPr>
          <p:cNvPr id="5" name="Рисунок 4" descr="but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35802">
            <a:off x="184131" y="198761"/>
            <a:ext cx="1086849" cy="1118152"/>
          </a:xfrm>
          <a:prstGeom prst="rect">
            <a:avLst/>
          </a:prstGeom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287016" y="1412776"/>
            <a:ext cx="8856984" cy="4526280"/>
          </a:xfrm>
          <a:prstGeom prst="rect">
            <a:avLst/>
          </a:prstGeom>
        </p:spPr>
        <p:txBody>
          <a:bodyPr lIns="45720" rIns="246888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 прекрасно  знают,  какой вред организму могут принести  так называемые  вредные  привычки: курение, употребление  алкоголя,  наркотиков,  токсических веществ.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Почему люди курят? Одни начинают потому, что хотят попробовать, другие – чтобы создать определенный образ.  Курение вредно сказывается  на работе сердца, мозга,  легких и других органов. Но особенно  вреден  табак  для растущего  организма.  Ученые подсчитали, что от каждой выкуренной  сигареты жизнь человека  сокращается  на 15 минут.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Особенно  опасно  для детского организма употребление  алкоголя.  При первом  употреблении возникает  острое алкогольное  отравление, часто со  смертельным исходом.  К смерти или  слабоумию  ведет вдыхание токсических  и наркотических веществ.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Никогда  не  прикасайся  к алкоголю, наркотику или  токсическому веществу, кто бы вам не предлагал.</a:t>
            </a:r>
            <a:endParaRPr kumimoji="0" lang="ru-RU" sz="2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476672"/>
            <a:ext cx="8352928" cy="864096"/>
          </a:xfrm>
          <a:prstGeom prst="rect">
            <a:avLst/>
          </a:prstGeom>
        </p:spPr>
        <p:txBody>
          <a:bodyPr lIns="45720" rIns="228600" anchor="b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50800"/>
                <a:solidFill>
                  <a:schemeClr val="bg1">
                    <a:shade val="50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0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Отказ от вредных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normalizeH="0" baseline="0" noProof="0" dirty="0" smtClean="0">
                <a:ln w="50800"/>
                <a:solidFill>
                  <a:srgbClr val="007033"/>
                </a:solidFill>
                <a:uLnTx/>
                <a:uFillTx/>
                <a:latin typeface="+mj-lt"/>
                <a:ea typeface="+mj-ea"/>
                <a:cs typeface="+mj-cs"/>
              </a:rPr>
              <a:t>привычек</a:t>
            </a:r>
            <a:endParaRPr kumimoji="0" lang="ru-RU" sz="4000" b="1" i="1" u="none" strike="noStrike" kern="1200" normalizeH="0" baseline="0" noProof="0" dirty="0">
              <a:ln w="50800"/>
              <a:solidFill>
                <a:srgbClr val="20269C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 descr="http://im4-tub-ru.yandex.net/i?id=323427075-5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0"/>
            <a:ext cx="1438275" cy="1428750"/>
          </a:xfrm>
          <a:prstGeom prst="rect">
            <a:avLst/>
          </a:prstGeom>
          <a:noFill/>
        </p:spPr>
      </p:pic>
      <p:pic>
        <p:nvPicPr>
          <p:cNvPr id="8" name="Picture 4" descr="http://mousosh62007.narod.ru/2411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5445224"/>
            <a:ext cx="1636759" cy="12961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813</TotalTime>
  <Words>750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Проект по ЗОЖ: «Секреты здоровья»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час: «Секреты здоровья»</dc:title>
  <dc:creator>user</dc:creator>
  <cp:lastModifiedBy>Админ</cp:lastModifiedBy>
  <cp:revision>83</cp:revision>
  <dcterms:created xsi:type="dcterms:W3CDTF">2011-12-04T16:06:11Z</dcterms:created>
  <dcterms:modified xsi:type="dcterms:W3CDTF">2014-04-15T14:40:32Z</dcterms:modified>
</cp:coreProperties>
</file>