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58" r:id="rId16"/>
    <p:sldId id="272" r:id="rId17"/>
    <p:sldId id="273" r:id="rId18"/>
    <p:sldId id="274" r:id="rId19"/>
    <p:sldId id="275" r:id="rId20"/>
    <p:sldId id="260" r:id="rId21"/>
    <p:sldId id="259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-collection.ru/bunin_stihi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oetry-collection.ru/voloshin_stihi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0%B9%D1%81%D0%BA%D0%B0%D1%8F_%D0%B8%D0%BC%D0%BF%D0%B5%D1%80%D0%B8%D1%8F" TargetMode="External"/><Relationship Id="rId13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8" Type="http://schemas.openxmlformats.org/officeDocument/2006/relationships/hyperlink" Target="http://ru.wikipedia.org/wiki/%D0%98%D0%BC%D0%B0%D0%B6%D0%B8%D0%BD%D0%B8%D0%B7%D0%BC" TargetMode="External"/><Relationship Id="rId3" Type="http://schemas.openxmlformats.org/officeDocument/2006/relationships/hyperlink" Target="http://ru.wikipedia.org/wiki/3_%D0%BE%D0%BA%D1%82%D1%8F%D0%B1%D1%80%D1%8F" TargetMode="External"/><Relationship Id="rId7" Type="http://schemas.openxmlformats.org/officeDocument/2006/relationships/hyperlink" Target="http://ru.wikipedia.org/wiki/%D0%A0%D1%8F%D0%B7%D0%B0%D0%BD%D1%81%D0%BA%D0%B0%D1%8F_%D0%B3%D1%83%D0%B1%D0%B5%D1%80%D0%BD%D0%B8%D1%8F" TargetMode="External"/><Relationship Id="rId12" Type="http://schemas.openxmlformats.org/officeDocument/2006/relationships/hyperlink" Target="http://ru.wikipedia.org/wiki/%D0%A1%D0%A1%D0%A1%D0%A0" TargetMode="External"/><Relationship Id="rId17" Type="http://schemas.openxmlformats.org/officeDocument/2006/relationships/hyperlink" Target="http://ru.wikipedia.org/wiki/%D0%9D%D0%BE%D0%B2%D0%BE%D0%BA%D1%80%D0%B5%D1%81%D1%82%D1%8C%D1%8F%D0%BD%D1%81%D0%BA%D0%B8%D0%B5_%D0%BF%D0%BE%D1%8D%D1%82%D1%8B" TargetMode="External"/><Relationship Id="rId2" Type="http://schemas.openxmlformats.org/officeDocument/2006/relationships/image" Target="../media/image15.jpeg"/><Relationship Id="rId16" Type="http://schemas.openxmlformats.org/officeDocument/2006/relationships/hyperlink" Target="http://ru.wikipedia.org/wiki/192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0%D1%8F%D0%B7%D0%B0%D0%BD%D1%81%D0%BA%D0%B8%D0%B9_%D1%83%D0%B5%D0%B7%D0%B4" TargetMode="External"/><Relationship Id="rId11" Type="http://schemas.openxmlformats.org/officeDocument/2006/relationships/hyperlink" Target="http://ru.wikipedia.org/wiki/%D0%9B%D0%B5%D0%BD%D0%B8%D0%BD%D0%B3%D1%80%D0%B0%D0%B4" TargetMode="External"/><Relationship Id="rId5" Type="http://schemas.openxmlformats.org/officeDocument/2006/relationships/hyperlink" Target="http://ru.wikipedia.org/wiki/%D0%9A%D0%BE%D0%BD%D1%81%D1%82%D0%B0%D0%BD%D1%82%D0%B8%D0%BD%D0%BE%D0%B2%D0%BE_(%D0%A0%D1%8B%D0%B1%D0%BD%D0%BE%D0%B2%D1%81%D0%BA%D0%B8%D0%B9_%D1%80%D0%B0%D0%B9%D0%BE%D0%BD)" TargetMode="External"/><Relationship Id="rId15" Type="http://schemas.openxmlformats.org/officeDocument/2006/relationships/hyperlink" Target="http://ru.wikipedia.org/wiki/1910" TargetMode="External"/><Relationship Id="rId10" Type="http://schemas.openxmlformats.org/officeDocument/2006/relationships/hyperlink" Target="http://ru.wikipedia.org/wiki/1925_%D0%B3%D0%BE%D0%B4" TargetMode="External"/><Relationship Id="rId19" Type="http://schemas.openxmlformats.org/officeDocument/2006/relationships/hyperlink" Target="http://ru.wikipedia.org/wiki/%D0%A0%D1%83%D1%81%D1%81%D0%BA%D0%B8%D0%B9_%D1%8F%D0%B7%D1%8B%D0%BA" TargetMode="External"/><Relationship Id="rId4" Type="http://schemas.openxmlformats.org/officeDocument/2006/relationships/hyperlink" Target="http://ru.wikipedia.org/wiki/1895_%D0%B3%D0%BE%D0%B4" TargetMode="External"/><Relationship Id="rId9" Type="http://schemas.openxmlformats.org/officeDocument/2006/relationships/hyperlink" Target="http://ru.wikipedia.org/wiki/28_%D0%B4%D0%B5%D0%BA%D0%B0%D0%B1%D1%80%D1%8F" TargetMode="External"/><Relationship Id="rId14" Type="http://schemas.openxmlformats.org/officeDocument/2006/relationships/hyperlink" Target="http://ru.wikipedia.org/wiki/%D0%9F%D0%BE%D1%8D%D1%8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-collection.ru/esenin_poet_zima_aukaet.html" TargetMode="External"/><Relationship Id="rId2" Type="http://schemas.openxmlformats.org/officeDocument/2006/relationships/hyperlink" Target="http://www.poetry-collection.ru/esenin_bereza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oetry-collection.ru/esenin_ya_posledniy_poet_derevni.html" TargetMode="External"/><Relationship Id="rId4" Type="http://schemas.openxmlformats.org/officeDocument/2006/relationships/hyperlink" Target="http://www.poetry-collection.ru/esenin_slushay_poganoe_serdcte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etry-collection.ru/mandelshtam_kogda_psiheya_zhizn_spuskaetsa_k_tenyam.html" TargetMode="External"/><Relationship Id="rId13" Type="http://schemas.openxmlformats.org/officeDocument/2006/relationships/hyperlink" Target="http://www.poetry-collection.ru/mandelshtam_royal.html" TargetMode="External"/><Relationship Id="rId18" Type="http://schemas.openxmlformats.org/officeDocument/2006/relationships/hyperlink" Target="http://www.poetry-collection.ru/mandelshtam_chut_mercaet_prizrachnay_scena.html" TargetMode="External"/><Relationship Id="rId3" Type="http://schemas.openxmlformats.org/officeDocument/2006/relationships/hyperlink" Target="http://www.poetry-collection.ru/mandelshtam_vernis_v_smesitelnoe_lono.html" TargetMode="External"/><Relationship Id="rId7" Type="http://schemas.openxmlformats.org/officeDocument/2006/relationships/hyperlink" Target="http://www.poetry-collection.ru/mandelshtam_kogda_v_teploy_nochi_zamiraet.html" TargetMode="External"/><Relationship Id="rId12" Type="http://schemas.openxmlformats.org/officeDocument/2006/relationships/hyperlink" Target="http://www.poetry-collection.ru/mandelshtam_na_strashnoy_visote_bluzhdaushiy_ogon.html" TargetMode="External"/><Relationship Id="rId17" Type="http://schemas.openxmlformats.org/officeDocument/2006/relationships/hyperlink" Target="http://www.poetry-collection.ru/mandelshtam_holodok_shekochet_temya.html" TargetMode="External"/><Relationship Id="rId2" Type="http://schemas.openxmlformats.org/officeDocument/2006/relationships/hyperlink" Target="http://www.poetry-collection.ru/mandelshtam_v_tot_vecher_ne_gudel.html" TargetMode="External"/><Relationship Id="rId16" Type="http://schemas.openxmlformats.org/officeDocument/2006/relationships/hyperlink" Target="http://www.poetry-collection.ru/mandelshtam_sumerki_svobodi.html" TargetMode="External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oetry-collection.ru/mandelshtam_iz_tabora_ulici_temnoy.html" TargetMode="External"/><Relationship Id="rId11" Type="http://schemas.openxmlformats.org/officeDocument/2006/relationships/hyperlink" Target="http://www.poetry-collection.ru/mandelshtam_na_rozvalnyah_ulozhennih_solomoy.html" TargetMode="External"/><Relationship Id="rId5" Type="http://schemas.openxmlformats.org/officeDocument/2006/relationships/hyperlink" Target="http://www.poetry-collection.ru/mandelshtam_zhizn_upala_kak_zarnica.html" TargetMode="External"/><Relationship Id="rId15" Type="http://schemas.openxmlformats.org/officeDocument/2006/relationships/hyperlink" Target="http://www.poetry-collection.ru/mandelshtam_sobiralis_elini_voynou.html" TargetMode="External"/><Relationship Id="rId10" Type="http://schemas.openxmlformats.org/officeDocument/2006/relationships/hyperlink" Target="http://www.poetry-collection.ru/mandelshtam_my_zhivem_pod_sobou.html" TargetMode="External"/><Relationship Id="rId19" Type="http://schemas.openxmlformats.org/officeDocument/2006/relationships/hyperlink" Target="http://www.poetry-collection.ru/mandelshtam_ya_skazhu_tebe_s_posledney_pryamotoy.html" TargetMode="External"/><Relationship Id="rId4" Type="http://schemas.openxmlformats.org/officeDocument/2006/relationships/hyperlink" Target="http://www.poetry-collection.ru/mandelshtam_dekabrist.html" TargetMode="External"/><Relationship Id="rId9" Type="http://schemas.openxmlformats.org/officeDocument/2006/relationships/hyperlink" Target="http://www.poetry-collection.ru/mandelshtam_mne_zhalko_chto_teper_zima.html" TargetMode="External"/><Relationship Id="rId14" Type="http://schemas.openxmlformats.org/officeDocument/2006/relationships/hyperlink" Target="http://www.poetry-collection.ru/mandelshtam_s_rozovoy_penoy_ustalosti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etry-collection.ru/voloshin_stihi.html" TargetMode="External"/><Relationship Id="rId13" Type="http://schemas.openxmlformats.org/officeDocument/2006/relationships/hyperlink" Target="http://www.poetry-collection.ru/maykovskiy_stihi.html" TargetMode="External"/><Relationship Id="rId18" Type="http://schemas.openxmlformats.org/officeDocument/2006/relationships/hyperlink" Target="http://www.poetry-collection.ru/hlebnikov_stihi.html" TargetMode="External"/><Relationship Id="rId3" Type="http://schemas.openxmlformats.org/officeDocument/2006/relationships/hyperlink" Target="http://www.poetry-collection.ru/balmont_stihi.html" TargetMode="External"/><Relationship Id="rId7" Type="http://schemas.openxmlformats.org/officeDocument/2006/relationships/hyperlink" Target="http://www.poetry-collection.ru/bunin_stihi.html" TargetMode="External"/><Relationship Id="rId12" Type="http://schemas.openxmlformats.org/officeDocument/2006/relationships/hyperlink" Target="http://www.poetry-collection.ru/mandelshtam_stihi.html" TargetMode="External"/><Relationship Id="rId17" Type="http://schemas.openxmlformats.org/officeDocument/2006/relationships/hyperlink" Target="http://www.poetry-collection.ru/sologub_stihi.html" TargetMode="External"/><Relationship Id="rId2" Type="http://schemas.openxmlformats.org/officeDocument/2006/relationships/hyperlink" Target="http://www.poetry-collection.ru/ahmatova_stihi.html" TargetMode="External"/><Relationship Id="rId16" Type="http://schemas.openxmlformats.org/officeDocument/2006/relationships/hyperlink" Target="http://www.poetry-collection.ru/severynin_stihi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oetry-collection.ru/brusov_stihi.html" TargetMode="External"/><Relationship Id="rId11" Type="http://schemas.openxmlformats.org/officeDocument/2006/relationships/hyperlink" Target="http://www.poetry-collection.ru/esenin_stihi.html" TargetMode="External"/><Relationship Id="rId5" Type="http://schemas.openxmlformats.org/officeDocument/2006/relationships/hyperlink" Target="http://www.poetry-collection.ru/blok_stihi.html" TargetMode="External"/><Relationship Id="rId15" Type="http://schemas.openxmlformats.org/officeDocument/2006/relationships/hyperlink" Target="http://www.poetry-collection.ru/pasternak_stihi.html" TargetMode="External"/><Relationship Id="rId10" Type="http://schemas.openxmlformats.org/officeDocument/2006/relationships/hyperlink" Target="http://www.poetry-collection.ru/gumilev_stihi.html" TargetMode="External"/><Relationship Id="rId19" Type="http://schemas.openxmlformats.org/officeDocument/2006/relationships/hyperlink" Target="http://www.poetry-collection.ru/tcvetaeva_stihi.html" TargetMode="External"/><Relationship Id="rId4" Type="http://schemas.openxmlformats.org/officeDocument/2006/relationships/hyperlink" Target="http://www.poetry-collection.ru/beliy_stihi.html" TargetMode="External"/><Relationship Id="rId9" Type="http://schemas.openxmlformats.org/officeDocument/2006/relationships/hyperlink" Target="http://www.poetry-collection.ru/gippius_stihi.html" TargetMode="External"/><Relationship Id="rId14" Type="http://schemas.openxmlformats.org/officeDocument/2006/relationships/hyperlink" Target="http://www.poetry-collection.ru/parnok_stihi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1_%D0%B3%D0%BE%D0%B4" TargetMode="External"/><Relationship Id="rId13" Type="http://schemas.openxmlformats.org/officeDocument/2006/relationships/hyperlink" Target="http://ru.wikipedia.org/wiki/%D0%A1%D0%B5%D1%80%D0%B5%D0%B1%D1%80%D1%8F%D0%BD%D1%8B%D0%B9_%D0%B2%D0%B5%D0%BA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ru.wikipedia.org/wiki/20_%D0%B4%D0%B5%D0%BA%D0%B0%D0%B1%D1%80%D1%8F" TargetMode="External"/><Relationship Id="rId12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" Type="http://schemas.openxmlformats.org/officeDocument/2006/relationships/hyperlink" Target="http://commons.wikimedia.org/wiki/File:Igor_Severyanin.jpg?uselang=ru" TargetMode="External"/><Relationship Id="rId16" Type="http://schemas.openxmlformats.org/officeDocument/2006/relationships/hyperlink" Target="http://ru.wikipedia.org/wiki/%D0%AD%D0%B3%D0%BE%D1%84%D1%83%D1%82%D1%83%D1%80%D0%B8%D0%B7%D0%B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0%B0%D0%BD%D0%BA%D1%82-%D0%9F%D0%B5%D1%82%D0%B5%D1%80%D0%B1%D1%83%D1%80%D0%B3" TargetMode="External"/><Relationship Id="rId11" Type="http://schemas.openxmlformats.org/officeDocument/2006/relationships/hyperlink" Target="http://ru.wikipedia.org/wiki/%D0%AD%D1%81%D1%82%D0%BE%D0%BD%D0%B8%D1%8F" TargetMode="External"/><Relationship Id="rId5" Type="http://schemas.openxmlformats.org/officeDocument/2006/relationships/hyperlink" Target="http://ru.wikipedia.org/wiki/1887_%D0%B3%D0%BE%D0%B4" TargetMode="External"/><Relationship Id="rId15" Type="http://schemas.openxmlformats.org/officeDocument/2006/relationships/hyperlink" Target="http://ru.wikipedia.org/wiki/1940" TargetMode="External"/><Relationship Id="rId10" Type="http://schemas.openxmlformats.org/officeDocument/2006/relationships/hyperlink" Target="http://ru.wikipedia.org/wiki/%D0%A0%D0%BE%D1%81%D1%81%D0%B8%D0%B9%D1%81%D0%BA%D0%B0%D1%8F_%D0%B8%D0%BC%D0%BF%D0%B5%D1%80%D0%B8%D1%8F" TargetMode="External"/><Relationship Id="rId4" Type="http://schemas.openxmlformats.org/officeDocument/2006/relationships/hyperlink" Target="http://ru.wikipedia.org/wiki/16_%D0%BC%D0%B0%D1%8F" TargetMode="External"/><Relationship Id="rId9" Type="http://schemas.openxmlformats.org/officeDocument/2006/relationships/hyperlink" Target="http://ru.wikipedia.org/wiki/%D0%A2%D0%B0%D0%BB%D0%BB%D0%B8%D0%BD" TargetMode="External"/><Relationship Id="rId14" Type="http://schemas.openxmlformats.org/officeDocument/2006/relationships/hyperlink" Target="http://ru.wikipedia.org/wiki/190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etry-collection.ru/severynin_tri_epigrammi.html" TargetMode="External"/><Relationship Id="rId3" Type="http://schemas.openxmlformats.org/officeDocument/2006/relationships/hyperlink" Target="http://www.poetry-collection.ru/severynin_i_bilo_stranno_ee_pismo.html" TargetMode="External"/><Relationship Id="rId7" Type="http://schemas.openxmlformats.org/officeDocument/2006/relationships/hyperlink" Target="http://www.poetry-collection.ru/severynin_stella.html" TargetMode="External"/><Relationship Id="rId2" Type="http://schemas.openxmlformats.org/officeDocument/2006/relationships/hyperlink" Target="http://www.poetry-collection.ru/severynin_v_berezovom_kottedzh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oetry-collection.ru/severynin_rozi_vo_ldu.html" TargetMode="External"/><Relationship Id="rId11" Type="http://schemas.openxmlformats.org/officeDocument/2006/relationships/hyperlink" Target="http://www.poetry-collection.ru/severynin_epilog_ya_geniy_igor_seveuyanin.html" TargetMode="External"/><Relationship Id="rId5" Type="http://schemas.openxmlformats.org/officeDocument/2006/relationships/hyperlink" Target="http://www.poetry-collection.ru/severynin_reskript_korolay.html" TargetMode="External"/><Relationship Id="rId10" Type="http://schemas.openxmlformats.org/officeDocument/2006/relationships/hyperlink" Target="http://www.poetry-collection.ru/severynin_feya_sveta.html" TargetMode="External"/><Relationship Id="rId4" Type="http://schemas.openxmlformats.org/officeDocument/2006/relationships/hyperlink" Target="http://www.poetry-collection.ru/severynin_prohladnay_vesna.html" TargetMode="External"/><Relationship Id="rId9" Type="http://schemas.openxmlformats.org/officeDocument/2006/relationships/hyperlink" Target="http://www.poetry-collection.ru/severynin_uvertura_ananasi_v_shampanskom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etry-collection.ru/annenskiy_stihi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etry-collection.ru/ahmatova_pamayti_bulgakova.html" TargetMode="External"/><Relationship Id="rId13" Type="http://schemas.openxmlformats.org/officeDocument/2006/relationships/hyperlink" Target="http://www.poetry-collection.ru/ahmatova_tceliy_god_ti_so_mnoy.html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poetry-collection.ru/ahmatova_on_dlitcay_bez_konca.html" TargetMode="External"/><Relationship Id="rId12" Type="http://schemas.openxmlformats.org/officeDocument/2006/relationships/hyperlink" Target="http://www.poetry-collection.ru/ahmatova_srazu_stalo_tiho_v_dome.html" TargetMode="External"/><Relationship Id="rId2" Type="http://schemas.openxmlformats.org/officeDocument/2006/relationships/hyperlink" Target="http://www.poetry-collection.ru/ahmatova_stihi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oetry-collection.ru/ahmatova_nadpis_na_portrete.html" TargetMode="External"/><Relationship Id="rId11" Type="http://schemas.openxmlformats.org/officeDocument/2006/relationships/hyperlink" Target="http://www.poetry-collection.ru/ahmatova_slovno_angil_vozmutevshiy_vodu.html" TargetMode="External"/><Relationship Id="rId5" Type="http://schemas.openxmlformats.org/officeDocument/2006/relationships/hyperlink" Target="http://www.poetry-collection.ru/ahmatova_mne_s_tobou_paynim_veselo.html" TargetMode="External"/><Relationship Id="rId10" Type="http://schemas.openxmlformats.org/officeDocument/2006/relationships/hyperlink" Target="http://www.poetry-collection.ru/ahmatova_seroglaziy_korol.html" TargetMode="External"/><Relationship Id="rId4" Type="http://schemas.openxmlformats.org/officeDocument/2006/relationships/hyperlink" Target="http://www.poetry-collection.ru/ahmatova_venecia.html" TargetMode="External"/><Relationship Id="rId9" Type="http://schemas.openxmlformats.org/officeDocument/2006/relationships/hyperlink" Target="http://www.poetry-collection.ru/ahmatova_pesnay_posledney_vstrechi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etry-collection.ru/balmont_stihi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oetry-collection.ru/blok_stihi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-critic-kuskov.com/images5/hariton_6b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653136"/>
            <a:ext cx="691276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Серебряный век русской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поэзии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689552" cy="4320480"/>
          </a:xfrm>
          <a:ln>
            <a:solidFill>
              <a:schemeClr val="accent4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Цирцея </a:t>
            </a:r>
            <a:r>
              <a:rPr lang="ru-RU" i="1" dirty="0" smtClean="0"/>
              <a:t>(волшебница)</a:t>
            </a:r>
            <a:endParaRPr lang="ru-RU" dirty="0" smtClean="0"/>
          </a:p>
          <a:p>
            <a:endParaRPr lang="ru-RU" dirty="0" smtClean="0"/>
          </a:p>
          <a:p>
            <a:r>
              <a:rPr lang="ru-RU" sz="2900" dirty="0" smtClean="0"/>
              <a:t>На треножник богиня садится:</a:t>
            </a:r>
            <a:br>
              <a:rPr lang="ru-RU" sz="2900" dirty="0" smtClean="0"/>
            </a:br>
            <a:r>
              <a:rPr lang="ru-RU" sz="2900" dirty="0" smtClean="0"/>
              <a:t>Бледно-рыжее золото кос,</a:t>
            </a:r>
            <a:br>
              <a:rPr lang="ru-RU" sz="2900" dirty="0" smtClean="0"/>
            </a:br>
            <a:r>
              <a:rPr lang="ru-RU" sz="2900" dirty="0" smtClean="0"/>
              <a:t>Зелень глаз и аттический нос –</a:t>
            </a:r>
            <a:br>
              <a:rPr lang="ru-RU" sz="2900" dirty="0" smtClean="0"/>
            </a:br>
            <a:r>
              <a:rPr lang="ru-RU" sz="2900" dirty="0" smtClean="0"/>
              <a:t>В медном зеркале все отразится.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Тонко бархатом риса покрыт</a:t>
            </a:r>
            <a:br>
              <a:rPr lang="ru-RU" sz="2900" dirty="0" smtClean="0"/>
            </a:br>
            <a:r>
              <a:rPr lang="ru-RU" sz="2900" dirty="0" smtClean="0"/>
              <a:t>Нежный лик, розовато-телесный,</a:t>
            </a:r>
            <a:br>
              <a:rPr lang="ru-RU" sz="2900" dirty="0" smtClean="0"/>
            </a:br>
            <a:r>
              <a:rPr lang="ru-RU" sz="2900" dirty="0" smtClean="0"/>
              <a:t>Каплей нектара, влагой небесной,</a:t>
            </a:r>
            <a:br>
              <a:rPr lang="ru-RU" sz="2900" dirty="0" smtClean="0"/>
            </a:br>
            <a:r>
              <a:rPr lang="ru-RU" sz="2900" dirty="0" smtClean="0"/>
              <a:t>Блещут серьги, скользя вдоль ланит.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И Улисс </a:t>
            </a:r>
            <a:r>
              <a:rPr lang="ru-RU" sz="2900" b="1" baseline="30000" dirty="0" smtClean="0"/>
              <a:t>1</a:t>
            </a:r>
            <a:r>
              <a:rPr lang="ru-RU" sz="2900" dirty="0" smtClean="0"/>
              <a:t> говорит: «О, Цирцея! </a:t>
            </a:r>
            <a:r>
              <a:rPr lang="ru-RU" sz="2900" b="1" baseline="30000" dirty="0" smtClean="0"/>
              <a:t>2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Все прекрасно в тебе: и рука,</a:t>
            </a:r>
            <a:br>
              <a:rPr lang="ru-RU" sz="2900" dirty="0" smtClean="0"/>
            </a:br>
            <a:r>
              <a:rPr lang="ru-RU" sz="2900" dirty="0" smtClean="0"/>
              <a:t>Что прически коснулась слегка,</a:t>
            </a:r>
            <a:br>
              <a:rPr lang="ru-RU" sz="2900" dirty="0" smtClean="0"/>
            </a:br>
            <a:r>
              <a:rPr lang="ru-RU" sz="2900" dirty="0" smtClean="0"/>
              <a:t>И сияющий локоть, и шея!»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А богиня с улыбкой: «Улисс!</a:t>
            </a:r>
            <a:br>
              <a:rPr lang="ru-RU" sz="2900" dirty="0" smtClean="0"/>
            </a:br>
            <a:r>
              <a:rPr lang="ru-RU" sz="2900" dirty="0" smtClean="0"/>
              <a:t>Я горжусь лишь плечами своими</a:t>
            </a:r>
            <a:br>
              <a:rPr lang="ru-RU" sz="2900" dirty="0" smtClean="0"/>
            </a:br>
            <a:r>
              <a:rPr lang="ru-RU" sz="2900" dirty="0" smtClean="0"/>
              <a:t>Да пушком апельсинным меж ними,</a:t>
            </a:r>
            <a:br>
              <a:rPr lang="ru-RU" sz="2900" dirty="0" smtClean="0"/>
            </a:br>
            <a:r>
              <a:rPr lang="ru-RU" sz="2900" dirty="0" smtClean="0"/>
              <a:t>По спине убегающим вниз!»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Написано - 31 января 1916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Иван Бунин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024335" cy="432048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Бунин Иван</a:t>
            </a:r>
            <a:endParaRPr lang="ru-RU" dirty="0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2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Максимилиан Волошин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844824"/>
            <a:ext cx="2934630" cy="410445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668216" cy="4176464"/>
          </a:xfrm>
          <a:ln>
            <a:solidFill>
              <a:schemeClr val="accent4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Мир (С Россией кончено… На </a:t>
            </a:r>
            <a:r>
              <a:rPr lang="ru-RU" sz="3600" dirty="0" err="1" smtClean="0"/>
              <a:t>последях</a:t>
            </a:r>
            <a:r>
              <a:rPr lang="ru-RU" sz="3600" dirty="0" smtClean="0"/>
              <a:t>)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Россией кончено… На </a:t>
            </a:r>
            <a:r>
              <a:rPr lang="ru-RU" dirty="0" err="1" smtClean="0"/>
              <a:t>последях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Её мы </a:t>
            </a:r>
            <a:r>
              <a:rPr lang="ru-RU" dirty="0" err="1" smtClean="0"/>
              <a:t>прогалдели</a:t>
            </a:r>
            <a:r>
              <a:rPr lang="ru-RU" dirty="0" smtClean="0"/>
              <a:t>, проболтали,</a:t>
            </a:r>
            <a:br>
              <a:rPr lang="ru-RU" dirty="0" smtClean="0"/>
            </a:br>
            <a:r>
              <a:rPr lang="ru-RU" dirty="0" err="1" smtClean="0"/>
              <a:t>Пролузгали</a:t>
            </a:r>
            <a:r>
              <a:rPr lang="ru-RU" dirty="0" smtClean="0"/>
              <a:t>, пропили, проплевали,</a:t>
            </a:r>
            <a:br>
              <a:rPr lang="ru-RU" dirty="0" smtClean="0"/>
            </a:br>
            <a:r>
              <a:rPr lang="ru-RU" dirty="0" smtClean="0"/>
              <a:t>Замызгали на грязных площадях,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Распродали на улицах: не надо ль</a:t>
            </a:r>
            <a:br>
              <a:rPr lang="ru-RU" dirty="0" smtClean="0"/>
            </a:br>
            <a:r>
              <a:rPr lang="ru-RU" dirty="0" smtClean="0"/>
              <a:t>Кому земли, республик, да свобод,</a:t>
            </a:r>
            <a:br>
              <a:rPr lang="ru-RU" dirty="0" smtClean="0"/>
            </a:br>
            <a:r>
              <a:rPr lang="ru-RU" dirty="0" smtClean="0"/>
              <a:t>Гражданских прав? И родину народ</a:t>
            </a:r>
            <a:br>
              <a:rPr lang="ru-RU" dirty="0" smtClean="0"/>
            </a:br>
            <a:r>
              <a:rPr lang="ru-RU" dirty="0" smtClean="0"/>
              <a:t>Сам выволок на гноище, как падаль.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О, Господи, разверзни, расточи,</a:t>
            </a:r>
            <a:br>
              <a:rPr lang="ru-RU" dirty="0" smtClean="0"/>
            </a:br>
            <a:r>
              <a:rPr lang="ru-RU" dirty="0" smtClean="0"/>
              <a:t>Пошли на нас огнь, язвы и бичи,</a:t>
            </a:r>
            <a:br>
              <a:rPr lang="ru-RU" dirty="0" smtClean="0"/>
            </a:br>
            <a:r>
              <a:rPr lang="ru-RU" dirty="0" smtClean="0"/>
              <a:t>Германцев с запада, Монгол с востока,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Отдай нас в рабство вновь и навсегда,</a:t>
            </a:r>
            <a:br>
              <a:rPr lang="ru-RU" dirty="0" smtClean="0"/>
            </a:br>
            <a:r>
              <a:rPr lang="ru-RU" dirty="0" smtClean="0"/>
              <a:t>Чтоб искупить смиренно и глубоко</a:t>
            </a:r>
            <a:br>
              <a:rPr lang="ru-RU" dirty="0" smtClean="0"/>
            </a:br>
            <a:r>
              <a:rPr lang="ru-RU" dirty="0" smtClean="0"/>
              <a:t>Иудин грех до Страшного Суда!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908720"/>
            <a:ext cx="7488832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Волошин Максимилиан</a:t>
            </a:r>
            <a:endParaRPr lang="ru-RU" sz="4400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416824" cy="678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689552" cy="3960440"/>
          </a:xfrm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Ей (Всю нежность не тебе ли я) </a:t>
            </a:r>
          </a:p>
          <a:p>
            <a:r>
              <a:rPr lang="ru-RU" sz="3200" dirty="0" smtClean="0"/>
              <a:t>Нет (Она не погибнет - знайте!) </a:t>
            </a:r>
          </a:p>
          <a:p>
            <a:endParaRPr lang="ru-RU" sz="2300" dirty="0" smtClean="0"/>
          </a:p>
          <a:p>
            <a:endParaRPr lang="ru-RU" sz="2100" dirty="0" smtClean="0"/>
          </a:p>
          <a:p>
            <a:r>
              <a:rPr lang="ru-RU" dirty="0" smtClean="0"/>
              <a:t>Она не погибнет - знайте!</a:t>
            </a:r>
            <a:br>
              <a:rPr lang="ru-RU" dirty="0" smtClean="0"/>
            </a:br>
            <a:r>
              <a:rPr lang="ru-RU" dirty="0" smtClean="0"/>
              <a:t>Она не погибнет, </a:t>
            </a:r>
            <a:r>
              <a:rPr lang="ru-RU" b="1" dirty="0" smtClean="0"/>
              <a:t>Россия.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Они </a:t>
            </a:r>
            <a:r>
              <a:rPr lang="ru-RU" dirty="0" err="1" smtClean="0"/>
              <a:t>всколосятся</a:t>
            </a:r>
            <a:r>
              <a:rPr lang="ru-RU" dirty="0" smtClean="0"/>
              <a:t>,- верьте!</a:t>
            </a:r>
            <a:br>
              <a:rPr lang="ru-RU" dirty="0" smtClean="0"/>
            </a:br>
            <a:r>
              <a:rPr lang="ru-RU" dirty="0" smtClean="0"/>
              <a:t>Поля ее золотые.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мы не погибнем - верьте!</a:t>
            </a:r>
            <a:br>
              <a:rPr lang="ru-RU" dirty="0" smtClean="0"/>
            </a:br>
            <a:r>
              <a:rPr lang="ru-RU" dirty="0" smtClean="0"/>
              <a:t>Но что нам наше спасенье:</a:t>
            </a:r>
            <a:br>
              <a:rPr lang="ru-RU" dirty="0" smtClean="0"/>
            </a:br>
            <a:r>
              <a:rPr lang="ru-RU" dirty="0" smtClean="0"/>
              <a:t>Россия спасется,- знайте!</a:t>
            </a:r>
            <a:br>
              <a:rPr lang="ru-RU" dirty="0" smtClean="0"/>
            </a:br>
            <a:r>
              <a:rPr lang="ru-RU" dirty="0" smtClean="0"/>
              <a:t>И близко ее воскресенье.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Зинаида Гиппиус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096343" cy="403244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488832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Гиппиус Зинаида</a:t>
            </a:r>
            <a:endParaRPr lang="ru-RU" sz="4400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Гумилев Николай</a:t>
            </a:r>
            <a:endParaRPr lang="ru-RU" dirty="0"/>
          </a:p>
        </p:txBody>
      </p:sp>
      <p:pic>
        <p:nvPicPr>
          <p:cNvPr id="5" name="Содержимое 4" descr="Николай Гумилев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934631" cy="42484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668216" cy="4320480"/>
          </a:xfrm>
          <a:ln>
            <a:solidFill>
              <a:schemeClr val="accent4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Ответ (Чуковский, ты не прав) </a:t>
            </a:r>
          </a:p>
          <a:p>
            <a:r>
              <a:rPr lang="ru-RU" sz="7200" dirty="0" smtClean="0"/>
              <a:t>Т. П. </a:t>
            </a:r>
            <a:r>
              <a:rPr lang="ru-RU" sz="7200" dirty="0" err="1" smtClean="0"/>
              <a:t>Карсавиной</a:t>
            </a:r>
            <a:r>
              <a:rPr lang="ru-RU" sz="7200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          Чуковский, ты не прав, </a:t>
            </a:r>
            <a:r>
              <a:rPr lang="ru-RU" sz="4800" dirty="0" err="1" smtClean="0"/>
              <a:t>обрушась</a:t>
            </a:r>
            <a:r>
              <a:rPr lang="ru-RU" sz="4800" dirty="0" smtClean="0"/>
              <a:t> на поленья,</a:t>
            </a:r>
            <a:br>
              <a:rPr lang="ru-RU" sz="4800" dirty="0" smtClean="0"/>
            </a:br>
            <a:r>
              <a:rPr lang="ru-RU" sz="4800" dirty="0" smtClean="0"/>
              <a:t>Обломки божества — дрова,</a:t>
            </a:r>
            <a:br>
              <a:rPr lang="ru-RU" sz="4800" dirty="0" smtClean="0"/>
            </a:br>
            <a:r>
              <a:rPr lang="ru-RU" sz="4800" dirty="0" smtClean="0"/>
              <a:t>Когда-то деревам, близки им вдохновенья,</a:t>
            </a:r>
            <a:br>
              <a:rPr lang="ru-RU" sz="4800" dirty="0" smtClean="0"/>
            </a:br>
            <a:r>
              <a:rPr lang="ru-RU" sz="4800" dirty="0" smtClean="0"/>
              <a:t>Тепла и пламени слова.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Береза стройная презренней ли, чем роза,</a:t>
            </a:r>
            <a:br>
              <a:rPr lang="ru-RU" sz="4800" dirty="0" smtClean="0"/>
            </a:br>
            <a:r>
              <a:rPr lang="ru-RU" sz="4800" dirty="0" smtClean="0"/>
              <a:t>Где дерево — там сад,</a:t>
            </a:r>
            <a:br>
              <a:rPr lang="ru-RU" sz="4800" dirty="0" smtClean="0"/>
            </a:br>
            <a:r>
              <a:rPr lang="ru-RU" sz="4800" dirty="0" smtClean="0"/>
              <a:t>Где б мы ни взяли их, хотя б из Совнархоза,</a:t>
            </a:r>
            <a:br>
              <a:rPr lang="ru-RU" sz="4800" dirty="0" smtClean="0"/>
            </a:br>
            <a:r>
              <a:rPr lang="ru-RU" sz="4800" dirty="0" smtClean="0"/>
              <a:t>Они манят.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Рощ друидических теперь дрова потомки,</a:t>
            </a:r>
            <a:br>
              <a:rPr lang="ru-RU" sz="4800" dirty="0" smtClean="0"/>
            </a:br>
            <a:r>
              <a:rPr lang="ru-RU" sz="4800" dirty="0" smtClean="0"/>
              <a:t>И, разумеется, в их блеске видел Блок</a:t>
            </a:r>
            <a:br>
              <a:rPr lang="ru-RU" sz="4800" dirty="0" smtClean="0"/>
            </a:br>
            <a:r>
              <a:rPr lang="ru-RU" sz="4800" dirty="0" smtClean="0"/>
              <a:t>Волнующую поступь Незнакомки,</a:t>
            </a:r>
            <a:br>
              <a:rPr lang="ru-RU" sz="4800" dirty="0" smtClean="0"/>
            </a:br>
            <a:r>
              <a:rPr lang="ru-RU" sz="4800" dirty="0" smtClean="0"/>
              <a:t>От Музы наш паек.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А я? И я вослед Колумба, Лаперуза</a:t>
            </a:r>
            <a:br>
              <a:rPr lang="ru-RU" sz="4800" dirty="0" smtClean="0"/>
            </a:br>
            <a:r>
              <a:rPr lang="ru-RU" sz="4800" dirty="0" smtClean="0"/>
              <a:t>К огню и дереву </a:t>
            </a:r>
            <a:r>
              <a:rPr lang="ru-RU" sz="4800" dirty="0" err="1" smtClean="0"/>
              <a:t>влеком</a:t>
            </a:r>
            <a:r>
              <a:rPr lang="ru-RU" sz="4800" dirty="0" smtClean="0"/>
              <a:t>,</a:t>
            </a:r>
            <a:br>
              <a:rPr lang="ru-RU" sz="4800" dirty="0" smtClean="0"/>
            </a:br>
            <a:r>
              <a:rPr lang="ru-RU" sz="4800" dirty="0" smtClean="0"/>
              <a:t>Мне </a:t>
            </a:r>
            <a:r>
              <a:rPr lang="ru-RU" sz="4800" dirty="0" err="1" smtClean="0"/>
              <a:t>Суза</a:t>
            </a:r>
            <a:r>
              <a:rPr lang="ru-RU" sz="4800" dirty="0" smtClean="0"/>
              <a:t> с пальмами, в огне небес </a:t>
            </a:r>
            <a:r>
              <a:rPr lang="ru-RU" sz="4800" dirty="0" err="1" smtClean="0"/>
              <a:t>Нефуза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Не обольстительней даров </a:t>
            </a:r>
            <a:r>
              <a:rPr lang="ru-RU" sz="4800" dirty="0" err="1" smtClean="0"/>
              <a:t>Петросоюза</a:t>
            </a:r>
            <a:r>
              <a:rPr lang="ru-RU" sz="4800" dirty="0" smtClean="0"/>
              <a:t>,</a:t>
            </a:r>
            <a:br>
              <a:rPr lang="ru-RU" sz="4800" dirty="0" smtClean="0"/>
            </a:br>
            <a:r>
              <a:rPr lang="ru-RU" sz="4800" dirty="0" smtClean="0"/>
              <a:t>И рай огня дает нам </a:t>
            </a:r>
            <a:r>
              <a:rPr lang="ru-RU" sz="4800" dirty="0" err="1" smtClean="0"/>
              <a:t>Райлеском</a:t>
            </a:r>
            <a:r>
              <a:rPr lang="ru-RU" sz="4800" dirty="0" smtClean="0"/>
              <a:t>.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i="1" dirty="0" smtClean="0"/>
              <a:t>P. S.</a:t>
            </a:r>
            <a:r>
              <a:rPr lang="ru-RU" sz="4800" dirty="0" smtClean="0"/>
              <a:t> К тому ж в конторе </a:t>
            </a:r>
            <a:r>
              <a:rPr lang="ru-RU" sz="4800" dirty="0" err="1" smtClean="0"/>
              <a:t>Домотопа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Всегда я встречу эфиопа.</a:t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Сергей Есенин</a:t>
            </a:r>
            <a:endParaRPr lang="ru-RU" dirty="0"/>
          </a:p>
        </p:txBody>
      </p:sp>
      <p:pic>
        <p:nvPicPr>
          <p:cNvPr id="5" name="Содержимое 4" descr="Творчество Есенина. скачать произведения поэта бесплатно.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3203829" cy="43924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668216" cy="449728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Дата рождения:21 сентября (</a:t>
            </a:r>
            <a:r>
              <a:rPr lang="ru-RU" dirty="0" smtClean="0">
                <a:hlinkClick r:id="rId3" action="ppaction://hlinkfile" tooltip="3 октября"/>
              </a:rPr>
              <a:t>3 октября</a:t>
            </a:r>
            <a:r>
              <a:rPr lang="ru-RU" dirty="0" smtClean="0"/>
              <a:t>) </a:t>
            </a:r>
            <a:r>
              <a:rPr lang="ru-RU" dirty="0" smtClean="0">
                <a:hlinkClick r:id="rId4" action="ppaction://hlinkfile" tooltip="1895 год"/>
              </a:rPr>
              <a:t>1895</a:t>
            </a:r>
            <a:r>
              <a:rPr lang="ru-RU" dirty="0" smtClean="0"/>
              <a:t>(1895-10-03)</a:t>
            </a:r>
          </a:p>
          <a:p>
            <a:r>
              <a:rPr lang="ru-RU" dirty="0" smtClean="0"/>
              <a:t>Место </a:t>
            </a:r>
            <a:r>
              <a:rPr lang="ru-RU" dirty="0" err="1" smtClean="0"/>
              <a:t>рождения:село</a:t>
            </a:r>
            <a:r>
              <a:rPr lang="ru-RU" dirty="0" smtClean="0"/>
              <a:t> </a:t>
            </a:r>
            <a:r>
              <a:rPr lang="ru-RU" dirty="0" smtClean="0">
                <a:hlinkClick r:id="rId5" action="ppaction://hlinkfile" tooltip="Константиново (Рыбновский район)"/>
              </a:rPr>
              <a:t>Константиново</a:t>
            </a:r>
            <a:r>
              <a:rPr lang="ru-RU" dirty="0" smtClean="0"/>
              <a:t>, </a:t>
            </a:r>
            <a:r>
              <a:rPr lang="ru-RU" dirty="0" err="1" smtClean="0"/>
              <a:t>Кузьминская</a:t>
            </a:r>
            <a:r>
              <a:rPr lang="ru-RU" dirty="0" smtClean="0"/>
              <a:t> волость, </a:t>
            </a:r>
            <a:r>
              <a:rPr lang="ru-RU" dirty="0" smtClean="0">
                <a:hlinkClick r:id="rId6" action="ppaction://hlinkfile" tooltip="Рязанский уезд"/>
              </a:rPr>
              <a:t>Рязанский уезд</a:t>
            </a:r>
            <a:r>
              <a:rPr lang="ru-RU" dirty="0" smtClean="0"/>
              <a:t>, </a:t>
            </a:r>
            <a:r>
              <a:rPr lang="ru-RU" dirty="0" smtClean="0">
                <a:hlinkClick r:id="rId7" action="ppaction://hlinkfile" tooltip="Рязанская губерния"/>
              </a:rPr>
              <a:t>Рязанская губерния</a:t>
            </a:r>
            <a:r>
              <a:rPr lang="ru-RU" dirty="0" smtClean="0"/>
              <a:t>, </a:t>
            </a:r>
            <a:r>
              <a:rPr lang="ru-RU" dirty="0" smtClean="0">
                <a:hlinkClick r:id="rId8" action="ppaction://hlinkfile" tooltip="Российская империя"/>
              </a:rPr>
              <a:t>Российская империя</a:t>
            </a:r>
            <a:endParaRPr lang="ru-RU" dirty="0" smtClean="0"/>
          </a:p>
          <a:p>
            <a:r>
              <a:rPr lang="ru-RU" dirty="0" smtClean="0"/>
              <a:t>Дата смерти:</a:t>
            </a:r>
            <a:r>
              <a:rPr lang="ru-RU" dirty="0" smtClean="0">
                <a:hlinkClick r:id="rId9" action="ppaction://hlinkfile" tooltip="28 декабря"/>
              </a:rPr>
              <a:t>28 декабря</a:t>
            </a:r>
            <a:r>
              <a:rPr lang="ru-RU" dirty="0" smtClean="0"/>
              <a:t> </a:t>
            </a:r>
            <a:r>
              <a:rPr lang="ru-RU" dirty="0" smtClean="0">
                <a:hlinkClick r:id="rId10" action="ppaction://hlinkfile" tooltip="1925 год"/>
              </a:rPr>
              <a:t>1925</a:t>
            </a:r>
            <a:r>
              <a:rPr lang="ru-RU" dirty="0" smtClean="0"/>
              <a:t>(1925-12-28) (30 лет)</a:t>
            </a:r>
          </a:p>
          <a:p>
            <a:r>
              <a:rPr lang="ru-RU" dirty="0" smtClean="0"/>
              <a:t>Место </a:t>
            </a:r>
            <a:r>
              <a:rPr lang="ru-RU" dirty="0" err="1" smtClean="0"/>
              <a:t>смерти:</a:t>
            </a:r>
            <a:r>
              <a:rPr lang="ru-RU" dirty="0" err="1" smtClean="0">
                <a:hlinkClick r:id="rId11" action="ppaction://hlinkfile" tooltip="Ленинград"/>
              </a:rPr>
              <a:t>Ленинград</a:t>
            </a:r>
            <a:r>
              <a:rPr lang="ru-RU" dirty="0" smtClean="0"/>
              <a:t>, </a:t>
            </a:r>
            <a:r>
              <a:rPr lang="ru-RU" dirty="0" smtClean="0">
                <a:hlinkClick r:id="rId12" action="ppaction://hlinkfile" tooltip="СССР"/>
              </a:rPr>
              <a:t>СССР</a:t>
            </a:r>
            <a:endParaRPr lang="ru-RU" dirty="0" smtClean="0"/>
          </a:p>
          <a:p>
            <a:r>
              <a:rPr lang="ru-RU" dirty="0" err="1" smtClean="0"/>
              <a:t>Гражданство:</a:t>
            </a:r>
            <a:r>
              <a:rPr lang="ru-RU" dirty="0" err="1" smtClean="0">
                <a:hlinkClick r:id="rId8" action="ppaction://hlinkfile" tooltip="Российская империя"/>
              </a:rPr>
              <a:t>Российская</a:t>
            </a:r>
            <a:r>
              <a:rPr lang="ru-RU" dirty="0" smtClean="0">
                <a:hlinkClick r:id="rId8" action="ppaction://hlinkfile" tooltip="Российская империя"/>
              </a:rPr>
              <a:t> империя</a:t>
            </a:r>
            <a:r>
              <a:rPr lang="ru-RU" dirty="0" smtClean="0"/>
              <a:t> →</a:t>
            </a:r>
            <a:br>
              <a:rPr lang="ru-RU" dirty="0" smtClean="0"/>
            </a:br>
            <a:r>
              <a:rPr lang="ru-RU" dirty="0" smtClean="0">
                <a:hlinkClick r:id="rId13" action="ppaction://hlinkfile" tooltip="Союз Советских Социалистических Республик"/>
              </a:rPr>
              <a:t>СССР</a:t>
            </a:r>
            <a:endParaRPr lang="ru-RU" dirty="0" smtClean="0"/>
          </a:p>
          <a:p>
            <a:r>
              <a:rPr lang="ru-RU" dirty="0" smtClean="0"/>
              <a:t>Род </a:t>
            </a:r>
            <a:r>
              <a:rPr lang="ru-RU" dirty="0" err="1" smtClean="0"/>
              <a:t>деятельности:</a:t>
            </a:r>
            <a:r>
              <a:rPr lang="ru-RU" dirty="0" err="1" smtClean="0">
                <a:hlinkClick r:id="rId14" action="ppaction://hlinkfile" tooltip="Поэт"/>
              </a:rPr>
              <a:t>поэт</a:t>
            </a:r>
            <a:endParaRPr lang="ru-RU" dirty="0" smtClean="0"/>
          </a:p>
          <a:p>
            <a:r>
              <a:rPr lang="ru-RU" dirty="0" smtClean="0"/>
              <a:t>Годы творчества:</a:t>
            </a:r>
            <a:r>
              <a:rPr lang="ru-RU" dirty="0" smtClean="0">
                <a:hlinkClick r:id="rId15" action="ppaction://hlinkfile" tooltip="1910"/>
              </a:rPr>
              <a:t>1910</a:t>
            </a:r>
            <a:r>
              <a:rPr lang="ru-RU" dirty="0" smtClean="0"/>
              <a:t>—</a:t>
            </a:r>
            <a:r>
              <a:rPr lang="ru-RU" dirty="0" smtClean="0">
                <a:hlinkClick r:id="rId16" action="ppaction://hlinkfile" tooltip="1925"/>
              </a:rPr>
              <a:t>1925</a:t>
            </a:r>
            <a:endParaRPr lang="ru-RU" dirty="0" smtClean="0"/>
          </a:p>
          <a:p>
            <a:r>
              <a:rPr lang="ru-RU" dirty="0" err="1" smtClean="0"/>
              <a:t>Направление:</a:t>
            </a:r>
            <a:r>
              <a:rPr lang="ru-RU" dirty="0" err="1" smtClean="0">
                <a:hlinkClick r:id="rId17" action="ppaction://hlinkfile" tooltip="Новокрестьянские поэты"/>
              </a:rPr>
              <a:t>Новокрестьянские</a:t>
            </a:r>
            <a:r>
              <a:rPr lang="ru-RU" dirty="0" smtClean="0">
                <a:hlinkClick r:id="rId17" action="ppaction://hlinkfile" tooltip="Новокрестьянские поэты"/>
              </a:rPr>
              <a:t> поэты</a:t>
            </a:r>
            <a:r>
              <a:rPr lang="ru-RU" dirty="0" smtClean="0"/>
              <a:t> (1914—1918),</a:t>
            </a:r>
            <a:br>
              <a:rPr lang="ru-RU" dirty="0" smtClean="0"/>
            </a:br>
            <a:r>
              <a:rPr lang="ru-RU" dirty="0" smtClean="0">
                <a:hlinkClick r:id="rId18" action="ppaction://hlinkfile" tooltip="Имажинизм"/>
              </a:rPr>
              <a:t>имажинизм</a:t>
            </a:r>
            <a:r>
              <a:rPr lang="ru-RU" dirty="0" smtClean="0"/>
              <a:t> (1918—1923)</a:t>
            </a:r>
          </a:p>
          <a:p>
            <a:r>
              <a:rPr lang="ru-RU" dirty="0" smtClean="0"/>
              <a:t>Язык </a:t>
            </a:r>
            <a:r>
              <a:rPr lang="ru-RU" dirty="0" err="1" smtClean="0"/>
              <a:t>произведений:</a:t>
            </a:r>
            <a:r>
              <a:rPr lang="ru-RU" dirty="0" err="1" smtClean="0">
                <a:hlinkClick r:id="rId19" action="ppaction://hlinkfile" tooltip="Русский язык"/>
              </a:rPr>
              <a:t>Русский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72008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Избранные стихи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988840"/>
            <a:ext cx="3689552" cy="4032448"/>
          </a:xfrm>
          <a:ln>
            <a:solidFill>
              <a:schemeClr val="accent4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Белая берёза</a:t>
            </a:r>
            <a:br>
              <a:rPr lang="ru-RU" sz="2900" dirty="0" smtClean="0"/>
            </a:br>
            <a:r>
              <a:rPr lang="ru-RU" sz="2900" dirty="0" smtClean="0"/>
              <a:t>Под моим окном</a:t>
            </a:r>
            <a:br>
              <a:rPr lang="ru-RU" sz="2900" dirty="0" smtClean="0"/>
            </a:br>
            <a:r>
              <a:rPr lang="ru-RU" sz="2900" dirty="0" smtClean="0"/>
              <a:t>Принакрылась снегом,</a:t>
            </a:r>
            <a:br>
              <a:rPr lang="ru-RU" sz="2900" dirty="0" smtClean="0"/>
            </a:br>
            <a:r>
              <a:rPr lang="ru-RU" sz="2900" dirty="0" smtClean="0"/>
              <a:t>Точно серебром.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На пушистых ветках</a:t>
            </a:r>
            <a:br>
              <a:rPr lang="ru-RU" sz="2900" dirty="0" smtClean="0"/>
            </a:br>
            <a:r>
              <a:rPr lang="ru-RU" sz="2900" dirty="0" smtClean="0"/>
              <a:t>Снежною каймой</a:t>
            </a:r>
            <a:br>
              <a:rPr lang="ru-RU" sz="2900" dirty="0" smtClean="0"/>
            </a:br>
            <a:r>
              <a:rPr lang="ru-RU" sz="2900" dirty="0" smtClean="0"/>
              <a:t>Распустились кисти</a:t>
            </a:r>
            <a:br>
              <a:rPr lang="ru-RU" sz="2900" dirty="0" smtClean="0"/>
            </a:br>
            <a:r>
              <a:rPr lang="ru-RU" sz="2900" dirty="0" smtClean="0"/>
              <a:t>Белой бахромой.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И стоит берёза</a:t>
            </a:r>
            <a:br>
              <a:rPr lang="ru-RU" sz="2900" dirty="0" smtClean="0"/>
            </a:br>
            <a:r>
              <a:rPr lang="ru-RU" sz="2900" dirty="0" smtClean="0"/>
              <a:t>В сонной тишине,</a:t>
            </a:r>
            <a:br>
              <a:rPr lang="ru-RU" sz="2900" dirty="0" smtClean="0"/>
            </a:br>
            <a:r>
              <a:rPr lang="ru-RU" sz="2900" dirty="0" smtClean="0"/>
              <a:t>И горят снежинки</a:t>
            </a:r>
            <a:br>
              <a:rPr lang="ru-RU" sz="2900" dirty="0" smtClean="0"/>
            </a:br>
            <a:r>
              <a:rPr lang="ru-RU" sz="2900" dirty="0" smtClean="0"/>
              <a:t>В золотом огне.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А заря, лениво</a:t>
            </a:r>
            <a:br>
              <a:rPr lang="ru-RU" sz="2900" dirty="0" smtClean="0"/>
            </a:br>
            <a:r>
              <a:rPr lang="ru-RU" sz="2900" dirty="0" smtClean="0"/>
              <a:t>Обходя кругом,</a:t>
            </a:r>
            <a:br>
              <a:rPr lang="ru-RU" sz="2900" dirty="0" smtClean="0"/>
            </a:br>
            <a:r>
              <a:rPr lang="ru-RU" sz="2900" dirty="0" smtClean="0"/>
              <a:t>Обсыпает ветки</a:t>
            </a:r>
            <a:br>
              <a:rPr lang="ru-RU" sz="2900" dirty="0" smtClean="0"/>
            </a:br>
            <a:r>
              <a:rPr lang="ru-RU" sz="2900" dirty="0" smtClean="0"/>
              <a:t>Новым серебром.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3668216" cy="403244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rmAutofit fontScale="47500" lnSpcReduction="20000"/>
          </a:bodyPr>
          <a:lstStyle/>
          <a:p>
            <a:endParaRPr lang="ru-RU" dirty="0" smtClean="0">
              <a:hlinkClick r:id="rId2" action="ppaction://hlinkfile"/>
            </a:endParaRPr>
          </a:p>
          <a:p>
            <a:pPr>
              <a:buNone/>
            </a:pPr>
            <a:endParaRPr lang="ru-RU" dirty="0" smtClean="0">
              <a:hlinkClick r:id="rId2" action="ppaction://hlinkfile"/>
            </a:endParaRPr>
          </a:p>
          <a:p>
            <a:pPr>
              <a:buNone/>
            </a:pPr>
            <a:endParaRPr lang="ru-RU" dirty="0" smtClean="0">
              <a:hlinkClick r:id="rId2" action="ppaction://hlinkfile"/>
            </a:endParaRPr>
          </a:p>
          <a:p>
            <a:r>
              <a:rPr lang="ru-RU" sz="5100" dirty="0" smtClean="0">
                <a:hlinkClick r:id="rId2" action="ppaction://hlinkfile"/>
              </a:rPr>
              <a:t>Берёза</a:t>
            </a:r>
            <a:r>
              <a:rPr lang="ru-RU" sz="5100" dirty="0" smtClean="0"/>
              <a:t> </a:t>
            </a:r>
          </a:p>
          <a:p>
            <a:r>
              <a:rPr lang="ru-RU" sz="5100" dirty="0" smtClean="0">
                <a:hlinkClick r:id="rId3" action="ppaction://hlinkfile"/>
              </a:rPr>
              <a:t>Поет зима - аукает</a:t>
            </a:r>
            <a:r>
              <a:rPr lang="ru-RU" sz="5100" dirty="0" smtClean="0"/>
              <a:t> </a:t>
            </a:r>
          </a:p>
          <a:p>
            <a:r>
              <a:rPr lang="ru-RU" sz="5100" dirty="0" smtClean="0">
                <a:hlinkClick r:id="rId4" action="ppaction://hlinkfile"/>
              </a:rPr>
              <a:t>Слушай, поганое сердце</a:t>
            </a:r>
            <a:r>
              <a:rPr lang="ru-RU" sz="5100" dirty="0" smtClean="0"/>
              <a:t> </a:t>
            </a:r>
          </a:p>
          <a:p>
            <a:r>
              <a:rPr lang="ru-RU" sz="5100" dirty="0" smtClean="0">
                <a:hlinkClick r:id="rId5" action="ppaction://hlinkfile"/>
              </a:rPr>
              <a:t>Я последний поэт деревни</a:t>
            </a:r>
            <a:r>
              <a:rPr lang="ru-RU" sz="5100" dirty="0" smtClean="0"/>
              <a:t> </a:t>
            </a:r>
            <a:endParaRPr lang="ru-RU" sz="5100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Мандельштам Осип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689552" cy="432048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hlinkClick r:id="rId2" action="ppaction://hlinkfile"/>
              </a:rPr>
              <a:t>В тот вечер не гудел стрельчатый лес органа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3" action="ppaction://hlinkfile"/>
              </a:rPr>
              <a:t>Вернись в смесительное лоно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4" action="ppaction://hlinkfile"/>
              </a:rPr>
              <a:t>Декабрист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5" action="ppaction://hlinkfile"/>
              </a:rPr>
              <a:t>Жизнь упала, как зарница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6" action="ppaction://hlinkfile"/>
              </a:rPr>
              <a:t>Из табора улицы темной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7" action="ppaction://hlinkfile"/>
              </a:rPr>
              <a:t>Когда в теплой ночи замирает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8" action="ppaction://hlinkfile"/>
              </a:rPr>
              <a:t>Когда Психея-жизнь спускается к теням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9" action="ppaction://hlinkfile"/>
              </a:rPr>
              <a:t>Мне жалко, что теперь зима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0" action="ppaction://hlinkfile"/>
              </a:rPr>
              <a:t>Мы живем, под собою не чуя страны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1" action="ppaction://hlinkfile"/>
              </a:rPr>
              <a:t>На розвальнях, уложенных соломой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2" action="ppaction://hlinkfile"/>
              </a:rPr>
              <a:t>На страшной высоте блуждающий огонь!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3" action="ppaction://hlinkfile"/>
              </a:rPr>
              <a:t>Рояль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4" action="ppaction://hlinkfile"/>
              </a:rPr>
              <a:t>С </a:t>
            </a:r>
            <a:r>
              <a:rPr lang="ru-RU" dirty="0" err="1" smtClean="0">
                <a:hlinkClick r:id="rId14" action="ppaction://hlinkfile"/>
              </a:rPr>
              <a:t>розовой</a:t>
            </a:r>
            <a:r>
              <a:rPr lang="ru-RU" dirty="0" smtClean="0">
                <a:hlinkClick r:id="rId14" action="ppaction://hlinkfile"/>
              </a:rPr>
              <a:t> пеной усталости у мягких губ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5" action="ppaction://hlinkfile"/>
              </a:rPr>
              <a:t>Собирались эллины войною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6" action="ppaction://hlinkfile"/>
              </a:rPr>
              <a:t>Сумерки свободы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7" action="ppaction://hlinkfile"/>
              </a:rPr>
              <a:t>Холодок щекочет темя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8" action="ppaction://hlinkfile"/>
              </a:rPr>
              <a:t>Чуть мерцает призрачная сцена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9" action="ppaction://hlinkfile"/>
              </a:rPr>
              <a:t>Я скажу тебе с последней прямотой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Осип Мандельштам"/>
          <p:cNvPicPr>
            <a:picLocks noGrp="1"/>
          </p:cNvPicPr>
          <p:nvPr>
            <p:ph sz="half" idx="2"/>
          </p:nvPr>
        </p:nvPicPr>
        <p:blipFill>
          <a:blip r:embed="rId20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292080" y="1628801"/>
            <a:ext cx="3024335" cy="43924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Маяковский Владимир</a:t>
            </a:r>
            <a:endParaRPr lang="ru-RU" dirty="0"/>
          </a:p>
        </p:txBody>
      </p:sp>
      <p:pic>
        <p:nvPicPr>
          <p:cNvPr id="5" name="Содержимое 4" descr="Владимир Маяковский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827584" y="1772816"/>
            <a:ext cx="3024335" cy="41764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3668216" cy="4248472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ru-RU" dirty="0" smtClean="0"/>
              <a:t>9-е января </a:t>
            </a:r>
          </a:p>
          <a:p>
            <a:r>
              <a:rPr lang="ru-RU" dirty="0" smtClean="0"/>
              <a:t>Будь готов! </a:t>
            </a:r>
          </a:p>
          <a:p>
            <a:r>
              <a:rPr lang="ru-RU" dirty="0" smtClean="0"/>
              <a:t>Десятилетняя песня </a:t>
            </a:r>
          </a:p>
          <a:p>
            <a:r>
              <a:rPr lang="ru-RU" dirty="0" smtClean="0"/>
              <a:t>Император </a:t>
            </a:r>
          </a:p>
          <a:p>
            <a:r>
              <a:rPr lang="ru-RU" dirty="0" smtClean="0"/>
              <a:t>Окно сатиры </a:t>
            </a:r>
            <a:r>
              <a:rPr lang="ru-RU" dirty="0" err="1" smtClean="0"/>
              <a:t>Чукроста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Селькор </a:t>
            </a:r>
          </a:p>
          <a:p>
            <a:r>
              <a:rPr lang="ru-RU" dirty="0" smtClean="0"/>
              <a:t>Три тысячи и три сестры </a:t>
            </a:r>
          </a:p>
          <a:p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</a:t>
            </a:r>
            <a:r>
              <a:rPr lang="ru-RU" dirty="0" err="1" smtClean="0"/>
              <a:t>Парнок</a:t>
            </a:r>
            <a:r>
              <a:rPr lang="ru-RU" dirty="0" smtClean="0"/>
              <a:t> София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772816"/>
            <a:ext cx="3689552" cy="4248472"/>
          </a:xfrm>
          <a:ln>
            <a:solidFill>
              <a:schemeClr val="accent4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sz="6200" dirty="0" smtClean="0"/>
              <a:t>Узорами заволокло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4300" dirty="0" smtClean="0"/>
              <a:t>       Узорами заволокло</a:t>
            </a:r>
            <a:br>
              <a:rPr lang="ru-RU" sz="4300" dirty="0" smtClean="0"/>
            </a:br>
            <a:r>
              <a:rPr lang="ru-RU" sz="4300" dirty="0" smtClean="0"/>
              <a:t>Мое окно. — О, день разлуки! —</a:t>
            </a:r>
            <a:br>
              <a:rPr lang="ru-RU" sz="4300" dirty="0" smtClean="0"/>
            </a:br>
            <a:r>
              <a:rPr lang="ru-RU" sz="4300" dirty="0" smtClean="0"/>
              <a:t>Я на шершавое стекло</a:t>
            </a:r>
            <a:br>
              <a:rPr lang="ru-RU" sz="4300" dirty="0" smtClean="0"/>
            </a:br>
            <a:r>
              <a:rPr lang="ru-RU" sz="4300" dirty="0" smtClean="0"/>
              <a:t>Кладу тоскующие руки.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smtClean="0"/>
              <a:t>Гляжу на первый стужи дар</a:t>
            </a:r>
            <a:br>
              <a:rPr lang="ru-RU" sz="4300" dirty="0" smtClean="0"/>
            </a:br>
            <a:r>
              <a:rPr lang="ru-RU" sz="4300" dirty="0" smtClean="0"/>
              <a:t>Опустошенными глазами,</a:t>
            </a:r>
            <a:br>
              <a:rPr lang="ru-RU" sz="4300" dirty="0" smtClean="0"/>
            </a:br>
            <a:r>
              <a:rPr lang="ru-RU" sz="4300" dirty="0" smtClean="0"/>
              <a:t>Как тает ледяной муар</a:t>
            </a:r>
            <a:br>
              <a:rPr lang="ru-RU" sz="4300" dirty="0" smtClean="0"/>
            </a:br>
            <a:r>
              <a:rPr lang="ru-RU" sz="4300" dirty="0" smtClean="0"/>
              <a:t>И расползается слезами.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smtClean="0"/>
              <a:t>Ограду перерос сугроб,</a:t>
            </a:r>
            <a:br>
              <a:rPr lang="ru-RU" sz="4300" dirty="0" smtClean="0"/>
            </a:br>
            <a:r>
              <a:rPr lang="ru-RU" sz="4300" dirty="0" smtClean="0"/>
              <a:t>Махровей иней и пушистей,</a:t>
            </a:r>
            <a:br>
              <a:rPr lang="ru-RU" sz="4300" dirty="0" smtClean="0"/>
            </a:br>
            <a:r>
              <a:rPr lang="ru-RU" sz="4300" dirty="0" smtClean="0"/>
              <a:t>И садик — как парчовый гроб,</a:t>
            </a:r>
            <a:br>
              <a:rPr lang="ru-RU" sz="4300" dirty="0" smtClean="0"/>
            </a:br>
            <a:r>
              <a:rPr lang="ru-RU" sz="4300" dirty="0" smtClean="0"/>
              <a:t>Под серебром </a:t>
            </a:r>
            <a:r>
              <a:rPr lang="ru-RU" sz="4300" dirty="0" err="1" smtClean="0"/>
              <a:t>бахром</a:t>
            </a:r>
            <a:r>
              <a:rPr lang="ru-RU" sz="4300" dirty="0" smtClean="0"/>
              <a:t> и кистей...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smtClean="0"/>
              <a:t>Никто не едет, не идет,</a:t>
            </a:r>
            <a:br>
              <a:rPr lang="ru-RU" sz="4300" dirty="0" smtClean="0"/>
            </a:br>
            <a:r>
              <a:rPr lang="ru-RU" sz="4300" dirty="0" smtClean="0"/>
              <a:t>И телефон молчит жестоко.</a:t>
            </a:r>
            <a:br>
              <a:rPr lang="ru-RU" sz="4300" dirty="0" smtClean="0"/>
            </a:br>
            <a:r>
              <a:rPr lang="ru-RU" sz="4300" dirty="0" smtClean="0"/>
              <a:t>Гадаю — нечет или чет? —</a:t>
            </a:r>
            <a:br>
              <a:rPr lang="ru-RU" sz="4300" dirty="0" smtClean="0"/>
            </a:br>
            <a:r>
              <a:rPr lang="ru-RU" sz="4300" dirty="0" smtClean="0"/>
              <a:t>По буквам вывески Жорж Блока.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Содержимое 4" descr="София Парнок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076056" y="1772816"/>
            <a:ext cx="3240360" cy="424847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Пастернак Борис</a:t>
            </a:r>
            <a:endParaRPr lang="ru-RU" dirty="0"/>
          </a:p>
        </p:txBody>
      </p:sp>
      <p:pic>
        <p:nvPicPr>
          <p:cNvPr id="5" name="Содержимое 4" descr="Борис Пастернак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27585" y="1772816"/>
            <a:ext cx="2934630" cy="42484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3668216" cy="4248472"/>
          </a:xfrm>
          <a:ln>
            <a:solidFill>
              <a:schemeClr val="accent4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Нобелевская премия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 пропал, как зверь в загоне.</a:t>
            </a:r>
            <a:br>
              <a:rPr lang="ru-RU" dirty="0" smtClean="0"/>
            </a:br>
            <a:r>
              <a:rPr lang="ru-RU" dirty="0" smtClean="0"/>
              <a:t>Где-то люди, воля, свет,</a:t>
            </a:r>
            <a:br>
              <a:rPr lang="ru-RU" dirty="0" smtClean="0"/>
            </a:br>
            <a:r>
              <a:rPr lang="ru-RU" dirty="0" smtClean="0"/>
              <a:t>А за мною шум погони.</a:t>
            </a:r>
            <a:br>
              <a:rPr lang="ru-RU" dirty="0" smtClean="0"/>
            </a:br>
            <a:r>
              <a:rPr lang="ru-RU" dirty="0" smtClean="0"/>
              <a:t>Мне наружу ходу нет.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Темный лес и берег пруда,</a:t>
            </a:r>
            <a:br>
              <a:rPr lang="ru-RU" dirty="0" smtClean="0"/>
            </a:br>
            <a:r>
              <a:rPr lang="ru-RU" dirty="0" smtClean="0"/>
              <a:t>Ели сваленной бревно.</a:t>
            </a:r>
            <a:br>
              <a:rPr lang="ru-RU" dirty="0" smtClean="0"/>
            </a:br>
            <a:r>
              <a:rPr lang="ru-RU" dirty="0" smtClean="0"/>
              <a:t>Путь отрезан отовсюду,</a:t>
            </a:r>
            <a:br>
              <a:rPr lang="ru-RU" dirty="0" smtClean="0"/>
            </a:br>
            <a:r>
              <a:rPr lang="ru-RU" dirty="0" smtClean="0"/>
              <a:t>Будь что будет, все равно.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же сделал я за пакость,</a:t>
            </a:r>
            <a:br>
              <a:rPr lang="ru-RU" dirty="0" smtClean="0"/>
            </a:br>
            <a:r>
              <a:rPr lang="ru-RU" dirty="0" smtClean="0"/>
              <a:t>Я, убийца и злодей?</a:t>
            </a:r>
            <a:br>
              <a:rPr lang="ru-RU" dirty="0" smtClean="0"/>
            </a:br>
            <a:r>
              <a:rPr lang="ru-RU" dirty="0" smtClean="0"/>
              <a:t>Я весь мир заставил плакать</a:t>
            </a:r>
            <a:br>
              <a:rPr lang="ru-RU" dirty="0" smtClean="0"/>
            </a:br>
            <a:r>
              <a:rPr lang="ru-RU" dirty="0" smtClean="0"/>
              <a:t>Над красой земли моей.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и так, почти у гроба,</a:t>
            </a:r>
            <a:br>
              <a:rPr lang="ru-RU" dirty="0" smtClean="0"/>
            </a:br>
            <a:r>
              <a:rPr lang="ru-RU" dirty="0" smtClean="0"/>
              <a:t>Верю я, придет пора,</a:t>
            </a:r>
            <a:br>
              <a:rPr lang="ru-RU" dirty="0" smtClean="0"/>
            </a:br>
            <a:r>
              <a:rPr lang="ru-RU" dirty="0" smtClean="0"/>
              <a:t>Силу подлости и злобы</a:t>
            </a:r>
            <a:br>
              <a:rPr lang="ru-RU" dirty="0" smtClean="0"/>
            </a:br>
            <a:r>
              <a:rPr lang="ru-RU" dirty="0" smtClean="0"/>
              <a:t>Одолеет дух добра.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1008112"/>
          </a:xfrm>
          <a:solidFill>
            <a:schemeClr val="accent4"/>
          </a:solidFill>
        </p:spPr>
        <p:txBody>
          <a:bodyPr/>
          <a:lstStyle/>
          <a:p>
            <a:r>
              <a:rPr lang="ru-RU" dirty="0" smtClean="0"/>
              <a:t>    Поэты серебряного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2420888"/>
            <a:ext cx="3689552" cy="3600400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      Анненский Иннокентий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2"/>
              </a:rPr>
              <a:t>Ахматова Анна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3"/>
              </a:rPr>
              <a:t>Бальмонт Константин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4"/>
              </a:rPr>
              <a:t>Белый Андрей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5"/>
              </a:rPr>
              <a:t>Блок Александр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6"/>
              </a:rPr>
              <a:t>Брюсов Валерий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7"/>
              </a:rPr>
              <a:t>Бунин Иван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8"/>
              </a:rPr>
              <a:t>Волошин Максимилиан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9"/>
              </a:rPr>
              <a:t>Гиппиус Зинаида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3668216" cy="3600400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u="sng" dirty="0" smtClean="0">
                <a:hlinkClick r:id="rId10"/>
              </a:rPr>
              <a:t>      Гумилев Николай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1"/>
              </a:rPr>
              <a:t>Есенин Сергей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2"/>
              </a:rPr>
              <a:t>Мандельштам Осип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3"/>
              </a:rPr>
              <a:t>Маяковский    Владимир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err="1" smtClean="0">
                <a:hlinkClick r:id="rId14"/>
              </a:rPr>
              <a:t>Парнок</a:t>
            </a:r>
            <a:r>
              <a:rPr lang="ru-RU" u="sng" dirty="0" smtClean="0">
                <a:hlinkClick r:id="rId14"/>
              </a:rPr>
              <a:t> София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5"/>
              </a:rPr>
              <a:t>Пастернак Борис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6"/>
              </a:rPr>
              <a:t>Северянин Игорь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7"/>
              </a:rPr>
              <a:t>Сологуб Фёдор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8"/>
              </a:rPr>
              <a:t>Хлебников </a:t>
            </a:r>
            <a:r>
              <a:rPr lang="ru-RU" u="sng" dirty="0" err="1" smtClean="0">
                <a:hlinkClick r:id="rId18"/>
              </a:rPr>
              <a:t>Велимир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>
                <a:hlinkClick r:id="rId19"/>
              </a:rPr>
              <a:t>Цветаева Марина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Игорь Северянин</a:t>
            </a:r>
            <a:endParaRPr lang="ru-RU" dirty="0"/>
          </a:p>
        </p:txBody>
      </p:sp>
      <p:pic>
        <p:nvPicPr>
          <p:cNvPr id="5" name="Содержимое 4" descr="Igor Severyanin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1714500"/>
            <a:ext cx="3056235" cy="43067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668216" cy="449728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Имя при рождении:</a:t>
            </a:r>
            <a:endParaRPr lang="ru-RU" dirty="0" smtClean="0"/>
          </a:p>
          <a:p>
            <a:r>
              <a:rPr lang="ru-RU" dirty="0" smtClean="0"/>
              <a:t>Игорь Васильевич Лотарёв</a:t>
            </a:r>
          </a:p>
          <a:p>
            <a:r>
              <a:rPr lang="ru-RU" b="1" dirty="0" smtClean="0"/>
              <a:t>Дата рождения:</a:t>
            </a:r>
            <a:endParaRPr lang="ru-RU" dirty="0" smtClean="0"/>
          </a:p>
          <a:p>
            <a:r>
              <a:rPr lang="ru-RU" dirty="0" smtClean="0">
                <a:hlinkClick r:id="rId4" tooltip="16 мая"/>
              </a:rPr>
              <a:t>4 (16) мая</a:t>
            </a:r>
            <a:r>
              <a:rPr lang="ru-RU" dirty="0" smtClean="0"/>
              <a:t> </a:t>
            </a:r>
            <a:r>
              <a:rPr lang="ru-RU" dirty="0" smtClean="0">
                <a:hlinkClick r:id="rId5" tooltip="1887 год"/>
              </a:rPr>
              <a:t>1887</a:t>
            </a:r>
            <a:r>
              <a:rPr lang="ru-RU" dirty="0" smtClean="0"/>
              <a:t>(1887-05-16)</a:t>
            </a:r>
          </a:p>
          <a:p>
            <a:r>
              <a:rPr lang="ru-RU" b="1" dirty="0" smtClean="0"/>
              <a:t>Место рождения:</a:t>
            </a:r>
            <a:endParaRPr lang="ru-RU" dirty="0" smtClean="0"/>
          </a:p>
          <a:p>
            <a:r>
              <a:rPr lang="ru-RU" dirty="0" smtClean="0">
                <a:hlinkClick r:id="rId6" tooltip="Санкт-Петербург"/>
              </a:rPr>
              <a:t>Санкт-Петербург</a:t>
            </a:r>
            <a:endParaRPr lang="ru-RU" dirty="0" smtClean="0"/>
          </a:p>
          <a:p>
            <a:r>
              <a:rPr lang="ru-RU" b="1" dirty="0" smtClean="0"/>
              <a:t>Дата смерти:</a:t>
            </a:r>
            <a:endParaRPr lang="ru-RU" dirty="0" smtClean="0"/>
          </a:p>
          <a:p>
            <a:r>
              <a:rPr lang="ru-RU" dirty="0" smtClean="0">
                <a:hlinkClick r:id="rId7" tooltip="20 декабря"/>
              </a:rPr>
              <a:t>20 декабря</a:t>
            </a:r>
            <a:r>
              <a:rPr lang="ru-RU" dirty="0" smtClean="0"/>
              <a:t> </a:t>
            </a:r>
            <a:r>
              <a:rPr lang="ru-RU" dirty="0" smtClean="0">
                <a:hlinkClick r:id="rId8" tooltip="1941 год"/>
              </a:rPr>
              <a:t>1941</a:t>
            </a:r>
            <a:r>
              <a:rPr lang="ru-RU" dirty="0" smtClean="0"/>
              <a:t>(1941-12-20) (54 года)</a:t>
            </a:r>
          </a:p>
          <a:p>
            <a:r>
              <a:rPr lang="ru-RU" b="1" dirty="0" smtClean="0"/>
              <a:t>Место смерти:</a:t>
            </a:r>
            <a:endParaRPr lang="ru-RU" dirty="0" smtClean="0"/>
          </a:p>
          <a:p>
            <a:r>
              <a:rPr lang="ru-RU" dirty="0" err="1" smtClean="0">
                <a:hlinkClick r:id="rId9" tooltip="Таллин"/>
              </a:rPr>
              <a:t>Таллин</a:t>
            </a:r>
            <a:endParaRPr lang="ru-RU" dirty="0" smtClean="0"/>
          </a:p>
          <a:p>
            <a:r>
              <a:rPr lang="ru-RU" b="1" dirty="0" smtClean="0"/>
              <a:t>Гражданство:</a:t>
            </a:r>
            <a:endParaRPr lang="ru-RU" dirty="0" smtClean="0"/>
          </a:p>
          <a:p>
            <a:r>
              <a:rPr lang="ru-RU" dirty="0" smtClean="0">
                <a:hlinkClick r:id="rId10" tooltip="Российская империя"/>
              </a:rPr>
              <a:t>Российская империя</a:t>
            </a:r>
            <a:r>
              <a:rPr lang="ru-RU" dirty="0" smtClean="0"/>
              <a:t>,</a:t>
            </a:r>
            <a:r>
              <a:rPr lang="ru-RU" dirty="0" smtClean="0">
                <a:hlinkClick r:id="rId11" tooltip="&quot;Эстония&quot; "/>
              </a:rPr>
              <a:t> </a:t>
            </a:r>
            <a:r>
              <a:rPr lang="ru-RU" dirty="0" smtClean="0">
                <a:hlinkClick r:id="rId11" tooltip="Эстония"/>
              </a:rPr>
              <a:t>Эстония</a:t>
            </a:r>
            <a:r>
              <a:rPr lang="ru-RU" dirty="0" smtClean="0"/>
              <a:t>,</a:t>
            </a:r>
            <a:r>
              <a:rPr lang="ru-RU" dirty="0" smtClean="0">
                <a:hlinkClick r:id="rId12" tooltip="&quot;Союз Советских Социалистических Республик&quot; "/>
              </a:rPr>
              <a:t> </a:t>
            </a:r>
            <a:r>
              <a:rPr lang="ru-RU" dirty="0" smtClean="0">
                <a:hlinkClick r:id="rId12" tooltip="Союз Советских Социалистических Республик"/>
              </a:rPr>
              <a:t>СССР</a:t>
            </a:r>
            <a:endParaRPr lang="ru-RU" dirty="0" smtClean="0"/>
          </a:p>
          <a:p>
            <a:r>
              <a:rPr lang="ru-RU" b="1" dirty="0" smtClean="0"/>
              <a:t>Род деятельности:</a:t>
            </a:r>
            <a:endParaRPr lang="ru-RU" dirty="0" smtClean="0"/>
          </a:p>
          <a:p>
            <a:r>
              <a:rPr lang="ru-RU" dirty="0" smtClean="0"/>
              <a:t>русский поэт </a:t>
            </a:r>
            <a:r>
              <a:rPr lang="ru-RU" dirty="0" smtClean="0">
                <a:hlinkClick r:id="rId13" tooltip="Серебряный век"/>
              </a:rPr>
              <a:t>«Серебряного века»</a:t>
            </a:r>
            <a:endParaRPr lang="ru-RU" dirty="0" smtClean="0"/>
          </a:p>
          <a:p>
            <a:r>
              <a:rPr lang="ru-RU" b="1" dirty="0" smtClean="0"/>
              <a:t>Годы творчества:</a:t>
            </a:r>
            <a:endParaRPr lang="ru-RU" dirty="0" smtClean="0"/>
          </a:p>
          <a:p>
            <a:r>
              <a:rPr lang="ru-RU" dirty="0" smtClean="0">
                <a:hlinkClick r:id="rId14" tooltip="1904"/>
              </a:rPr>
              <a:t>1904</a:t>
            </a:r>
            <a:r>
              <a:rPr lang="ru-RU" dirty="0" smtClean="0"/>
              <a:t>–</a:t>
            </a:r>
            <a:r>
              <a:rPr lang="ru-RU" dirty="0" smtClean="0">
                <a:hlinkClick r:id="rId15" tooltip="1940"/>
              </a:rPr>
              <a:t>1940</a:t>
            </a:r>
            <a:endParaRPr lang="ru-RU" dirty="0" smtClean="0"/>
          </a:p>
          <a:p>
            <a:r>
              <a:rPr lang="ru-RU" b="1" dirty="0" smtClean="0"/>
              <a:t>Направление:</a:t>
            </a:r>
            <a:endParaRPr lang="ru-RU" dirty="0" smtClean="0"/>
          </a:p>
          <a:p>
            <a:r>
              <a:rPr lang="ru-RU" dirty="0" smtClean="0">
                <a:hlinkClick r:id="rId16" tooltip="Эгофутуризм"/>
              </a:rPr>
              <a:t>эгофутуризм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6693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</a:t>
            </a:r>
            <a:br>
              <a:rPr lang="ru-RU" b="1" dirty="0" smtClean="0"/>
            </a:br>
            <a:r>
              <a:rPr lang="ru-RU" b="1" dirty="0" smtClean="0"/>
              <a:t>             Избранные стихи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916832"/>
            <a:ext cx="3689552" cy="4104456"/>
          </a:xfrm>
          <a:solidFill>
            <a:schemeClr val="accent4"/>
          </a:solidFill>
        </p:spPr>
        <p:txBody>
          <a:bodyPr>
            <a:normAutofit fontScale="62500" lnSpcReduction="20000"/>
          </a:bodyPr>
          <a:lstStyle/>
          <a:p>
            <a:endParaRPr lang="ru-RU" dirty="0" smtClean="0">
              <a:hlinkClick r:id="rId2" action="ppaction://hlinkfile"/>
            </a:endParaRPr>
          </a:p>
          <a:p>
            <a:r>
              <a:rPr lang="ru-RU" sz="3200" dirty="0" smtClean="0">
                <a:hlinkClick r:id="rId2" action="ppaction://hlinkfile"/>
              </a:rPr>
              <a:t>В березовом </a:t>
            </a:r>
            <a:r>
              <a:rPr lang="ru-RU" sz="3200" dirty="0" err="1" smtClean="0">
                <a:hlinkClick r:id="rId2" action="ppaction://hlinkfile"/>
              </a:rPr>
              <a:t>коттэдже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3" action="ppaction://hlinkfile"/>
              </a:rPr>
              <a:t>И было странно ее письмо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4" action="ppaction://hlinkfile"/>
              </a:rPr>
              <a:t>Прохладная весна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5" action="ppaction://hlinkfile"/>
              </a:rPr>
              <a:t>Рескрипт короля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6" action="ppaction://hlinkfile"/>
              </a:rPr>
              <a:t>Розы во льду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>
                <a:hlinkClick r:id="rId7" action="ppaction://hlinkfile"/>
              </a:rPr>
              <a:t>Стэлла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8" action="ppaction://hlinkfile"/>
              </a:rPr>
              <a:t>Три эпиграммы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9" action="ppaction://hlinkfile"/>
              </a:rPr>
              <a:t>Увертюра (Ананасы в шампанском)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10" action="ppaction://hlinkfile"/>
              </a:rPr>
              <a:t>Фея света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hlinkClick r:id="rId11" action="ppaction://hlinkfile"/>
              </a:rPr>
              <a:t>Эпилог (Я, гений Игорь-Северянин)</a:t>
            </a:r>
            <a:r>
              <a:rPr lang="ru-RU" sz="3200" dirty="0" smtClean="0"/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3668216" cy="4104456"/>
          </a:xfrm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200" b="1" dirty="0" smtClean="0"/>
              <a:t>«Прохладная весна»</a:t>
            </a:r>
            <a:endParaRPr lang="ru-RU" sz="3200" dirty="0" smtClean="0"/>
          </a:p>
          <a:p>
            <a:endParaRPr lang="ru-RU" dirty="0" smtClean="0"/>
          </a:p>
          <a:p>
            <a:r>
              <a:rPr lang="ru-RU" dirty="0" smtClean="0"/>
              <a:t>Весен всех былых весна весенней</a:t>
            </a:r>
            <a:br>
              <a:rPr lang="ru-RU" dirty="0" smtClean="0"/>
            </a:br>
            <a:r>
              <a:rPr lang="ru-RU" dirty="0" smtClean="0"/>
              <a:t>Предназначена мне в этот год:</a:t>
            </a:r>
            <a:br>
              <a:rPr lang="ru-RU" dirty="0" smtClean="0"/>
            </a:br>
            <a:r>
              <a:rPr lang="ru-RU" dirty="0" smtClean="0"/>
              <a:t>Девушка из детских сновидений</a:t>
            </a:r>
            <a:br>
              <a:rPr lang="ru-RU" dirty="0" smtClean="0"/>
            </a:br>
            <a:r>
              <a:rPr lang="ru-RU" dirty="0" smtClean="0"/>
              <a:t>Постучалась у моих ворот.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такою свежею прохладой</a:t>
            </a:r>
            <a:br>
              <a:rPr lang="ru-RU" dirty="0" smtClean="0"/>
            </a:br>
            <a:r>
              <a:rPr lang="ru-RU" dirty="0" smtClean="0"/>
              <a:t>Вдруг повеяло от милых уст,</a:t>
            </a:r>
            <a:br>
              <a:rPr lang="ru-RU" dirty="0" smtClean="0"/>
            </a:br>
            <a:r>
              <a:rPr lang="ru-RU" dirty="0" smtClean="0"/>
              <a:t>Что шепчу молитвенно: «Обрадуй. —</a:t>
            </a:r>
            <a:br>
              <a:rPr lang="ru-RU" dirty="0" smtClean="0"/>
            </a:br>
            <a:r>
              <a:rPr lang="ru-RU" dirty="0" smtClean="0"/>
              <a:t>Докажи, что мир не вовсе пуст...»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она и плачет, и смеется,</a:t>
            </a:r>
            <a:br>
              <a:rPr lang="ru-RU" dirty="0" smtClean="0"/>
            </a:br>
            <a:r>
              <a:rPr lang="ru-RU" dirty="0" smtClean="0"/>
              <a:t>И, заглядывая мне в глаза,</a:t>
            </a:r>
            <a:br>
              <a:rPr lang="ru-RU" dirty="0" smtClean="0"/>
            </a:br>
            <a:r>
              <a:rPr lang="ru-RU" dirty="0" smtClean="0"/>
              <a:t>Неземная </a:t>
            </a:r>
            <a:r>
              <a:rPr lang="ru-RU" dirty="0" err="1" smtClean="0"/>
              <a:t>по-земному</a:t>
            </a:r>
            <a:r>
              <a:rPr lang="ru-RU" dirty="0" smtClean="0"/>
              <a:t> бьется</a:t>
            </a:r>
            <a:br>
              <a:rPr lang="ru-RU" dirty="0" smtClean="0"/>
            </a:br>
            <a:r>
              <a:rPr lang="ru-RU" dirty="0" smtClean="0"/>
              <a:t>Вешняя — предсмертная! — гроза.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Сологуб Федор</a:t>
            </a:r>
            <a:endParaRPr lang="ru-RU" dirty="0"/>
          </a:p>
        </p:txBody>
      </p:sp>
      <p:pic>
        <p:nvPicPr>
          <p:cNvPr id="5" name="Содержимое 4" descr="Федор Сологуб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934631" cy="42484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668216" cy="4320480"/>
          </a:xfrm>
          <a:ln>
            <a:solidFill>
              <a:schemeClr val="accent4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Жестокие дни </a:t>
            </a:r>
          </a:p>
          <a:p>
            <a:endParaRPr lang="ru-RU" dirty="0" smtClean="0"/>
          </a:p>
          <a:p>
            <a:r>
              <a:rPr lang="ru-RU" sz="2300" dirty="0" smtClean="0"/>
              <a:t>Ожиданья дни жестоки.</a:t>
            </a:r>
            <a:br>
              <a:rPr lang="ru-RU" sz="2300" dirty="0" smtClean="0"/>
            </a:br>
            <a:r>
              <a:rPr lang="ru-RU" sz="2300" dirty="0" err="1" smtClean="0"/>
              <a:t>Истомилася</a:t>
            </a:r>
            <a:r>
              <a:rPr lang="ru-RU" sz="2300" dirty="0" smtClean="0"/>
              <a:t> любовь.</a:t>
            </a:r>
            <a:br>
              <a:rPr lang="ru-RU" sz="2300" dirty="0" smtClean="0"/>
            </a:br>
            <a:r>
              <a:rPr lang="ru-RU" sz="2300" dirty="0" smtClean="0"/>
              <a:t>На враждующем востоке</a:t>
            </a:r>
            <a:br>
              <a:rPr lang="ru-RU" sz="2300" dirty="0" smtClean="0"/>
            </a:br>
            <a:r>
              <a:rPr lang="ru-RU" sz="2300" dirty="0" smtClean="0"/>
              <a:t>Льётся братьев наших кровь.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И, о мире воздыхая,</a:t>
            </a:r>
            <a:br>
              <a:rPr lang="ru-RU" sz="2300" dirty="0" smtClean="0"/>
            </a:br>
            <a:r>
              <a:rPr lang="ru-RU" sz="2300" dirty="0" smtClean="0"/>
              <a:t>Слёзно Господа моля,</a:t>
            </a:r>
            <a:br>
              <a:rPr lang="ru-RU" sz="2300" dirty="0" smtClean="0"/>
            </a:br>
            <a:r>
              <a:rPr lang="ru-RU" sz="2300" dirty="0" smtClean="0"/>
              <a:t>Вся от края и до края</a:t>
            </a:r>
            <a:br>
              <a:rPr lang="ru-RU" sz="2300" dirty="0" smtClean="0"/>
            </a:br>
            <a:r>
              <a:rPr lang="ru-RU" sz="2300" dirty="0" smtClean="0"/>
              <a:t>Стонет русская земля.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Слёзы матери печальной!</a:t>
            </a:r>
            <a:br>
              <a:rPr lang="ru-RU" sz="2300" dirty="0" smtClean="0"/>
            </a:br>
            <a:r>
              <a:rPr lang="ru-RU" sz="2300" dirty="0" smtClean="0"/>
              <a:t>Кто ведёт вам поздний счёт?</a:t>
            </a:r>
            <a:br>
              <a:rPr lang="ru-RU" sz="2300" dirty="0" smtClean="0"/>
            </a:br>
            <a:r>
              <a:rPr lang="ru-RU" sz="2300" dirty="0" smtClean="0"/>
              <a:t>Кто стране многострадальной</a:t>
            </a:r>
            <a:br>
              <a:rPr lang="ru-RU" sz="2300" dirty="0" smtClean="0"/>
            </a:br>
            <a:r>
              <a:rPr lang="ru-RU" sz="2300" dirty="0" smtClean="0"/>
              <a:t>Утешенье принесёт?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Хлебников </a:t>
            </a:r>
            <a:r>
              <a:rPr lang="ru-RU" dirty="0" err="1" smtClean="0"/>
              <a:t>Велимир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524000"/>
            <a:ext cx="3689552" cy="4497288"/>
          </a:xfrm>
          <a:ln>
            <a:solidFill>
              <a:schemeClr val="accent4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Заклятие смехом </a:t>
            </a:r>
          </a:p>
          <a:p>
            <a:r>
              <a:rPr lang="ru-RU" sz="4200" dirty="0" smtClean="0"/>
              <a:t>Иранская песня </a:t>
            </a:r>
          </a:p>
          <a:p>
            <a:endParaRPr lang="ru-RU" dirty="0" smtClean="0"/>
          </a:p>
          <a:p>
            <a:endParaRPr lang="ru-RU" sz="3300" dirty="0" smtClean="0"/>
          </a:p>
          <a:p>
            <a:r>
              <a:rPr lang="ru-RU" sz="3300" dirty="0" smtClean="0"/>
              <a:t>О, рассмейтесь, смехачи!</a:t>
            </a:r>
            <a:br>
              <a:rPr lang="ru-RU" sz="3300" dirty="0" smtClean="0"/>
            </a:br>
            <a:r>
              <a:rPr lang="ru-RU" sz="3300" dirty="0" smtClean="0"/>
              <a:t>О, засмейтесь, смехачи!</a:t>
            </a:r>
            <a:br>
              <a:rPr lang="ru-RU" sz="3300" dirty="0" smtClean="0"/>
            </a:br>
            <a:r>
              <a:rPr lang="ru-RU" sz="3300" dirty="0" smtClean="0"/>
              <a:t>Что смеются смехами, что </a:t>
            </a:r>
            <a:r>
              <a:rPr lang="ru-RU" sz="3300" dirty="0" err="1" smtClean="0"/>
              <a:t>смеянствуют</a:t>
            </a:r>
            <a:r>
              <a:rPr lang="ru-RU" sz="3300" dirty="0" smtClean="0"/>
              <a:t> </a:t>
            </a:r>
            <a:r>
              <a:rPr lang="ru-RU" sz="3300" dirty="0" err="1" smtClean="0"/>
              <a:t>смеяльно</a:t>
            </a:r>
            <a:r>
              <a:rPr lang="ru-RU" sz="3300" dirty="0" smtClean="0"/>
              <a:t>,</a:t>
            </a:r>
            <a:br>
              <a:rPr lang="ru-RU" sz="3300" dirty="0" smtClean="0"/>
            </a:br>
            <a:r>
              <a:rPr lang="ru-RU" sz="3300" dirty="0" smtClean="0"/>
              <a:t>О, засмейтесь </a:t>
            </a:r>
            <a:r>
              <a:rPr lang="ru-RU" sz="3300" dirty="0" err="1" smtClean="0"/>
              <a:t>усмеяльно</a:t>
            </a:r>
            <a:r>
              <a:rPr lang="ru-RU" sz="3300" dirty="0" smtClean="0"/>
              <a:t>!</a:t>
            </a:r>
            <a:br>
              <a:rPr lang="ru-RU" sz="3300" dirty="0" smtClean="0"/>
            </a:br>
            <a:r>
              <a:rPr lang="ru-RU" sz="3300" dirty="0" smtClean="0"/>
              <a:t>О, </a:t>
            </a:r>
            <a:r>
              <a:rPr lang="ru-RU" sz="3300" dirty="0" err="1" smtClean="0"/>
              <a:t>рассмешищ</a:t>
            </a:r>
            <a:r>
              <a:rPr lang="ru-RU" sz="3300" dirty="0" smtClean="0"/>
              <a:t> </a:t>
            </a:r>
            <a:r>
              <a:rPr lang="ru-RU" sz="3300" dirty="0" err="1" smtClean="0"/>
              <a:t>надсмеяльных</a:t>
            </a:r>
            <a:r>
              <a:rPr lang="ru-RU" sz="3300" dirty="0" smtClean="0"/>
              <a:t> — смех </a:t>
            </a:r>
            <a:r>
              <a:rPr lang="ru-RU" sz="3300" dirty="0" err="1" smtClean="0"/>
              <a:t>усмейных</a:t>
            </a:r>
            <a:r>
              <a:rPr lang="ru-RU" sz="3300" dirty="0" smtClean="0"/>
              <a:t> смехачей!</a:t>
            </a:r>
            <a:br>
              <a:rPr lang="ru-RU" sz="3300" dirty="0" smtClean="0"/>
            </a:br>
            <a:r>
              <a:rPr lang="ru-RU" sz="3300" dirty="0" smtClean="0"/>
              <a:t>О, </a:t>
            </a:r>
            <a:r>
              <a:rPr lang="ru-RU" sz="3300" dirty="0" err="1" smtClean="0"/>
              <a:t>иссмейся</a:t>
            </a:r>
            <a:r>
              <a:rPr lang="ru-RU" sz="3300" dirty="0" smtClean="0"/>
              <a:t> </a:t>
            </a:r>
            <a:r>
              <a:rPr lang="ru-RU" sz="3300" dirty="0" err="1" smtClean="0"/>
              <a:t>рассмеяльно</a:t>
            </a:r>
            <a:r>
              <a:rPr lang="ru-RU" sz="3300" dirty="0" smtClean="0"/>
              <a:t>, смех </a:t>
            </a:r>
            <a:r>
              <a:rPr lang="ru-RU" sz="3300" dirty="0" err="1" smtClean="0"/>
              <a:t>надсмейных</a:t>
            </a:r>
            <a:r>
              <a:rPr lang="ru-RU" sz="3300" dirty="0" smtClean="0"/>
              <a:t> </a:t>
            </a:r>
            <a:r>
              <a:rPr lang="ru-RU" sz="3300" dirty="0" err="1" smtClean="0"/>
              <a:t>смеячей</a:t>
            </a:r>
            <a:r>
              <a:rPr lang="ru-RU" sz="3300" dirty="0" smtClean="0"/>
              <a:t>!</a:t>
            </a:r>
            <a:br>
              <a:rPr lang="ru-RU" sz="3300" dirty="0" smtClean="0"/>
            </a:br>
            <a:r>
              <a:rPr lang="ru-RU" sz="3300" dirty="0" err="1" smtClean="0"/>
              <a:t>Смейево</a:t>
            </a:r>
            <a:r>
              <a:rPr lang="ru-RU" sz="3300" dirty="0" smtClean="0"/>
              <a:t>, </a:t>
            </a:r>
            <a:r>
              <a:rPr lang="ru-RU" sz="3300" dirty="0" err="1" smtClean="0"/>
              <a:t>смейево</a:t>
            </a:r>
            <a:r>
              <a:rPr lang="ru-RU" sz="3300" dirty="0" smtClean="0"/>
              <a:t>,</a:t>
            </a:r>
            <a:br>
              <a:rPr lang="ru-RU" sz="3300" dirty="0" smtClean="0"/>
            </a:br>
            <a:r>
              <a:rPr lang="ru-RU" sz="3300" dirty="0" err="1" smtClean="0"/>
              <a:t>Усмей</a:t>
            </a:r>
            <a:r>
              <a:rPr lang="ru-RU" sz="3300" dirty="0" smtClean="0"/>
              <a:t>, осмей, </a:t>
            </a:r>
            <a:r>
              <a:rPr lang="ru-RU" sz="3300" dirty="0" err="1" smtClean="0"/>
              <a:t>смешики</a:t>
            </a:r>
            <a:r>
              <a:rPr lang="ru-RU" sz="3300" dirty="0" smtClean="0"/>
              <a:t>, </a:t>
            </a:r>
            <a:r>
              <a:rPr lang="ru-RU" sz="3300" dirty="0" err="1" smtClean="0"/>
              <a:t>смешики</a:t>
            </a:r>
            <a:r>
              <a:rPr lang="ru-RU" sz="3300" dirty="0" smtClean="0"/>
              <a:t>,</a:t>
            </a:r>
            <a:br>
              <a:rPr lang="ru-RU" sz="3300" dirty="0" smtClean="0"/>
            </a:br>
            <a:r>
              <a:rPr lang="ru-RU" sz="3300" dirty="0" err="1" smtClean="0"/>
              <a:t>Смеюнчики</a:t>
            </a:r>
            <a:r>
              <a:rPr lang="ru-RU" sz="3300" dirty="0" smtClean="0"/>
              <a:t>, </a:t>
            </a:r>
            <a:r>
              <a:rPr lang="ru-RU" sz="3300" dirty="0" err="1" smtClean="0"/>
              <a:t>смеюнчики</a:t>
            </a:r>
            <a:r>
              <a:rPr lang="ru-RU" sz="3300" dirty="0" smtClean="0"/>
              <a:t>.</a:t>
            </a:r>
            <a:br>
              <a:rPr lang="ru-RU" sz="3300" dirty="0" smtClean="0"/>
            </a:br>
            <a:r>
              <a:rPr lang="ru-RU" sz="3300" dirty="0" smtClean="0"/>
              <a:t>О, рассмейтесь, смехачи!</a:t>
            </a:r>
            <a:br>
              <a:rPr lang="ru-RU" sz="3300" dirty="0" smtClean="0"/>
            </a:br>
            <a:r>
              <a:rPr lang="ru-RU" sz="3300" dirty="0" smtClean="0"/>
              <a:t>О, засмейтесь, смехачи!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Велимир Хлебников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168352" cy="446449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344816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Цветаева Марина</a:t>
            </a:r>
            <a:endParaRPr lang="ru-RU" dirty="0"/>
          </a:p>
        </p:txBody>
      </p:sp>
      <p:pic>
        <p:nvPicPr>
          <p:cNvPr id="5" name="Содержимое 4" descr="Марина Цветаева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27584" y="1700808"/>
            <a:ext cx="3024335" cy="432048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452192" cy="4320480"/>
          </a:xfrm>
          <a:solidFill>
            <a:schemeClr val="accent4"/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Але (Остальное, деточка, - забудь) </a:t>
            </a:r>
          </a:p>
          <a:p>
            <a:r>
              <a:rPr lang="ru-RU" dirty="0" smtClean="0"/>
              <a:t>И кто-то, упав на карту </a:t>
            </a:r>
          </a:p>
          <a:p>
            <a:r>
              <a:rPr lang="ru-RU" dirty="0" smtClean="0"/>
              <a:t>Как слабый луч сквозь чёрный морок адов </a:t>
            </a:r>
          </a:p>
          <a:p>
            <a:r>
              <a:rPr lang="ru-RU" dirty="0" smtClean="0"/>
              <a:t>Маленькая </a:t>
            </a:r>
            <a:r>
              <a:rPr lang="ru-RU" dirty="0" err="1" smtClean="0"/>
              <a:t>сигарера</a:t>
            </a:r>
            <a:r>
              <a:rPr lang="ru-RU" dirty="0" smtClean="0"/>
              <a:t>! </a:t>
            </a:r>
          </a:p>
          <a:p>
            <a:r>
              <a:rPr lang="ru-RU" dirty="0" smtClean="0"/>
              <a:t>Мне нравится, что Вы больны не мной </a:t>
            </a:r>
          </a:p>
          <a:p>
            <a:r>
              <a:rPr lang="ru-RU" dirty="0" smtClean="0"/>
              <a:t>Моим стихам, написанным так рано </a:t>
            </a:r>
          </a:p>
          <a:p>
            <a:r>
              <a:rPr lang="ru-RU" dirty="0" smtClean="0"/>
              <a:t>Москва! — Какой огромный </a:t>
            </a:r>
          </a:p>
          <a:p>
            <a:r>
              <a:rPr lang="ru-RU" dirty="0" smtClean="0"/>
              <a:t>Не быть тебе нулём </a:t>
            </a:r>
          </a:p>
          <a:p>
            <a:r>
              <a:rPr lang="ru-RU" dirty="0" smtClean="0"/>
              <a:t>Ни к городу и ни к селу </a:t>
            </a:r>
          </a:p>
          <a:p>
            <a:r>
              <a:rPr lang="ru-RU" dirty="0" smtClean="0"/>
              <a:t>Тоска по родине! </a:t>
            </a:r>
          </a:p>
          <a:p>
            <a:r>
              <a:rPr lang="ru-RU" dirty="0" smtClean="0"/>
              <a:t>Ты, меня любивший фальшью </a:t>
            </a:r>
          </a:p>
          <a:p>
            <a:r>
              <a:rPr lang="ru-RU" dirty="0" smtClean="0"/>
              <a:t>Ты проходишь своей дорогою </a:t>
            </a:r>
          </a:p>
          <a:p>
            <a:r>
              <a:rPr lang="ru-RU" dirty="0" smtClean="0"/>
              <a:t>Чужому </a:t>
            </a:r>
          </a:p>
          <a:p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8964488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248472"/>
          </a:xfrm>
          <a:ln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 smtClean="0">
                <a:ea typeface="Calibri"/>
                <a:cs typeface="Times New Roman"/>
              </a:rPr>
              <a:t>serebrovek.ucoz.ru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400" dirty="0" err="1" smtClean="0">
                <a:ea typeface="Calibri"/>
                <a:cs typeface="Times New Roman"/>
              </a:rPr>
              <a:t>ru.wikipedia.org</a:t>
            </a:r>
            <a:r>
              <a:rPr lang="ru-RU" sz="2400" dirty="0" smtClean="0">
                <a:ea typeface="Calibri"/>
                <a:cs typeface="Times New Roman"/>
              </a:rPr>
              <a:t>›…</a:t>
            </a:r>
            <a:r>
              <a:rPr lang="ru-RU" sz="2400" dirty="0" err="1" smtClean="0">
                <a:ea typeface="Calibri"/>
                <a:cs typeface="Times New Roman"/>
              </a:rPr>
              <a:t>Серебряный_век_русской_поэзии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/>
              <a:t>poetry-</a:t>
            </a:r>
            <a:r>
              <a:rPr lang="en-US" sz="2400" dirty="0" err="1" smtClean="0"/>
              <a:t>collection.ru›esenin_stihi.html</a:t>
            </a:r>
            <a:endParaRPr lang="ru-RU" sz="2400" dirty="0" smtClean="0"/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000" dirty="0" smtClean="0"/>
              <a:t>На титульном слайде картина художника Александра Харитонова. Свет запредельный и путеводный. В поле полотна две </a:t>
            </a:r>
            <a:r>
              <a:rPr lang="ru-RU" sz="2000" dirty="0" err="1" smtClean="0"/>
              <a:t>ипостасии</a:t>
            </a:r>
            <a:r>
              <a:rPr lang="ru-RU" sz="2000" dirty="0" smtClean="0"/>
              <a:t>  русской Души и русской Идеи парадоксально совместились: налицо их столкновение, борение и взаимодействие.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Использованный материал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72808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3689552" cy="4251176"/>
          </a:xfrm>
          <a:ln>
            <a:solidFill>
              <a:schemeClr val="accent4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sz="3200" dirty="0" smtClean="0"/>
              <a:t> Среди миров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300" dirty="0" smtClean="0"/>
              <a:t>Среди миров, в мерцании светил</a:t>
            </a:r>
            <a:br>
              <a:rPr lang="ru-RU" sz="3300" dirty="0" smtClean="0"/>
            </a:br>
            <a:r>
              <a:rPr lang="ru-RU" sz="3300" dirty="0" smtClean="0"/>
              <a:t>Одной Звезды я повторяю имя…</a:t>
            </a:r>
            <a:br>
              <a:rPr lang="ru-RU" sz="3300" dirty="0" smtClean="0"/>
            </a:br>
            <a:r>
              <a:rPr lang="ru-RU" sz="3300" dirty="0" smtClean="0"/>
              <a:t>Не потому, чтоб я Ее любил,</a:t>
            </a:r>
            <a:br>
              <a:rPr lang="ru-RU" sz="3300" dirty="0" smtClean="0"/>
            </a:br>
            <a:r>
              <a:rPr lang="ru-RU" sz="3300" dirty="0" smtClean="0"/>
              <a:t>А потому, что я томлюсь с другими.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И если мне сомненье тяжело,</a:t>
            </a:r>
            <a:br>
              <a:rPr lang="ru-RU" sz="3300" dirty="0" smtClean="0"/>
            </a:br>
            <a:r>
              <a:rPr lang="ru-RU" sz="3300" dirty="0" smtClean="0"/>
              <a:t>Я у Нее одной ищу ответа,</a:t>
            </a:r>
            <a:br>
              <a:rPr lang="ru-RU" sz="3300" dirty="0" smtClean="0"/>
            </a:br>
            <a:r>
              <a:rPr lang="ru-RU" sz="3300" dirty="0" smtClean="0"/>
              <a:t>Не потому, что от Нее светло,</a:t>
            </a:r>
            <a:br>
              <a:rPr lang="ru-RU" sz="3300" dirty="0" smtClean="0"/>
            </a:br>
            <a:r>
              <a:rPr lang="ru-RU" sz="3300" dirty="0" smtClean="0"/>
              <a:t>А потому, что с Ней не надо света.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Иннокентий Анненский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148064" y="1844824"/>
            <a:ext cx="3096343" cy="410445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488832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Анненский Иннокентий</a:t>
            </a:r>
            <a:endParaRPr lang="ru-RU" sz="4400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Анна Ахматова"/>
          <p:cNvPicPr>
            <a:picLocks noGrp="1"/>
          </p:cNvPicPr>
          <p:nvPr>
            <p:ph sz="half" idx="1"/>
          </p:nvPr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27584" y="1772816"/>
            <a:ext cx="3024335" cy="424847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3668216" cy="424847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u="sng" dirty="0" smtClean="0">
                <a:hlinkClick r:id="rId4"/>
              </a:rPr>
              <a:t> Венеция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5"/>
              </a:rPr>
              <a:t>Мне с тобою пьяным весело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6"/>
              </a:rPr>
              <a:t>Надпись на портрете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7"/>
              </a:rPr>
              <a:t>Он длится без конца — янтарный, тяжкий день!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8"/>
              </a:rPr>
              <a:t>Памяти М. А. Булгакова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9"/>
              </a:rPr>
              <a:t>Песня последней встречи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10"/>
              </a:rPr>
              <a:t>Сероглазый король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11"/>
              </a:rPr>
              <a:t>Словно ангел, возмутивший воду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12"/>
              </a:rPr>
              <a:t>Сразу стало тихо в доме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u="sng" dirty="0" smtClean="0">
                <a:hlinkClick r:id="rId13"/>
              </a:rPr>
              <a:t>Целый год ты со мной неразлучен</a:t>
            </a:r>
            <a:r>
              <a:rPr lang="ru-RU" sz="2400" dirty="0" smtClean="0"/>
              <a:t> </a:t>
            </a:r>
          </a:p>
          <a:p>
            <a:pPr lvl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36712"/>
            <a:ext cx="7488832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Ахматова Анна</a:t>
            </a:r>
            <a:endParaRPr lang="ru-RU" sz="4400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7920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Бальмонт Константин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772816"/>
            <a:ext cx="3689552" cy="4248472"/>
          </a:xfrm>
          <a:ln>
            <a:solidFill>
              <a:schemeClr val="accent4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Ивику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Троицын день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Меня всегда гнала гроза,</a:t>
            </a:r>
            <a:br>
              <a:rPr lang="ru-RU" dirty="0" smtClean="0"/>
            </a:br>
            <a:r>
              <a:rPr lang="ru-RU" dirty="0" smtClean="0"/>
              <a:t>Предвестье песен, ярь телесная, —</a:t>
            </a:r>
            <a:br>
              <a:rPr lang="ru-RU" dirty="0" smtClean="0"/>
            </a:br>
            <a:r>
              <a:rPr lang="ru-RU" dirty="0" smtClean="0"/>
              <a:t>Тебя, неведомо чудесная,</a:t>
            </a:r>
            <a:br>
              <a:rPr lang="ru-RU" dirty="0" smtClean="0"/>
            </a:br>
            <a:r>
              <a:rPr lang="ru-RU" dirty="0" smtClean="0"/>
              <a:t>Всегда вела любовь небесная</a:t>
            </a:r>
            <a:br>
              <a:rPr lang="ru-RU" dirty="0" smtClean="0"/>
            </a:br>
            <a:r>
              <a:rPr lang="ru-RU" dirty="0" smtClean="0"/>
              <a:t>И только синие глаза.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Константин Бальмонт"/>
          <p:cNvPicPr>
            <a:picLocks noGrp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48064" y="1772816"/>
            <a:ext cx="3168352" cy="424847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648072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Белый Андрей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772816"/>
            <a:ext cx="3689552" cy="4248472"/>
          </a:xfrm>
          <a:ln>
            <a:solidFill>
              <a:schemeClr val="accent4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Ночь и утро </a:t>
            </a:r>
          </a:p>
          <a:p>
            <a:endParaRPr lang="ru-RU" dirty="0" smtClean="0"/>
          </a:p>
          <a:p>
            <a:r>
              <a:rPr lang="ru-RU" dirty="0" smtClean="0"/>
              <a:t>Мгновеньями текут века.</a:t>
            </a:r>
            <a:br>
              <a:rPr lang="ru-RU" dirty="0" smtClean="0"/>
            </a:br>
            <a:r>
              <a:rPr lang="ru-RU" dirty="0" smtClean="0"/>
              <a:t>Мгновеньями утонут в Лете.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вызвездилась</a:t>
            </a:r>
            <a:r>
              <a:rPr lang="ru-RU" dirty="0" smtClean="0"/>
              <a:t> в ночь тоска</a:t>
            </a:r>
            <a:br>
              <a:rPr lang="ru-RU" dirty="0" smtClean="0"/>
            </a:br>
            <a:r>
              <a:rPr lang="ru-RU" dirty="0" smtClean="0"/>
              <a:t>Мятущихся тысячелетий.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Глухобезмолвная</a:t>
            </a:r>
            <a:r>
              <a:rPr lang="ru-RU" dirty="0" smtClean="0"/>
              <a:t> земля,</a:t>
            </a:r>
            <a:br>
              <a:rPr lang="ru-RU" dirty="0" smtClean="0"/>
            </a:br>
            <a:r>
              <a:rPr lang="ru-RU" dirty="0" smtClean="0"/>
              <a:t>Мне непокорная доныне, -</a:t>
            </a:r>
            <a:br>
              <a:rPr lang="ru-RU" dirty="0" smtClean="0"/>
            </a:br>
            <a:r>
              <a:rPr lang="ru-RU" dirty="0" smtClean="0"/>
              <a:t>Отныне принимаю я</a:t>
            </a:r>
            <a:br>
              <a:rPr lang="ru-RU" dirty="0" smtClean="0"/>
            </a:br>
            <a:r>
              <a:rPr lang="ru-RU" dirty="0" err="1" smtClean="0"/>
              <a:t>Благовестительство</a:t>
            </a:r>
            <a:r>
              <a:rPr lang="ru-RU" dirty="0" smtClean="0"/>
              <a:t> пустыни!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Тоскою сжатые уста</a:t>
            </a:r>
            <a:br>
              <a:rPr lang="ru-RU" dirty="0" smtClean="0"/>
            </a:br>
            <a:r>
              <a:rPr lang="ru-RU" dirty="0" smtClean="0"/>
              <a:t>Взорвите, словеса святые,</a:t>
            </a:r>
            <a:br>
              <a:rPr lang="ru-RU" dirty="0" smtClean="0"/>
            </a:br>
            <a:r>
              <a:rPr lang="ru-RU" dirty="0" smtClean="0"/>
              <a:t>Ты - утренняя красота,</a:t>
            </a:r>
            <a:br>
              <a:rPr lang="ru-RU" dirty="0" smtClean="0"/>
            </a:br>
            <a:r>
              <a:rPr lang="ru-RU" dirty="0" smtClean="0"/>
              <a:t>Вы - горние </a:t>
            </a:r>
            <a:r>
              <a:rPr lang="ru-RU" dirty="0" err="1" smtClean="0"/>
              <a:t>краи</a:t>
            </a:r>
            <a:r>
              <a:rPr lang="ru-RU" dirty="0" smtClean="0"/>
              <a:t> златые!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там заискрились, восстав, -</a:t>
            </a:r>
            <a:br>
              <a:rPr lang="ru-RU" dirty="0" smtClean="0"/>
            </a:br>
            <a:r>
              <a:rPr lang="ru-RU" dirty="0" smtClean="0"/>
              <a:t>Там, над дубровою поющей -</a:t>
            </a:r>
            <a:br>
              <a:rPr lang="ru-RU" dirty="0" smtClean="0"/>
            </a:br>
            <a:r>
              <a:rPr lang="ru-RU" dirty="0" smtClean="0"/>
              <a:t>Алмазами летящих глав</a:t>
            </a:r>
            <a:br>
              <a:rPr lang="ru-RU" dirty="0" smtClean="0"/>
            </a:br>
            <a:r>
              <a:rPr lang="ru-RU" dirty="0" smtClean="0"/>
              <a:t>В твердь убегающие кущи.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Андрей Белый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20071" y="1772816"/>
            <a:ext cx="3096345" cy="417646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2008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pic>
        <p:nvPicPr>
          <p:cNvPr id="5" name="Содержимое 4" descr="Александр Блок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916832"/>
            <a:ext cx="2934630" cy="410445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3668216" cy="4104456"/>
          </a:xfrm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Гамаюн</a:t>
            </a:r>
            <a:r>
              <a:rPr lang="ru-RU" dirty="0" smtClean="0"/>
              <a:t>, птица вещая </a:t>
            </a:r>
            <a:endParaRPr lang="ru-RU" sz="2900" dirty="0" smtClean="0"/>
          </a:p>
          <a:p>
            <a:endParaRPr lang="ru-RU" dirty="0" smtClean="0"/>
          </a:p>
          <a:p>
            <a:r>
              <a:rPr lang="ru-RU" dirty="0" smtClean="0"/>
              <a:t>Глухая полночь медленный кладет покров </a:t>
            </a:r>
          </a:p>
          <a:p>
            <a:r>
              <a:rPr lang="ru-RU" dirty="0" smtClean="0"/>
              <a:t>Девушка пела в церковном хоре </a:t>
            </a:r>
          </a:p>
          <a:p>
            <a:r>
              <a:rPr lang="ru-RU" dirty="0" smtClean="0"/>
              <a:t>Коршун </a:t>
            </a:r>
          </a:p>
          <a:p>
            <a:r>
              <a:rPr lang="ru-RU" dirty="0" smtClean="0"/>
              <a:t>Мы встречались с тобой на закате </a:t>
            </a:r>
          </a:p>
          <a:p>
            <a:r>
              <a:rPr lang="ru-RU" dirty="0" smtClean="0"/>
              <a:t>Незнакомка </a:t>
            </a:r>
          </a:p>
          <a:p>
            <a:r>
              <a:rPr lang="ru-RU" dirty="0" smtClean="0"/>
              <a:t>Ночь, улица, фонарь, аптека </a:t>
            </a:r>
          </a:p>
          <a:p>
            <a:r>
              <a:rPr lang="ru-RU" dirty="0" smtClean="0"/>
              <a:t>Помнишь ли город тревожный </a:t>
            </a:r>
          </a:p>
          <a:p>
            <a:r>
              <a:rPr lang="ru-RU" dirty="0" smtClean="0"/>
              <a:t>Пусть светит месяц - ночь темна </a:t>
            </a:r>
          </a:p>
          <a:p>
            <a:r>
              <a:rPr lang="ru-RU" dirty="0" smtClean="0"/>
              <a:t>Ты горишь над высокой горою </a:t>
            </a:r>
          </a:p>
          <a:p>
            <a:r>
              <a:rPr lang="ru-RU" dirty="0" smtClean="0"/>
              <a:t>Фабрика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836712"/>
            <a:ext cx="7488832" cy="104644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Блок Александр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53488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«</a:t>
            </a:r>
            <a:r>
              <a:rPr lang="ru-RU" b="1" dirty="0" err="1" smtClean="0"/>
              <a:t>Гамаюн</a:t>
            </a:r>
            <a:r>
              <a:rPr lang="ru-RU" b="1" dirty="0" smtClean="0"/>
              <a:t>, птица вещая»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988840"/>
            <a:ext cx="3689552" cy="4032448"/>
          </a:xfrm>
          <a:ln>
            <a:solidFill>
              <a:schemeClr val="accent4"/>
            </a:solidFill>
          </a:ln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На гладях бесконечных вод,</a:t>
            </a:r>
            <a:br>
              <a:rPr lang="ru-RU" dirty="0" smtClean="0"/>
            </a:br>
            <a:r>
              <a:rPr lang="ru-RU" dirty="0" smtClean="0"/>
              <a:t>Закатом в пурпур облеченных,</a:t>
            </a:r>
            <a:br>
              <a:rPr lang="ru-RU" dirty="0" smtClean="0"/>
            </a:br>
            <a:r>
              <a:rPr lang="ru-RU" dirty="0" smtClean="0"/>
              <a:t>Она вещает и поет,</a:t>
            </a:r>
            <a:br>
              <a:rPr lang="ru-RU" dirty="0" smtClean="0"/>
            </a:br>
            <a:r>
              <a:rPr lang="ru-RU" dirty="0" smtClean="0"/>
              <a:t>Не в силах крыл поднять смятенных.</a:t>
            </a:r>
            <a:br>
              <a:rPr lang="ru-RU" dirty="0" smtClean="0"/>
            </a:br>
            <a:r>
              <a:rPr lang="ru-RU" dirty="0" smtClean="0"/>
              <a:t>Вещает иго злых татар,</a:t>
            </a:r>
            <a:br>
              <a:rPr lang="ru-RU" dirty="0" smtClean="0"/>
            </a:br>
            <a:r>
              <a:rPr lang="ru-RU" dirty="0" smtClean="0"/>
              <a:t>Вещает казней ряд кровавых,</a:t>
            </a:r>
            <a:br>
              <a:rPr lang="ru-RU" dirty="0" smtClean="0"/>
            </a:br>
            <a:r>
              <a:rPr lang="ru-RU" dirty="0" smtClean="0"/>
              <a:t>И трус, и голод, и пожар,</a:t>
            </a:r>
            <a:br>
              <a:rPr lang="ru-RU" dirty="0" smtClean="0"/>
            </a:br>
            <a:r>
              <a:rPr lang="ru-RU" dirty="0" smtClean="0"/>
              <a:t>Злодеев силу, гибель правых…</a:t>
            </a:r>
            <a:br>
              <a:rPr lang="ru-RU" dirty="0" smtClean="0"/>
            </a:br>
            <a:r>
              <a:rPr lang="ru-RU" dirty="0" smtClean="0"/>
              <a:t>Предвечным ужасом объят,</a:t>
            </a:r>
            <a:br>
              <a:rPr lang="ru-RU" dirty="0" smtClean="0"/>
            </a:br>
            <a:r>
              <a:rPr lang="ru-RU" dirty="0" smtClean="0"/>
              <a:t>Прекрасный лик горит любовью,</a:t>
            </a:r>
            <a:br>
              <a:rPr lang="ru-RU" dirty="0" smtClean="0"/>
            </a:br>
            <a:r>
              <a:rPr lang="ru-RU" dirty="0" smtClean="0"/>
              <a:t>Но вещей правдою звучат</a:t>
            </a:r>
            <a:br>
              <a:rPr lang="ru-RU" dirty="0" smtClean="0"/>
            </a:br>
            <a:r>
              <a:rPr lang="ru-RU" dirty="0" smtClean="0"/>
              <a:t>Уста, запекшиеся кровью!..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«Гамаюн, птица вещая» (В. М. Васнецов)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096343" cy="403244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72008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Брюсов Валерий  </a:t>
            </a:r>
            <a:endParaRPr lang="ru-RU" dirty="0"/>
          </a:p>
        </p:txBody>
      </p:sp>
      <p:pic>
        <p:nvPicPr>
          <p:cNvPr id="5" name="Содержимое 4" descr="Валерий Брюсов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934631" cy="42484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3668216" cy="4248472"/>
          </a:xfrm>
          <a:ln>
            <a:solidFill>
              <a:schemeClr val="accent4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ru-RU" sz="4200" dirty="0" smtClean="0"/>
              <a:t>Максиму Горькому в июле 1917 года </a:t>
            </a:r>
          </a:p>
          <a:p>
            <a:endParaRPr lang="ru-RU" dirty="0" smtClean="0"/>
          </a:p>
          <a:p>
            <a:endParaRPr lang="ru-RU" sz="3500" dirty="0" smtClean="0"/>
          </a:p>
          <a:p>
            <a:r>
              <a:rPr lang="ru-RU" sz="3500" dirty="0" smtClean="0"/>
              <a:t>Не в первый раз мы наблюдаем это:</a:t>
            </a:r>
            <a:br>
              <a:rPr lang="ru-RU" sz="3500" dirty="0" smtClean="0"/>
            </a:br>
            <a:r>
              <a:rPr lang="ru-RU" sz="3500" dirty="0" smtClean="0"/>
              <a:t>В толпе опять безумный шум возник,</a:t>
            </a:r>
            <a:br>
              <a:rPr lang="ru-RU" sz="3500" dirty="0" smtClean="0"/>
            </a:br>
            <a:r>
              <a:rPr lang="ru-RU" sz="3500" dirty="0" smtClean="0"/>
              <a:t>И вот она, подъемля буйный крик,</a:t>
            </a:r>
            <a:br>
              <a:rPr lang="ru-RU" sz="3500" dirty="0" smtClean="0"/>
            </a:br>
            <a:r>
              <a:rPr lang="ru-RU" sz="3500" dirty="0" smtClean="0"/>
              <a:t>Заносит руку на кумир поэта.</a:t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Но неизменен, в новых бурях света,</a:t>
            </a:r>
            <a:br>
              <a:rPr lang="ru-RU" sz="3500" dirty="0" smtClean="0"/>
            </a:br>
            <a:r>
              <a:rPr lang="ru-RU" sz="3500" dirty="0" smtClean="0"/>
              <a:t>Его спокойный и прекрасный лик;</a:t>
            </a:r>
            <a:br>
              <a:rPr lang="ru-RU" sz="3500" dirty="0" smtClean="0"/>
            </a:br>
            <a:r>
              <a:rPr lang="ru-RU" sz="3500" dirty="0" smtClean="0"/>
              <a:t>На вопль детей он не дает ответа,</a:t>
            </a:r>
            <a:br>
              <a:rPr lang="ru-RU" sz="3500" dirty="0" smtClean="0"/>
            </a:br>
            <a:r>
              <a:rPr lang="ru-RU" sz="3500" dirty="0" smtClean="0"/>
              <a:t>Задумчив и божественно велик.</a:t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И тот же шум вокруг твоих созданий, -</a:t>
            </a:r>
            <a:br>
              <a:rPr lang="ru-RU" sz="3500" dirty="0" smtClean="0"/>
            </a:br>
            <a:r>
              <a:rPr lang="ru-RU" sz="3500" dirty="0" smtClean="0"/>
              <a:t>В толпе, забывшей гром рукоплесканий,</a:t>
            </a:r>
            <a:br>
              <a:rPr lang="ru-RU" sz="3500" dirty="0" smtClean="0"/>
            </a:br>
            <a:r>
              <a:rPr lang="ru-RU" sz="3500" dirty="0" smtClean="0"/>
              <a:t>С каким она лелеяла "На дне".</a:t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И так же образы любимой драмы,</a:t>
            </a:r>
            <a:br>
              <a:rPr lang="ru-RU" sz="3500" dirty="0" smtClean="0"/>
            </a:br>
            <a:r>
              <a:rPr lang="ru-RU" sz="3500" dirty="0" smtClean="0"/>
              <a:t>Бессмертные, величественно-прямы,</a:t>
            </a:r>
            <a:br>
              <a:rPr lang="ru-RU" sz="3500" dirty="0" smtClean="0"/>
            </a:br>
            <a:r>
              <a:rPr lang="ru-RU" sz="3500" dirty="0" smtClean="0"/>
              <a:t>Стоят над нами в ясной вышине.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398</TotalTime>
  <Words>590</Words>
  <Application>Microsoft Office PowerPoint</Application>
  <PresentationFormat>Экран (4:3)</PresentationFormat>
  <Paragraphs>199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Презентация PowerPoint</vt:lpstr>
      <vt:lpstr>    Поэты серебряного века</vt:lpstr>
      <vt:lpstr>      </vt:lpstr>
      <vt:lpstr>       </vt:lpstr>
      <vt:lpstr>                 Бальмонт Константин</vt:lpstr>
      <vt:lpstr>                     Белый Андрей</vt:lpstr>
      <vt:lpstr>  </vt:lpstr>
      <vt:lpstr>      «Гамаюн, птица вещая»</vt:lpstr>
      <vt:lpstr>                     Брюсов Валерий  </vt:lpstr>
      <vt:lpstr>                       Бунин Иван</vt:lpstr>
      <vt:lpstr>      </vt:lpstr>
      <vt:lpstr> </vt:lpstr>
      <vt:lpstr>                 Гумилев Николай</vt:lpstr>
      <vt:lpstr>                   Сергей Есенин</vt:lpstr>
      <vt:lpstr>             Избранные стихи</vt:lpstr>
      <vt:lpstr>               Мандельштам Осип</vt:lpstr>
      <vt:lpstr>            Маяковский Владимир</vt:lpstr>
      <vt:lpstr>                        Парнок София</vt:lpstr>
      <vt:lpstr>                    Пастернак Борис</vt:lpstr>
      <vt:lpstr>                 Игорь Северянин</vt:lpstr>
      <vt:lpstr>                                                                         Избранные стихи</vt:lpstr>
      <vt:lpstr>                   Сологуб Федор</vt:lpstr>
      <vt:lpstr>             Хлебников Велимир</vt:lpstr>
      <vt:lpstr>                Цветаева Марина</vt:lpstr>
      <vt:lpstr>       Использованный материал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Асечка!</dc:creator>
  <cp:lastModifiedBy>Ирина</cp:lastModifiedBy>
  <cp:revision>104</cp:revision>
  <dcterms:created xsi:type="dcterms:W3CDTF">2013-02-05T18:57:20Z</dcterms:created>
  <dcterms:modified xsi:type="dcterms:W3CDTF">2013-11-09T15:37:26Z</dcterms:modified>
</cp:coreProperties>
</file>