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44" r:id="rId2"/>
    <p:sldMasterId id="2147483780" r:id="rId3"/>
    <p:sldMasterId id="2147483804" r:id="rId4"/>
  </p:sldMasterIdLst>
  <p:sldIdLst>
    <p:sldId id="257" r:id="rId5"/>
    <p:sldId id="260" r:id="rId6"/>
    <p:sldId id="261" r:id="rId7"/>
    <p:sldId id="262" r:id="rId8"/>
    <p:sldId id="263" r:id="rId9"/>
    <p:sldId id="266" r:id="rId10"/>
    <p:sldId id="267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3" r:id="rId24"/>
    <p:sldId id="284" r:id="rId25"/>
    <p:sldId id="287" r:id="rId26"/>
    <p:sldId id="286" r:id="rId27"/>
    <p:sldId id="285" r:id="rId28"/>
    <p:sldId id="288" r:id="rId29"/>
    <p:sldId id="289" r:id="rId30"/>
    <p:sldId id="290" r:id="rId31"/>
    <p:sldId id="29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A83F25A-1FD3-4925-B7B8-5BC88F7BD1D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7A38A92-D268-4735-80E4-AFAA3AD2E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globalsouvenir.ru/image/cache/reviewer/thumbnails/www/8205.41_7_psd_1000x1000-350x350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3/Table_saw_cutting_wood_at_an_angle,_by_BarelyFitz.jp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b="1" dirty="0" smtClean="0"/>
              <a:t>Сплавы и их применение.</a:t>
            </a:r>
            <a:endParaRPr lang="ru-RU" sz="4800" b="1" dirty="0"/>
          </a:p>
        </p:txBody>
      </p:sp>
      <p:pic>
        <p:nvPicPr>
          <p:cNvPr id="5" name="Содержимое 4" descr="http://www.fin-crisis.ru/_nw/1/04267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600200"/>
            <a:ext cx="4932040" cy="5257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4283968" cy="52578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u="sng" dirty="0" smtClean="0"/>
              <a:t>Выполнила: </a:t>
            </a:r>
          </a:p>
          <a:p>
            <a:pPr>
              <a:buNone/>
            </a:pPr>
            <a:r>
              <a:rPr lang="ru-RU" sz="3200" b="1" dirty="0"/>
              <a:t> </a:t>
            </a:r>
            <a:r>
              <a:rPr lang="ru-RU" sz="3200" b="1" dirty="0" smtClean="0"/>
              <a:t>   ученица 11 «А» класса</a:t>
            </a:r>
          </a:p>
          <a:p>
            <a:pPr>
              <a:buNone/>
            </a:pPr>
            <a:r>
              <a:rPr lang="ru-RU" sz="3200" b="1" dirty="0" smtClean="0"/>
              <a:t>    Литвиненко Олеся.</a:t>
            </a:r>
          </a:p>
          <a:p>
            <a:r>
              <a:rPr lang="ru-RU" sz="3200" b="1" u="sng" dirty="0" smtClean="0"/>
              <a:t>Учитель химии: </a:t>
            </a:r>
          </a:p>
          <a:p>
            <a:pPr>
              <a:buNone/>
            </a:pPr>
            <a:r>
              <a:rPr lang="ru-RU" sz="3200" b="1" dirty="0" smtClean="0"/>
              <a:t>    Тимошина В.И.</a:t>
            </a:r>
          </a:p>
          <a:p>
            <a:pPr>
              <a:buNone/>
            </a:pPr>
            <a:endParaRPr lang="ru-RU" sz="3200" b="1" dirty="0"/>
          </a:p>
          <a:p>
            <a:pPr>
              <a:buNone/>
            </a:pPr>
            <a:endParaRPr lang="ru-RU" sz="3200" b="1" dirty="0" smtClean="0"/>
          </a:p>
          <a:p>
            <a:pPr algn="ctr">
              <a:buNone/>
            </a:pPr>
            <a:r>
              <a:rPr lang="ru-RU" sz="2000" b="1" dirty="0" smtClean="0"/>
              <a:t>Воронеж 2013 г.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459432"/>
            <a:ext cx="8229600" cy="4594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716016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i="1" u="sng" dirty="0" smtClean="0"/>
              <a:t>ДЮРАЛЮМИНИЙ</a:t>
            </a:r>
            <a:r>
              <a:rPr lang="ru-RU" sz="3200" b="1" dirty="0" smtClean="0"/>
              <a:t>— торговая марка одного из первых упрочняемых термообработкой и последующим старением алюминиевых сплавов. Основными элементами являются медь (4,5 % массы), магний (1,6 %) и марганец (0,7 %).</a:t>
            </a:r>
            <a:endParaRPr lang="ru-RU" sz="3200" b="1" dirty="0"/>
          </a:p>
        </p:txBody>
      </p:sp>
      <p:pic>
        <p:nvPicPr>
          <p:cNvPr id="5" name="Содержимое 4" descr="http://www.mediall.ru/images/offers/oi_02_03_2006_15_05_13_6_4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080" y="0"/>
            <a:ext cx="385192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b="1" dirty="0" smtClean="0"/>
              <a:t>ДЮРАЛЮМИНИЙ</a:t>
            </a:r>
          </a:p>
          <a:p>
            <a:pPr>
              <a:buNone/>
            </a:pPr>
            <a:r>
              <a:rPr lang="ru-RU" sz="4400" b="1" dirty="0" smtClean="0"/>
              <a:t>  разработан германским инженером-металлургом Альфредом </a:t>
            </a:r>
            <a:r>
              <a:rPr lang="ru-RU" sz="4400" b="1" dirty="0" err="1" smtClean="0"/>
              <a:t>Вильмом</a:t>
            </a:r>
            <a:r>
              <a:rPr lang="ru-RU" sz="4400" b="1" dirty="0" smtClean="0"/>
              <a:t>.</a:t>
            </a:r>
            <a:endParaRPr lang="ru-RU" sz="4400" b="1" dirty="0"/>
          </a:p>
        </p:txBody>
      </p:sp>
      <p:pic>
        <p:nvPicPr>
          <p:cNvPr id="5" name="Содержимое 4" descr="http://young.rzd.ru/dbmm/images/41/4080/6410193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920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649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/>
              <a:t>ДЮРАЛЮМИНИЙ — </a:t>
            </a:r>
            <a:br>
              <a:rPr lang="ru-RU" sz="3200" b="1" dirty="0" smtClean="0"/>
            </a:br>
            <a:r>
              <a:rPr lang="ru-RU" sz="3200" b="1" dirty="0" smtClean="0"/>
              <a:t>основной конструкционный материал в авиации и космонавтике, а также в других сферах с высокими требованиями к весовой отдаче.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pic>
        <p:nvPicPr>
          <p:cNvPr id="5" name="Содержимое 4" descr="http://www.r7000.com/Images/1002534/B100253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4495800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img-fotki.yandex.ru/get/4426/31488190.62/0_67bc7_9e66f8eb_XL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492897"/>
            <a:ext cx="4716016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Применение сплава дюралюминия </a:t>
            </a:r>
            <a:endParaRPr lang="ru-RU" dirty="0"/>
          </a:p>
        </p:txBody>
      </p:sp>
      <p:pic>
        <p:nvPicPr>
          <p:cNvPr id="5" name="Содержимое 4" descr="http://lecruchon2.free.fr/video-porte-avions-navy/akron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4644008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befocus.ru/images/stories/2013/04/g_d_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24744"/>
            <a:ext cx="4499992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48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/>
              <a:t>Недостаток </a:t>
            </a:r>
            <a:r>
              <a:rPr lang="ru-RU" sz="3600" b="1" dirty="0" err="1" smtClean="0"/>
              <a:t>дюралюминов</a:t>
            </a:r>
            <a:r>
              <a:rPr lang="ru-RU" sz="3600" b="1" dirty="0" smtClean="0"/>
              <a:t> — низкая коррозионная стойкость, изделия требуют тщательной защиты от коррозии. </a:t>
            </a:r>
            <a:endParaRPr lang="ru-RU" sz="3600" b="1" dirty="0"/>
          </a:p>
        </p:txBody>
      </p:sp>
      <p:pic>
        <p:nvPicPr>
          <p:cNvPr id="4" name="Содержимое 3" descr="http://old.trial-auto.ru/www/imgs/antikor/rust01_20060417_w800x54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144000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ru-RU" b="1" u="sng" dirty="0" smtClean="0"/>
              <a:t>Сплав </a:t>
            </a:r>
            <a:r>
              <a:rPr lang="ru-RU" b="1" i="1" u="sng" dirty="0" smtClean="0"/>
              <a:t>НЕЛЬЗИЛЬБЕР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Сплав меди с 5—35 % никеля и 13—45 % цинка. </a:t>
            </a:r>
          </a:p>
          <a:p>
            <a:r>
              <a:rPr lang="ru-RU" sz="4000" b="1" dirty="0" smtClean="0"/>
              <a:t>В переводе с немецкого «новое серебро».</a:t>
            </a:r>
            <a:endParaRPr lang="ru-RU" sz="4000" b="1" dirty="0"/>
          </a:p>
        </p:txBody>
      </p:sp>
      <p:pic>
        <p:nvPicPr>
          <p:cNvPr id="5" name="Содержимое 4" descr="http://file.maxtie.com/images/products_max/1300332181281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27984" y="1988840"/>
            <a:ext cx="4716016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u="sng" dirty="0" smtClean="0"/>
              <a:t>Сплав НЕЛЬЗИЛЬБЕР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124744"/>
            <a:ext cx="4788024" cy="573325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/>
              <a:t>Характеризуется коррозионной устойчивостью, повышенной прочностью и упругостью при деформации, удовлетворительной пластичностью. </a:t>
            </a:r>
          </a:p>
          <a:p>
            <a:r>
              <a:rPr lang="ru-RU" sz="3200" b="1" dirty="0" smtClean="0"/>
              <a:t>Имеет серебристый цвет. </a:t>
            </a:r>
            <a:endParaRPr lang="ru-RU" sz="3200" b="1" dirty="0"/>
          </a:p>
        </p:txBody>
      </p:sp>
      <p:pic>
        <p:nvPicPr>
          <p:cNvPr id="5" name="Содержимое 4" descr="http://s1.violity.com/auction/big/auctions/25/6/1/250614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4355976" cy="573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u="sng" dirty="0" smtClean="0"/>
              <a:t>Сплав НЕЛЬЗИЛЬБЕР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4716016" cy="57332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/>
              <a:t>Применяется в промышленности для изготовления деталей точных приборов, медицинских инструментов, паровой и водяной арматуры, ладов для гитар. </a:t>
            </a:r>
            <a:endParaRPr lang="ru-RU" sz="3600" b="1" dirty="0"/>
          </a:p>
        </p:txBody>
      </p:sp>
      <p:pic>
        <p:nvPicPr>
          <p:cNvPr id="5" name="Содержимое 4" descr="http://900igr.net/datai/khimija/Ispolzovanie-metallov/0035-067-Splav-Njutona-ispolzuetsja-v-stomatologii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124744"/>
            <a:ext cx="44196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Также для изготовления государственных наград (орденов и медалей) и ювелирных изделий.</a:t>
            </a:r>
            <a:endParaRPr lang="ru-RU" b="1" dirty="0"/>
          </a:p>
        </p:txBody>
      </p:sp>
      <p:pic>
        <p:nvPicPr>
          <p:cNvPr id="5" name="Содержимое 4" descr="http://zolotoimagazin.narod.ru/biz/ko/m5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716016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globalsouvenir.ru/image/cache/reviewer/thumbnails/www/8205.41_7_psd_1000x1000-350x350.jpg">
            <a:hlinkClick r:id="rId3" tgtFrame="_blank"/>
          </p:cNvPr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772816"/>
            <a:ext cx="4427983" cy="50851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768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Твердость и упругость сплава позволяют применять его для изготовления булавок, пружин, застежек, игл. </a:t>
            </a:r>
            <a:br>
              <a:rPr lang="ru-RU" sz="3600" b="1" dirty="0" smtClean="0"/>
            </a:br>
            <a:endParaRPr lang="ru-RU" sz="3600" b="1" dirty="0"/>
          </a:p>
        </p:txBody>
      </p:sp>
      <p:pic>
        <p:nvPicPr>
          <p:cNvPr id="6" name="Содержимое 5" descr="http://www.fotobank.ru/img/N010-9038.jpg?size=l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880"/>
            <a:ext cx="449580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i2.guns.ru/forums/icons/forum_pictures/003065/3065982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7861"/>
            <a:ext cx="4716016" cy="451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5004048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200" b="1" i="1" u="sng" dirty="0" smtClean="0"/>
          </a:p>
          <a:p>
            <a:pPr algn="ctr">
              <a:buNone/>
            </a:pPr>
            <a:r>
              <a:rPr lang="ru-RU" sz="3200" b="1" i="1" u="sng" dirty="0" smtClean="0"/>
              <a:t>СПЛАВЫ СОСТОЯТ: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200" b="1" dirty="0" smtClean="0"/>
              <a:t>из </a:t>
            </a:r>
            <a:r>
              <a:rPr lang="ru-RU" sz="3200" b="1" dirty="0"/>
              <a:t>основы (одного или нескольких металлов</a:t>
            </a:r>
            <a:r>
              <a:rPr lang="ru-RU" sz="3200" b="1" dirty="0" smtClean="0"/>
              <a:t>);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200" b="1" dirty="0" smtClean="0"/>
              <a:t>малых добавок -  </a:t>
            </a:r>
            <a:r>
              <a:rPr lang="ru-RU" sz="3200" b="1" dirty="0"/>
              <a:t>специально вводимых в </a:t>
            </a:r>
            <a:r>
              <a:rPr lang="ru-RU" sz="3200" b="1" dirty="0" smtClean="0"/>
              <a:t>сплав элементов;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200" b="1" dirty="0" smtClean="0"/>
              <a:t>из не </a:t>
            </a:r>
            <a:r>
              <a:rPr lang="ru-RU" sz="3200" b="1" dirty="0"/>
              <a:t>удаленных примесей (природных, технологических и случайных).</a:t>
            </a:r>
          </a:p>
        </p:txBody>
      </p:sp>
      <p:pic>
        <p:nvPicPr>
          <p:cNvPr id="5" name="Содержимое 4" descr="http://metallicheckiy-portal.ru/imgmar/nodi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556792"/>
            <a:ext cx="399593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9289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1" u="sng" dirty="0" smtClean="0"/>
              <a:t>МЕЛЬХИОР</a:t>
            </a:r>
            <a:r>
              <a:rPr lang="ru-RU" b="1" dirty="0" smtClean="0"/>
              <a:t> — является сплавом меди с никелем, иногда с добавками железа и марганца. </a:t>
            </a:r>
            <a:endParaRPr lang="ru-RU" b="1" dirty="0"/>
          </a:p>
        </p:txBody>
      </p:sp>
      <p:pic>
        <p:nvPicPr>
          <p:cNvPr id="4" name="Содержимое 3" descr="http://popgun.ru/files/g/189/orig/456799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9143999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788024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b="1" u="sng" dirty="0" smtClean="0"/>
              <a:t>Основные характеристики: </a:t>
            </a:r>
          </a:p>
          <a:p>
            <a:pPr>
              <a:buNone/>
            </a:pPr>
            <a:r>
              <a:rPr lang="ru-RU" b="1" dirty="0" smtClean="0"/>
              <a:t>- серебристый цвет;</a:t>
            </a:r>
          </a:p>
          <a:p>
            <a:pPr>
              <a:buNone/>
            </a:pPr>
            <a:r>
              <a:rPr lang="ru-RU" b="1" dirty="0" smtClean="0"/>
              <a:t>- высокая коррозионная стойкость; </a:t>
            </a:r>
          </a:p>
          <a:p>
            <a:pPr>
              <a:buNone/>
            </a:pPr>
            <a:r>
              <a:rPr lang="ru-RU" b="1" dirty="0" smtClean="0"/>
              <a:t>- пластичен;</a:t>
            </a:r>
          </a:p>
          <a:p>
            <a:pPr>
              <a:buNone/>
            </a:pPr>
            <a:r>
              <a:rPr lang="ru-RU" b="1" dirty="0" smtClean="0"/>
              <a:t>- хорошо обрабатывается -штампуется, режется, чеканится, паяется, полируется.</a:t>
            </a:r>
          </a:p>
          <a:p>
            <a:endParaRPr lang="ru-RU" dirty="0"/>
          </a:p>
        </p:txBody>
      </p:sp>
      <p:pic>
        <p:nvPicPr>
          <p:cNvPr id="5" name="Содержимое 4" descr="http://woman-project.com/uploads/1336078800/876c2c2cdda70b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08720"/>
            <a:ext cx="428396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По внешним характеристикам мельхиор похож на серебро, но обладает большей механической прочностью.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ww.gurmaniya.uz/userfiles/images/f20100505102155-chajnyj-melihiorovyj-nabor-0147(1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144000" cy="465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569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/>
              <a:t>Сплав широко применяют для изготовления посуды и недорогих ювелирных и художественных изделий. Большинство современных монет серебристого цвета изготавливают из мельхиора. </a:t>
            </a:r>
            <a:endParaRPr lang="ru-RU" sz="3600" b="1" dirty="0"/>
          </a:p>
        </p:txBody>
      </p:sp>
      <p:pic>
        <p:nvPicPr>
          <p:cNvPr id="5" name="Содержимое 4" descr="http://www.radugakamnya.ru/published/publicdata/SHOP/attachments/SC/products_pictures/083011_enl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63119"/>
            <a:ext cx="4427984" cy="349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upload.wikimedia.org/wikipedia/commons/e/e0/5CHFr.jpg?uselang=ru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56992"/>
            <a:ext cx="4716015" cy="350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6369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600" b="1" i="1" u="sng" dirty="0" smtClean="0"/>
              <a:t>Сплав Вуда </a:t>
            </a:r>
            <a:r>
              <a:rPr lang="ru-RU" sz="3600" b="1" dirty="0" smtClean="0"/>
              <a:t>—</a:t>
            </a:r>
            <a:br>
              <a:rPr lang="ru-RU" sz="3600" b="1" dirty="0" smtClean="0"/>
            </a:br>
            <a:r>
              <a:rPr lang="ru-RU" sz="3600" b="1" dirty="0" smtClean="0"/>
              <a:t>тяжелый легкоплавкий сплав. </a:t>
            </a:r>
            <a:br>
              <a:rPr lang="ru-RU" sz="3600" b="1" dirty="0" smtClean="0"/>
            </a:br>
            <a:r>
              <a:rPr lang="ru-RU" sz="3600" b="1" dirty="0" smtClean="0"/>
              <a:t>Состав:</a:t>
            </a:r>
            <a:br>
              <a:rPr lang="ru-RU" sz="3600" b="1" dirty="0" smtClean="0"/>
            </a:br>
            <a:r>
              <a:rPr lang="ru-RU" sz="3600" b="1" dirty="0" smtClean="0"/>
              <a:t>олово — 12,5 %; свинец — 25 %; висмут — 50 %; кадмий — 12,5 %.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http://upload.wikimedia.org/wikipedia/commons/2/23/Wooduv_kov.jpg?uselang=r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8208912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171400"/>
            <a:ext cx="8229600" cy="171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5076056" cy="6858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Сплав Вуда применяется в литье, в операциях изгиба тонкостенных труб, при изготовлении полых тел способом гальванопластики, для заливки металлографических шлифов, в датчиках систем пожарной сигнализации, в качестве низкотемпературной нагревательной бани в химических лабораториях и др.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http://www.gsmbaza.ru/i/base155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0"/>
            <a:ext cx="40679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076056" y="0"/>
            <a:ext cx="4067944" cy="6858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208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i="1" u="sng" dirty="0" smtClean="0"/>
              <a:t>ПОБЕДИТ</a:t>
            </a:r>
            <a:r>
              <a:rPr lang="ru-RU" sz="3600" b="1" dirty="0" smtClean="0"/>
              <a:t> - твёрдый спечённый сплав, получаемый методом порошковой</a:t>
            </a:r>
            <a:r>
              <a:rPr lang="ru-RU" sz="3600" b="1" u="sng" dirty="0" smtClean="0"/>
              <a:t> </a:t>
            </a:r>
            <a:r>
              <a:rPr lang="ru-RU" sz="3600" b="1" dirty="0" smtClean="0"/>
              <a:t>металлургии из </a:t>
            </a:r>
            <a:r>
              <a:rPr lang="ru-RU" sz="3600" b="1" dirty="0" err="1" smtClean="0"/>
              <a:t>монокарбида</a:t>
            </a:r>
            <a:r>
              <a:rPr lang="ru-RU" sz="3600" b="1" dirty="0" smtClean="0"/>
              <a:t> вольфрама (около 90%) и кобальта (около 10%). </a:t>
            </a:r>
            <a:endParaRPr lang="ru-RU" sz="3600" b="1" dirty="0"/>
          </a:p>
        </p:txBody>
      </p:sp>
      <p:pic>
        <p:nvPicPr>
          <p:cNvPr id="4" name="Содержимое 3" descr="http://kiev.era.com.ua/market/img/?f=17&amp;i=191966_1_567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43956"/>
            <a:ext cx="9144000" cy="441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649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u="sng" dirty="0" smtClean="0"/>
              <a:t>ПОБЕДИТ </a:t>
            </a:r>
            <a:r>
              <a:rPr lang="ru-RU" sz="3600" b="1" dirty="0" smtClean="0"/>
              <a:t>применяется при бурении горных пород, металлообработке, деревообработке и в качестве ответственных деталей, для которых требуется высокая твёрдость или жаропрочность.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http://shitszyachzhuan-alfa-treyding.ibud.ua/userfiles/image/Instrumenty/Metaloinstrument/Metalorezhuschiy-instrum-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4495800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File:Table saw cutting wood at an angle, by BarelyFitz.jpg">
            <a:hlinkClick r:id="rId3"/>
          </p:cNvPr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564904"/>
            <a:ext cx="4495800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93204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Будущее человечества тесно связано с использованием новых сплавов и металлов.</a:t>
            </a:r>
          </a:p>
          <a:p>
            <a:r>
              <a:rPr lang="ru-RU" b="1" dirty="0" smtClean="0"/>
              <a:t>Металл - фундамент современной цивилизации, основа основ технического прогресса. </a:t>
            </a:r>
          </a:p>
          <a:p>
            <a:r>
              <a:rPr lang="ru-RU" b="1" dirty="0" smtClean="0"/>
              <a:t>И чем выше поднимается человечество по ступеням развития, тем больше его нужда в металлах и их сплавах.</a:t>
            </a:r>
          </a:p>
          <a:p>
            <a:endParaRPr lang="ru-RU" dirty="0"/>
          </a:p>
        </p:txBody>
      </p:sp>
      <p:pic>
        <p:nvPicPr>
          <p:cNvPr id="5" name="Содержимое 4" descr="http://img-fotki.yandex.ru/get/2709/yargo.16d/0_246f4_c0963a87_XL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0"/>
            <a:ext cx="42119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29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b="1" i="1" u="sng" dirty="0" smtClean="0"/>
              <a:t>СПЛАВЫ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являются одним из основных конструкционных материалов. </a:t>
            </a:r>
            <a:br>
              <a:rPr lang="ru-RU" b="1" dirty="0" smtClean="0"/>
            </a:br>
            <a:r>
              <a:rPr lang="ru-RU" b="1" dirty="0" smtClean="0"/>
              <a:t>В технике применяется более 5 тыс. сплавов.</a:t>
            </a:r>
            <a:endParaRPr lang="ru-RU" b="1" dirty="0"/>
          </a:p>
        </p:txBody>
      </p:sp>
      <p:pic>
        <p:nvPicPr>
          <p:cNvPr id="4" name="Содержимое 3" descr="http://aciers.free.fr/wp-content/metals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9289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Многие сплавы </a:t>
            </a:r>
            <a:r>
              <a:rPr lang="ru-RU" b="1" dirty="0" smtClean="0"/>
              <a:t>(бронза, </a:t>
            </a:r>
            <a:r>
              <a:rPr lang="ru-RU" b="1" dirty="0"/>
              <a:t>сталь, чугун) были известны в глубокой древности и уже тогда имели обширное </a:t>
            </a:r>
            <a:r>
              <a:rPr lang="ru-RU" b="1" dirty="0" smtClean="0"/>
              <a:t>практическое применение</a:t>
            </a:r>
            <a:r>
              <a:rPr lang="ru-RU" b="1" dirty="0"/>
              <a:t>.</a:t>
            </a:r>
          </a:p>
        </p:txBody>
      </p:sp>
      <p:pic>
        <p:nvPicPr>
          <p:cNvPr id="5" name="Содержимое 4" descr="http://s55.radikal.ru/i148/1102/4b/7cd12924a1a5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92896"/>
            <a:ext cx="4495800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www.booksite.ru/fulltext/1/001/009/001/237656776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4644008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860032" cy="6858000"/>
          </a:xfrm>
        </p:spPr>
        <p:txBody>
          <a:bodyPr>
            <a:normAutofit/>
          </a:bodyPr>
          <a:lstStyle/>
          <a:p>
            <a:endParaRPr lang="ru-RU" sz="3200" b="1" dirty="0" smtClean="0"/>
          </a:p>
          <a:p>
            <a:r>
              <a:rPr lang="ru-RU" sz="3200" b="1" dirty="0" smtClean="0"/>
              <a:t>Техническое </a:t>
            </a:r>
            <a:r>
              <a:rPr lang="ru-RU" sz="3200" b="1" dirty="0"/>
              <a:t>значение металлических сплавов объясняется тем, что многие  их свойства </a:t>
            </a:r>
            <a:r>
              <a:rPr lang="ru-RU" sz="3200" b="1" dirty="0" smtClean="0"/>
              <a:t>(прочность, твердость, электрическое </a:t>
            </a:r>
            <a:r>
              <a:rPr lang="ru-RU" sz="3200" b="1" dirty="0"/>
              <a:t>сопротивление) гораздо выше, чем у составляющих их чистых </a:t>
            </a:r>
            <a:r>
              <a:rPr lang="ru-RU" sz="3200" b="1" dirty="0" smtClean="0"/>
              <a:t>металлов.</a:t>
            </a:r>
            <a:endParaRPr lang="ru-RU" sz="3200" b="1" dirty="0"/>
          </a:p>
        </p:txBody>
      </p:sp>
      <p:pic>
        <p:nvPicPr>
          <p:cNvPr id="5" name="Содержимое 4" descr="http://900igr.net/datai/khimija/Splavy-metallov/0002-001-Vek-mednyj-bronzovyj-zheleznyj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556792"/>
            <a:ext cx="4283968" cy="382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5076056" cy="6858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3200" b="1" i="1" u="sng" dirty="0" smtClean="0">
                <a:solidFill>
                  <a:schemeClr val="tx1"/>
                </a:solidFill>
              </a:rPr>
              <a:t>СТАЛЬ</a:t>
            </a:r>
            <a:r>
              <a:rPr lang="ru-RU" sz="3200" b="1" i="1" dirty="0" smtClean="0">
                <a:solidFill>
                  <a:schemeClr val="tx1"/>
                </a:solidFill>
              </a:rPr>
              <a:t>  - </a:t>
            </a:r>
          </a:p>
          <a:p>
            <a:pPr algn="just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    сплав железа с углеродом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и/или </a:t>
            </a:r>
            <a:r>
              <a:rPr lang="ru-RU" sz="3200" b="1" dirty="0">
                <a:solidFill>
                  <a:schemeClr val="tx1"/>
                </a:solidFill>
              </a:rPr>
              <a:t>с другими элементами. </a:t>
            </a:r>
            <a:endParaRPr lang="ru-RU" sz="3200" b="1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3200" b="1" i="1" u="sng" dirty="0" smtClean="0">
                <a:solidFill>
                  <a:schemeClr val="tx1"/>
                </a:solidFill>
              </a:rPr>
              <a:t>СТАЛЬ</a:t>
            </a:r>
            <a:r>
              <a:rPr lang="ru-RU" sz="3200" b="1" dirty="0" smtClean="0">
                <a:solidFill>
                  <a:schemeClr val="tx1"/>
                </a:solidFill>
              </a:rPr>
              <a:t> - </a:t>
            </a:r>
          </a:p>
          <a:p>
            <a:pPr algn="just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   содержит </a:t>
            </a:r>
            <a:r>
              <a:rPr lang="ru-RU" sz="3200" b="1" dirty="0">
                <a:solidFill>
                  <a:schemeClr val="tx1"/>
                </a:solidFill>
              </a:rPr>
              <a:t>не более </a:t>
            </a:r>
            <a:r>
              <a:rPr lang="ru-RU" sz="3200" b="1" dirty="0" smtClean="0">
                <a:solidFill>
                  <a:schemeClr val="tx1"/>
                </a:solidFill>
              </a:rPr>
              <a:t>2,14%</a:t>
            </a:r>
          </a:p>
          <a:p>
            <a:pPr algn="just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   углерода </a:t>
            </a:r>
            <a:r>
              <a:rPr lang="ru-RU" sz="3000" b="1" dirty="0">
                <a:solidFill>
                  <a:schemeClr val="tx1"/>
                </a:solidFill>
              </a:rPr>
              <a:t>(при </a:t>
            </a:r>
            <a:r>
              <a:rPr lang="ru-RU" sz="3000" b="1" dirty="0" smtClean="0">
                <a:solidFill>
                  <a:schemeClr val="tx1"/>
                </a:solidFill>
              </a:rPr>
              <a:t>большем</a:t>
            </a:r>
          </a:p>
          <a:p>
            <a:pPr algn="just">
              <a:buNone/>
            </a:pPr>
            <a:r>
              <a:rPr lang="ru-RU" sz="3000" b="1" dirty="0" smtClean="0">
                <a:solidFill>
                  <a:schemeClr val="tx1"/>
                </a:solidFill>
              </a:rPr>
              <a:t>   количестве </a:t>
            </a:r>
            <a:r>
              <a:rPr lang="ru-RU" sz="3000" b="1" dirty="0">
                <a:solidFill>
                  <a:schemeClr val="tx1"/>
                </a:solidFill>
              </a:rPr>
              <a:t>углерода </a:t>
            </a:r>
            <a:r>
              <a:rPr lang="ru-RU" sz="3000" b="1" dirty="0" smtClean="0">
                <a:solidFill>
                  <a:schemeClr val="tx1"/>
                </a:solidFill>
              </a:rPr>
              <a:t>в</a:t>
            </a:r>
          </a:p>
          <a:p>
            <a:pPr algn="just">
              <a:buNone/>
            </a:pPr>
            <a:r>
              <a:rPr lang="ru-RU" sz="3000" b="1" dirty="0" smtClean="0">
                <a:solidFill>
                  <a:schemeClr val="tx1"/>
                </a:solidFill>
              </a:rPr>
              <a:t>   железе </a:t>
            </a:r>
            <a:r>
              <a:rPr lang="ru-RU" sz="3000" b="1" dirty="0">
                <a:solidFill>
                  <a:schemeClr val="tx1"/>
                </a:solidFill>
              </a:rPr>
              <a:t>образуется </a:t>
            </a:r>
            <a:r>
              <a:rPr lang="ru-RU" sz="3000" b="1" dirty="0" smtClean="0">
                <a:solidFill>
                  <a:schemeClr val="tx1"/>
                </a:solidFill>
              </a:rPr>
              <a:t>чугун).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200" b="1" dirty="0" smtClean="0">
                <a:solidFill>
                  <a:schemeClr val="tx1"/>
                </a:solidFill>
              </a:rPr>
              <a:t>Углерод придаёт сплавам железа </a:t>
            </a:r>
            <a:r>
              <a:rPr lang="ru-RU" sz="3200" b="1" dirty="0">
                <a:solidFill>
                  <a:schemeClr val="tx1"/>
                </a:solidFill>
              </a:rPr>
              <a:t>прочность </a:t>
            </a:r>
            <a:r>
              <a:rPr lang="ru-RU" sz="3200" b="1" dirty="0" smtClean="0">
                <a:solidFill>
                  <a:schemeClr val="tx1"/>
                </a:solidFill>
              </a:rPr>
              <a:t>и твёрдость, снижая пластичность </a:t>
            </a:r>
            <a:r>
              <a:rPr lang="ru-RU" sz="3200" b="1" dirty="0">
                <a:solidFill>
                  <a:schemeClr val="tx1"/>
                </a:solidFill>
              </a:rPr>
              <a:t>и вязкость.</a:t>
            </a:r>
          </a:p>
        </p:txBody>
      </p:sp>
      <p:pic>
        <p:nvPicPr>
          <p:cNvPr id="5" name="Содержимое 4" descr="http://www.profit-74.ru/img/1271830645_89032162_1-----1271830645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00808"/>
            <a:ext cx="4067944" cy="37028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0"/>
            <a:ext cx="4860032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/>
              <a:t>Сталь - отнюдь не изобретение Нового времени. </a:t>
            </a:r>
          </a:p>
          <a:p>
            <a:r>
              <a:rPr lang="ru-RU" sz="3200" b="1" dirty="0" smtClean="0"/>
              <a:t>Способ ее получения был известен уже за 1000 лет до нашей эры. </a:t>
            </a:r>
          </a:p>
          <a:p>
            <a:r>
              <a:rPr lang="ru-RU" sz="3200" b="1" dirty="0" smtClean="0"/>
              <a:t>Однако до XIX в. сталь практически не использовалась, поскольку ее производство было слишком сложным и дорогим. </a:t>
            </a:r>
          </a:p>
          <a:p>
            <a:endParaRPr lang="ru-RU" dirty="0"/>
          </a:p>
        </p:txBody>
      </p:sp>
      <p:pic>
        <p:nvPicPr>
          <p:cNvPr id="5" name="Содержимое 4" descr="http://edu.fedpress.ru/sites/fedpress/files/mcggs/news/sort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3960440" cy="439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6084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Быстрым и доступным оно стало лишь после того, как Генри </a:t>
            </a:r>
            <a:r>
              <a:rPr lang="ru-RU" sz="4000" b="1" dirty="0" err="1" smtClean="0"/>
              <a:t>Бессемер</a:t>
            </a:r>
            <a:r>
              <a:rPr lang="ru-RU" sz="4000" b="1" dirty="0" smtClean="0"/>
              <a:t> изобрел в 1856 г. названный его именем конвертер.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http://retropundit.files.wordpress.com/1913/01/besm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4572000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www.asia.ru/images/target/photo/51138514/Welded_Stainless_Steel_Pipes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824"/>
            <a:ext cx="4572000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52936"/>
          </a:xfrm>
        </p:spPr>
        <p:txBody>
          <a:bodyPr>
            <a:normAutofit/>
          </a:bodyPr>
          <a:lstStyle/>
          <a:p>
            <a:r>
              <a:rPr lang="ru-RU" b="1" dirty="0" smtClean="0"/>
              <a:t>СТАЛЬ — важнейший конструкционный материал для машиностроения, транспорта, строительства, приборостроения. </a:t>
            </a:r>
            <a:endParaRPr lang="ru-RU" b="1" dirty="0"/>
          </a:p>
        </p:txBody>
      </p:sp>
      <p:pic>
        <p:nvPicPr>
          <p:cNvPr id="4" name="Содержимое 3" descr="http://www.tiempomotor.com/data/img_cont/img_imagenes/img_md/805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914400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487</Words>
  <Application>Microsoft Office PowerPoint</Application>
  <PresentationFormat>Экран (4:3)</PresentationFormat>
  <Paragraphs>64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Тема Office</vt:lpstr>
      <vt:lpstr>Справедливость</vt:lpstr>
      <vt:lpstr>1_Тема Office</vt:lpstr>
      <vt:lpstr>Открытая</vt:lpstr>
      <vt:lpstr>Сплавы и их применение.</vt:lpstr>
      <vt:lpstr>Презентация PowerPoint</vt:lpstr>
      <vt:lpstr>СПЛАВЫ являются одним из основных конструкционных материалов.  В технике применяется более 5 тыс. сплавов.</vt:lpstr>
      <vt:lpstr>Многие сплавы (бронза, сталь, чугун) были известны в глубокой древности и уже тогда имели обширное практическое применение.</vt:lpstr>
      <vt:lpstr>Презентация PowerPoint</vt:lpstr>
      <vt:lpstr>Презентация PowerPoint</vt:lpstr>
      <vt:lpstr>Презентация PowerPoint</vt:lpstr>
      <vt:lpstr> Быстрым и доступным оно стало лишь после того, как Генри Бессемер изобрел в 1856 г. названный его именем конвертер.  </vt:lpstr>
      <vt:lpstr>СТАЛЬ — важнейший конструкционный материал для машиностроения, транспорта, строительства, приборостроения. </vt:lpstr>
      <vt:lpstr>Презентация PowerPoint</vt:lpstr>
      <vt:lpstr>Презентация PowerPoint</vt:lpstr>
      <vt:lpstr>ДЮРАЛЮМИНИЙ —  основной конструкционный материал в авиации и космонавтике, а также в других сферах с высокими требованиями к весовой отдаче. </vt:lpstr>
      <vt:lpstr>Применение сплава дюралюминия </vt:lpstr>
      <vt:lpstr>Недостаток дюралюминов — низкая коррозионная стойкость, изделия требуют тщательной защиты от коррозии. </vt:lpstr>
      <vt:lpstr>Сплав НЕЛЬЗИЛЬБЕР</vt:lpstr>
      <vt:lpstr>Сплав НЕЛЬЗИЛЬБЕР</vt:lpstr>
      <vt:lpstr>Сплав НЕЛЬЗИЛЬБЕР</vt:lpstr>
      <vt:lpstr>Также для изготовления государственных наград (орденов и медалей) и ювелирных изделий.</vt:lpstr>
      <vt:lpstr>Твердость и упругость сплава позволяют применять его для изготовления булавок, пружин, застежек, игл.  </vt:lpstr>
      <vt:lpstr>МЕЛЬХИОР — является сплавом меди с никелем, иногда с добавками железа и марганца. </vt:lpstr>
      <vt:lpstr>Презентация PowerPoint</vt:lpstr>
      <vt:lpstr> По внешним характеристикам мельхиор похож на серебро, но обладает большей механической прочностью. </vt:lpstr>
      <vt:lpstr>Сплав широко применяют для изготовления посуды и недорогих ювелирных и художественных изделий. Большинство современных монет серебристого цвета изготавливают из мельхиора. </vt:lpstr>
      <vt:lpstr> Сплав Вуда — тяжелый легкоплавкий сплав.  Состав: олово — 12,5 %; свинец — 25 %; висмут — 50 %; кадмий — 12,5 %.  </vt:lpstr>
      <vt:lpstr>Презентация PowerPoint</vt:lpstr>
      <vt:lpstr>ПОБЕДИТ - твёрдый спечённый сплав, получаемый методом порошковой металлургии из монокарбида вольфрама (около 90%) и кобальта (около 10%). </vt:lpstr>
      <vt:lpstr> ПОБЕДИТ применяется при бурении горных пород, металлообработке, деревообработке и в качестве ответственных деталей, для которых требуется высокая твёрдость или жаропрочность.  </vt:lpstr>
      <vt:lpstr>Презентация PowerPoint</vt:lpstr>
    </vt:vector>
  </TitlesOfParts>
  <Company>Actavis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TNikulova</dc:creator>
  <cp:lastModifiedBy>Пользователь</cp:lastModifiedBy>
  <cp:revision>44</cp:revision>
  <dcterms:created xsi:type="dcterms:W3CDTF">2013-10-06T13:26:07Z</dcterms:created>
  <dcterms:modified xsi:type="dcterms:W3CDTF">2014-03-27T08:39:13Z</dcterms:modified>
</cp:coreProperties>
</file>