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92" r:id="rId2"/>
    <p:sldId id="293" r:id="rId3"/>
    <p:sldId id="294" r:id="rId4"/>
    <p:sldId id="295" r:id="rId5"/>
    <p:sldId id="296" r:id="rId6"/>
    <p:sldId id="297" r:id="rId7"/>
    <p:sldId id="299" r:id="rId8"/>
    <p:sldId id="298" r:id="rId9"/>
    <p:sldId id="300" r:id="rId10"/>
    <p:sldId id="301" r:id="rId11"/>
    <p:sldId id="323" r:id="rId12"/>
    <p:sldId id="324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6" r:id="rId22"/>
    <p:sldId id="317" r:id="rId23"/>
    <p:sldId id="310" r:id="rId24"/>
    <p:sldId id="318" r:id="rId25"/>
    <p:sldId id="311" r:id="rId26"/>
    <p:sldId id="326" r:id="rId27"/>
    <p:sldId id="312" r:id="rId28"/>
    <p:sldId id="313" r:id="rId29"/>
    <p:sldId id="314" r:id="rId30"/>
    <p:sldId id="320" r:id="rId31"/>
    <p:sldId id="321" r:id="rId32"/>
    <p:sldId id="322" r:id="rId33"/>
    <p:sldId id="327" r:id="rId34"/>
  </p:sldIdLst>
  <p:sldSz cx="9144000" cy="6858000" type="screen4x3"/>
  <p:notesSz cx="6858000" cy="9144000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0033CC"/>
    <a:srgbClr val="0099FF"/>
    <a:srgbClr val="FFFFFF"/>
    <a:srgbClr val="00CC00"/>
    <a:srgbClr val="66CC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1606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6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6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7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7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7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7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7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7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7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7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7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7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8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8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8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8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8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608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608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16087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6088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608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39924EB-0B40-4FD3-A40C-78BF051FEC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CCC9F-5125-40B6-9F68-60AADAE5F3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C3500-99C7-464D-AA5F-C7E677415A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23F2691-DE8E-4320-9A07-6A9B91A33C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8F118-B9F4-41E9-BEC2-6548AC648D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363AF-1FE9-4517-BD3A-C7F6F524D0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211DA-4E81-47FD-B1B0-8F5E5D0BC7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9014F-7266-48EB-89A1-9019EC3C86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8D479-DF57-4411-B4A5-80323F7D80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293EF-EFC4-4037-BED2-84761EF936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54E03-C3BF-4C11-A695-FE1072A63B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C0B27-0AC0-4C69-8D76-8E12B7F870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1504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4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4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4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4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4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4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5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5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5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5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5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5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5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5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5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5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6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06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0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06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506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506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06D1F81F-4DFE-4867-93FF-587EB9C49FC3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420938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5500"/>
              <a:t>Развитие</a:t>
            </a:r>
            <a:br>
              <a:rPr lang="ru-RU" sz="5500"/>
            </a:br>
            <a:r>
              <a:rPr lang="ru-RU" sz="5500"/>
              <a:t>зрительной памяти (зрительного мнезиса)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ru-RU" sz="4000" dirty="0"/>
              <a:t>Соотнесение букв,</a:t>
            </a:r>
            <a:br>
              <a:rPr lang="ru-RU" sz="4000" dirty="0"/>
            </a:br>
            <a:r>
              <a:rPr lang="ru-RU" sz="4000" dirty="0"/>
              <a:t>выполненных разными </a:t>
            </a:r>
            <a:r>
              <a:rPr lang="ru-RU" sz="4000" dirty="0" smtClean="0"/>
              <a:t>шрифтами</a:t>
            </a:r>
            <a:endParaRPr lang="ru-RU" sz="4000" dirty="0"/>
          </a:p>
        </p:txBody>
      </p:sp>
      <p:pic>
        <p:nvPicPr>
          <p:cNvPr id="179204" name="Picture 4" descr="Изображение 001"/>
          <p:cNvPicPr>
            <a:picLocks noChangeAspect="1" noChangeArrowheads="1"/>
          </p:cNvPicPr>
          <p:nvPr/>
        </p:nvPicPr>
        <p:blipFill>
          <a:blip r:embed="rId2">
            <a:lum contrast="48000"/>
            <a:grayscl/>
          </a:blip>
          <a:srcRect/>
          <a:stretch>
            <a:fillRect/>
          </a:stretch>
        </p:blipFill>
        <p:spPr bwMode="auto">
          <a:xfrm>
            <a:off x="1979613" y="2276475"/>
            <a:ext cx="5400675" cy="36734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143000"/>
          </a:xfrm>
        </p:spPr>
        <p:txBody>
          <a:bodyPr/>
          <a:lstStyle/>
          <a:p>
            <a:r>
              <a:rPr lang="ru-RU" sz="4000" dirty="0"/>
              <a:t>Соотнесение букв,</a:t>
            </a:r>
            <a:br>
              <a:rPr lang="ru-RU" sz="4000" dirty="0"/>
            </a:br>
            <a:r>
              <a:rPr lang="ru-RU" sz="4000" dirty="0"/>
              <a:t>выполненных разными </a:t>
            </a:r>
            <a:r>
              <a:rPr lang="ru-RU" sz="4000" dirty="0" smtClean="0"/>
              <a:t>шрифтами</a:t>
            </a:r>
            <a:endParaRPr lang="ru-RU" sz="4000" dirty="0"/>
          </a:p>
        </p:txBody>
      </p:sp>
      <p:pic>
        <p:nvPicPr>
          <p:cNvPr id="231428" name="Picture 4" descr="1"/>
          <p:cNvPicPr>
            <a:picLocks noChangeAspect="1" noChangeArrowheads="1"/>
          </p:cNvPicPr>
          <p:nvPr/>
        </p:nvPicPr>
        <p:blipFill>
          <a:blip r:embed="rId2" cstate="screen">
            <a:lum contrast="36000"/>
          </a:blip>
          <a:srcRect/>
          <a:stretch>
            <a:fillRect/>
          </a:stretch>
        </p:blipFill>
        <p:spPr bwMode="auto">
          <a:xfrm>
            <a:off x="1547813" y="2060575"/>
            <a:ext cx="6075362" cy="43164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ru-RU" sz="4000" dirty="0"/>
              <a:t>Соотнесение букв,</a:t>
            </a:r>
            <a:br>
              <a:rPr lang="ru-RU" sz="4000" dirty="0"/>
            </a:br>
            <a:r>
              <a:rPr lang="ru-RU" sz="4000" dirty="0"/>
              <a:t>выполненных разными </a:t>
            </a:r>
            <a:r>
              <a:rPr lang="ru-RU" sz="4000" dirty="0" smtClean="0"/>
              <a:t>шрифтами</a:t>
            </a:r>
            <a:endParaRPr lang="ru-RU" sz="4000" dirty="0"/>
          </a:p>
        </p:txBody>
      </p:sp>
      <p:pic>
        <p:nvPicPr>
          <p:cNvPr id="232452" name="Picture 4" descr="1 001"/>
          <p:cNvPicPr>
            <a:picLocks noChangeAspect="1" noChangeArrowheads="1"/>
          </p:cNvPicPr>
          <p:nvPr/>
        </p:nvPicPr>
        <p:blipFill>
          <a:blip r:embed="rId2" cstate="screen">
            <a:lum contrast="24000"/>
          </a:blip>
          <a:srcRect/>
          <a:stretch>
            <a:fillRect/>
          </a:stretch>
        </p:blipFill>
        <p:spPr bwMode="auto">
          <a:xfrm>
            <a:off x="1979613" y="1773238"/>
            <a:ext cx="5256212" cy="47180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998662"/>
          </a:xfrm>
        </p:spPr>
        <p:txBody>
          <a:bodyPr/>
          <a:lstStyle/>
          <a:p>
            <a:r>
              <a:rPr lang="ru-RU" sz="4000" dirty="0"/>
              <a:t>Определение букв,</a:t>
            </a:r>
            <a:br>
              <a:rPr lang="ru-RU" sz="4000" dirty="0"/>
            </a:br>
            <a:r>
              <a:rPr lang="ru-RU" sz="4000" dirty="0"/>
              <a:t>находящихся в неправильном </a:t>
            </a:r>
            <a:r>
              <a:rPr lang="ru-RU" sz="4000" dirty="0" smtClean="0"/>
              <a:t>положении</a:t>
            </a:r>
            <a:endParaRPr lang="ru-RU" sz="4000" dirty="0"/>
          </a:p>
        </p:txBody>
      </p:sp>
      <p:pic>
        <p:nvPicPr>
          <p:cNvPr id="180228" name="Picture 4" descr="image01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r="62506"/>
          <a:stretch>
            <a:fillRect/>
          </a:stretch>
        </p:blipFill>
        <p:spPr>
          <a:xfrm>
            <a:off x="323850" y="2565400"/>
            <a:ext cx="5254625" cy="1770063"/>
          </a:xfrm>
          <a:noFill/>
          <a:ln/>
        </p:spPr>
      </p:pic>
      <p:pic>
        <p:nvPicPr>
          <p:cNvPr id="180229" name="Picture 5" descr="image222"/>
          <p:cNvPicPr>
            <a:picLocks noChangeAspect="1" noChangeArrowheads="1"/>
          </p:cNvPicPr>
          <p:nvPr/>
        </p:nvPicPr>
        <p:blipFill>
          <a:blip r:embed="rId3"/>
          <a:srcRect r="61821"/>
          <a:stretch>
            <a:fillRect/>
          </a:stretch>
        </p:blipFill>
        <p:spPr bwMode="auto">
          <a:xfrm>
            <a:off x="3348038" y="4724400"/>
            <a:ext cx="5399087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Узнавание «зашумлённых» </a:t>
            </a:r>
            <a:r>
              <a:rPr lang="ru-RU" sz="4000" dirty="0" smtClean="0"/>
              <a:t>букв</a:t>
            </a:r>
            <a:endParaRPr lang="ru-RU" sz="4000" dirty="0"/>
          </a:p>
        </p:txBody>
      </p:sp>
      <p:pic>
        <p:nvPicPr>
          <p:cNvPr id="181252" name="Picture 4" descr="Изображение 002"/>
          <p:cNvPicPr>
            <a:picLocks noChangeAspect="1" noChangeArrowheads="1"/>
          </p:cNvPicPr>
          <p:nvPr/>
        </p:nvPicPr>
        <p:blipFill>
          <a:blip r:embed="rId2" cstate="screen">
            <a:lum contrast="24000"/>
            <a:grayscl/>
          </a:blip>
          <a:srcRect/>
          <a:stretch>
            <a:fillRect/>
          </a:stretch>
        </p:blipFill>
        <p:spPr bwMode="auto">
          <a:xfrm>
            <a:off x="1258888" y="2205038"/>
            <a:ext cx="6192837" cy="36337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Письмо букв по </a:t>
            </a:r>
            <a:r>
              <a:rPr lang="ru-RU" dirty="0" smtClean="0"/>
              <a:t>клеточкам</a:t>
            </a:r>
            <a:endParaRPr lang="ru-RU" dirty="0"/>
          </a:p>
        </p:txBody>
      </p:sp>
      <p:pic>
        <p:nvPicPr>
          <p:cNvPr id="182276" name="Picture 4" descr="Изображение 003"/>
          <p:cNvPicPr>
            <a:picLocks noChangeAspect="1" noChangeArrowheads="1"/>
          </p:cNvPicPr>
          <p:nvPr/>
        </p:nvPicPr>
        <p:blipFill>
          <a:blip r:embed="rId2" cstate="screen">
            <a:lum contrast="24000"/>
            <a:grayscl/>
          </a:blip>
          <a:srcRect/>
          <a:stretch>
            <a:fillRect/>
          </a:stretch>
        </p:blipFill>
        <p:spPr bwMode="auto">
          <a:xfrm>
            <a:off x="1979613" y="1844675"/>
            <a:ext cx="5048250" cy="40322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Узнавание букв,</a:t>
            </a:r>
            <a:br>
              <a:rPr lang="ru-RU" sz="4000" dirty="0"/>
            </a:br>
            <a:r>
              <a:rPr lang="ru-RU" sz="4000" dirty="0"/>
              <a:t>написанных </a:t>
            </a:r>
            <a:r>
              <a:rPr lang="ru-RU" sz="4000" dirty="0" smtClean="0"/>
              <a:t>пунктиром</a:t>
            </a:r>
            <a:endParaRPr lang="ru-RU" sz="4000" dirty="0"/>
          </a:p>
        </p:txBody>
      </p:sp>
      <p:pic>
        <p:nvPicPr>
          <p:cNvPr id="183300" name="Picture 4" descr="Изображение 004"/>
          <p:cNvPicPr>
            <a:picLocks noChangeAspect="1" noChangeArrowheads="1"/>
          </p:cNvPicPr>
          <p:nvPr/>
        </p:nvPicPr>
        <p:blipFill>
          <a:blip r:embed="rId2" cstate="screen">
            <a:lum contrast="72000"/>
            <a:grayscl/>
          </a:blip>
          <a:srcRect/>
          <a:stretch>
            <a:fillRect/>
          </a:stretch>
        </p:blipFill>
        <p:spPr bwMode="auto">
          <a:xfrm>
            <a:off x="1403350" y="1773238"/>
            <a:ext cx="6364288" cy="1609725"/>
          </a:xfrm>
          <a:prstGeom prst="rect">
            <a:avLst/>
          </a:prstGeom>
          <a:noFill/>
        </p:spPr>
      </p:pic>
      <p:pic>
        <p:nvPicPr>
          <p:cNvPr id="183301" name="Picture 5" descr="Изображение 005"/>
          <p:cNvPicPr>
            <a:picLocks noChangeAspect="1" noChangeArrowheads="1"/>
          </p:cNvPicPr>
          <p:nvPr/>
        </p:nvPicPr>
        <p:blipFill>
          <a:blip r:embed="rId3" cstate="screen">
            <a:lum contrast="36000"/>
            <a:grayscl/>
          </a:blip>
          <a:srcRect/>
          <a:stretch>
            <a:fillRect/>
          </a:stretch>
        </p:blipFill>
        <p:spPr bwMode="auto">
          <a:xfrm>
            <a:off x="1908175" y="3933825"/>
            <a:ext cx="5194300" cy="22320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Дописывание </a:t>
            </a:r>
            <a:r>
              <a:rPr lang="ru-RU" dirty="0" smtClean="0"/>
              <a:t>букв</a:t>
            </a:r>
            <a:endParaRPr lang="ru-RU" dirty="0"/>
          </a:p>
        </p:txBody>
      </p:sp>
      <p:pic>
        <p:nvPicPr>
          <p:cNvPr id="184325" name="Picture 5" descr="08"/>
          <p:cNvPicPr>
            <a:picLocks noChangeAspect="1" noChangeArrowheads="1"/>
          </p:cNvPicPr>
          <p:nvPr/>
        </p:nvPicPr>
        <p:blipFill>
          <a:blip r:embed="rId2" cstate="screen"/>
          <a:srcRect r="-606"/>
          <a:stretch>
            <a:fillRect/>
          </a:stretch>
        </p:blipFill>
        <p:spPr bwMode="auto">
          <a:xfrm>
            <a:off x="468313" y="1920875"/>
            <a:ext cx="8353425" cy="45323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Называние букв,</a:t>
            </a:r>
            <a:br>
              <a:rPr lang="ru-RU" sz="4000" dirty="0"/>
            </a:br>
            <a:r>
              <a:rPr lang="ru-RU" sz="4000" dirty="0"/>
              <a:t>наложенных друг на </a:t>
            </a:r>
            <a:r>
              <a:rPr lang="ru-RU" sz="4000" dirty="0" smtClean="0"/>
              <a:t>друга</a:t>
            </a:r>
            <a:endParaRPr lang="ru-RU" sz="4000" dirty="0"/>
          </a:p>
        </p:txBody>
      </p:sp>
      <p:pic>
        <p:nvPicPr>
          <p:cNvPr id="185348" name="Picture 4" descr="Изображение 007"/>
          <p:cNvPicPr>
            <a:picLocks noChangeAspect="1" noChangeArrowheads="1"/>
          </p:cNvPicPr>
          <p:nvPr/>
        </p:nvPicPr>
        <p:blipFill>
          <a:blip r:embed="rId2" cstate="screen">
            <a:lum contrast="18000"/>
            <a:grayscl/>
          </a:blip>
          <a:srcRect/>
          <a:stretch>
            <a:fillRect/>
          </a:stretch>
        </p:blipFill>
        <p:spPr bwMode="auto">
          <a:xfrm>
            <a:off x="468313" y="1844675"/>
            <a:ext cx="3190875" cy="4484688"/>
          </a:xfrm>
          <a:prstGeom prst="rect">
            <a:avLst/>
          </a:prstGeom>
          <a:noFill/>
        </p:spPr>
      </p:pic>
      <p:pic>
        <p:nvPicPr>
          <p:cNvPr id="185349" name="Picture 5" descr="Изображение 008"/>
          <p:cNvPicPr>
            <a:picLocks noChangeAspect="1" noChangeArrowheads="1"/>
          </p:cNvPicPr>
          <p:nvPr/>
        </p:nvPicPr>
        <p:blipFill>
          <a:blip r:embed="rId3" cstate="screen">
            <a:lum contrast="24000"/>
            <a:grayscl/>
          </a:blip>
          <a:srcRect/>
          <a:stretch>
            <a:fillRect/>
          </a:stretch>
        </p:blipFill>
        <p:spPr bwMode="auto">
          <a:xfrm>
            <a:off x="5292725" y="1844675"/>
            <a:ext cx="3441700" cy="45370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Узнавание букв</a:t>
            </a:r>
            <a:br>
              <a:rPr lang="ru-RU" sz="4000" dirty="0"/>
            </a:br>
            <a:r>
              <a:rPr lang="ru-RU" sz="4000" dirty="0"/>
              <a:t>по их зеркальному </a:t>
            </a:r>
            <a:r>
              <a:rPr lang="ru-RU" sz="4000" dirty="0" smtClean="0"/>
              <a:t>изображению</a:t>
            </a:r>
            <a:endParaRPr lang="ru-RU" sz="4000" dirty="0"/>
          </a:p>
        </p:txBody>
      </p:sp>
      <p:pic>
        <p:nvPicPr>
          <p:cNvPr id="186414" name="Picture 46" descr="014"/>
          <p:cNvPicPr>
            <a:picLocks noChangeAspect="1" noChangeArrowheads="1"/>
          </p:cNvPicPr>
          <p:nvPr/>
        </p:nvPicPr>
        <p:blipFill>
          <a:blip r:embed="rId2" cstate="screen">
            <a:lum bright="-10000" contrast="24000"/>
          </a:blip>
          <a:srcRect/>
          <a:stretch>
            <a:fillRect/>
          </a:stretch>
        </p:blipFill>
        <p:spPr bwMode="auto">
          <a:xfrm>
            <a:off x="971550" y="2349500"/>
            <a:ext cx="7343775" cy="36718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18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8785225" cy="6264275"/>
          </a:xfrm>
        </p:spPr>
        <p:txBody>
          <a:bodyPr/>
          <a:lstStyle/>
          <a:p>
            <a:pPr marL="609600" indent="-609600">
              <a:lnSpc>
                <a:spcPct val="115000"/>
              </a:lnSpc>
            </a:pPr>
            <a:r>
              <a:rPr lang="ru-RU" sz="3000"/>
              <a:t>Запомнить 4—5 картинок, а затем найти их среди других 8-10 картинок.</a:t>
            </a:r>
          </a:p>
          <a:p>
            <a:pPr marL="609600" indent="-609600">
              <a:lnSpc>
                <a:spcPct val="115000"/>
              </a:lnSpc>
            </a:pPr>
            <a:r>
              <a:rPr lang="ru-RU" sz="3000"/>
              <a:t>Запомнить 3-5 фигур, цифр или букв, а затем выбрать их среди других 8-10. </a:t>
            </a:r>
          </a:p>
          <a:p>
            <a:pPr marL="609600" indent="-609600">
              <a:lnSpc>
                <a:spcPct val="115000"/>
              </a:lnSpc>
            </a:pPr>
            <a:r>
              <a:rPr lang="ru-RU" sz="3000"/>
              <a:t>Разложить 3-4 картинки в той же последовательности, в которой они предъявлялись.</a:t>
            </a:r>
          </a:p>
          <a:p>
            <a:pPr marL="609600" indent="-609600">
              <a:lnSpc>
                <a:spcPct val="115000"/>
              </a:lnSpc>
            </a:pPr>
            <a:r>
              <a:rPr lang="ru-RU" sz="3000"/>
              <a:t>Разложить по памяти буквы, цифры, фигуры в первоначальной последовательности.</a:t>
            </a:r>
          </a:p>
          <a:p>
            <a:pPr marL="609600" indent="-609600">
              <a:lnSpc>
                <a:spcPct val="115000"/>
              </a:lnSpc>
            </a:pPr>
            <a:r>
              <a:rPr lang="ru-RU" sz="3000"/>
              <a:t>Игра «Чего не стало?».</a:t>
            </a:r>
          </a:p>
          <a:p>
            <a:pPr marL="609600" indent="-609600">
              <a:lnSpc>
                <a:spcPct val="115000"/>
              </a:lnSpc>
            </a:pPr>
            <a:r>
              <a:rPr lang="ru-RU" sz="3000"/>
              <a:t>Игра «Что изменилось?».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4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4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4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4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4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4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4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4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4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4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4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1143000"/>
          </a:xfrm>
        </p:spPr>
        <p:txBody>
          <a:bodyPr/>
          <a:lstStyle/>
          <a:p>
            <a:r>
              <a:rPr lang="ru-RU" dirty="0"/>
              <a:t>Конструирование букв</a:t>
            </a:r>
            <a:br>
              <a:rPr lang="ru-RU" dirty="0"/>
            </a:br>
            <a:r>
              <a:rPr lang="ru-RU" dirty="0"/>
              <a:t>из </a:t>
            </a:r>
            <a:r>
              <a:rPr lang="ru-RU" dirty="0" smtClean="0"/>
              <a:t>элементов</a:t>
            </a:r>
            <a:endParaRPr lang="ru-RU" dirty="0"/>
          </a:p>
        </p:txBody>
      </p:sp>
      <p:pic>
        <p:nvPicPr>
          <p:cNvPr id="187396" name="Picture 4" descr="Изображение 010"/>
          <p:cNvPicPr>
            <a:picLocks noChangeAspect="1" noChangeArrowheads="1"/>
          </p:cNvPicPr>
          <p:nvPr/>
        </p:nvPicPr>
        <p:blipFill>
          <a:blip r:embed="rId2" cstate="screen">
            <a:lum bright="-10000" contrast="24000"/>
            <a:grayscl/>
          </a:blip>
          <a:srcRect/>
          <a:stretch>
            <a:fillRect/>
          </a:stretch>
        </p:blipFill>
        <p:spPr bwMode="auto">
          <a:xfrm>
            <a:off x="179388" y="1989138"/>
            <a:ext cx="1373187" cy="4173537"/>
          </a:xfrm>
          <a:prstGeom prst="rect">
            <a:avLst/>
          </a:prstGeom>
          <a:noFill/>
        </p:spPr>
      </p:pic>
      <p:pic>
        <p:nvPicPr>
          <p:cNvPr id="187397" name="Picture 5" descr="Изображение 011"/>
          <p:cNvPicPr>
            <a:picLocks noChangeAspect="1" noChangeArrowheads="1"/>
          </p:cNvPicPr>
          <p:nvPr/>
        </p:nvPicPr>
        <p:blipFill>
          <a:blip r:embed="rId3" cstate="screen">
            <a:lum bright="-10000" contrast="24000"/>
            <a:grayscl/>
          </a:blip>
          <a:srcRect/>
          <a:stretch>
            <a:fillRect/>
          </a:stretch>
        </p:blipFill>
        <p:spPr bwMode="auto">
          <a:xfrm>
            <a:off x="1835150" y="1989138"/>
            <a:ext cx="1323975" cy="4176712"/>
          </a:xfrm>
          <a:prstGeom prst="rect">
            <a:avLst/>
          </a:prstGeom>
          <a:noFill/>
        </p:spPr>
      </p:pic>
      <p:pic>
        <p:nvPicPr>
          <p:cNvPr id="187398" name="Picture 6" descr="Изображение 012"/>
          <p:cNvPicPr>
            <a:picLocks noChangeAspect="1" noChangeArrowheads="1"/>
          </p:cNvPicPr>
          <p:nvPr/>
        </p:nvPicPr>
        <p:blipFill>
          <a:blip r:embed="rId4" cstate="screen">
            <a:lum bright="-10000" contrast="24000"/>
            <a:grayscl/>
          </a:blip>
          <a:srcRect/>
          <a:stretch>
            <a:fillRect/>
          </a:stretch>
        </p:blipFill>
        <p:spPr bwMode="auto">
          <a:xfrm>
            <a:off x="3492500" y="1989138"/>
            <a:ext cx="1436688" cy="4176712"/>
          </a:xfrm>
          <a:prstGeom prst="rect">
            <a:avLst/>
          </a:prstGeom>
          <a:noFill/>
        </p:spPr>
      </p:pic>
      <p:pic>
        <p:nvPicPr>
          <p:cNvPr id="187399" name="Picture 7" descr="Изображение 013"/>
          <p:cNvPicPr>
            <a:picLocks noChangeAspect="1" noChangeArrowheads="1"/>
          </p:cNvPicPr>
          <p:nvPr/>
        </p:nvPicPr>
        <p:blipFill>
          <a:blip r:embed="rId5" cstate="screen">
            <a:lum bright="-10000" contrast="24000"/>
          </a:blip>
          <a:srcRect/>
          <a:stretch>
            <a:fillRect/>
          </a:stretch>
        </p:blipFill>
        <p:spPr bwMode="auto">
          <a:xfrm>
            <a:off x="5219700" y="1989138"/>
            <a:ext cx="1527175" cy="4176712"/>
          </a:xfrm>
          <a:prstGeom prst="rect">
            <a:avLst/>
          </a:prstGeom>
          <a:noFill/>
        </p:spPr>
      </p:pic>
      <p:pic>
        <p:nvPicPr>
          <p:cNvPr id="187400" name="Picture 8" descr="Изображение 014"/>
          <p:cNvPicPr>
            <a:picLocks noChangeAspect="1" noChangeArrowheads="1"/>
          </p:cNvPicPr>
          <p:nvPr/>
        </p:nvPicPr>
        <p:blipFill>
          <a:blip r:embed="rId6" cstate="screen">
            <a:lum bright="-10000" contrast="30000"/>
            <a:grayscl/>
          </a:blip>
          <a:srcRect/>
          <a:stretch>
            <a:fillRect/>
          </a:stretch>
        </p:blipFill>
        <p:spPr bwMode="auto">
          <a:xfrm>
            <a:off x="7019925" y="2781300"/>
            <a:ext cx="1881188" cy="24479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Реконструирование</a:t>
            </a:r>
            <a:r>
              <a:rPr lang="ru-RU" dirty="0"/>
              <a:t> </a:t>
            </a:r>
            <a:r>
              <a:rPr lang="ru-RU" dirty="0" smtClean="0"/>
              <a:t>букв</a:t>
            </a:r>
            <a:endParaRPr lang="ru-RU" dirty="0"/>
          </a:p>
        </p:txBody>
      </p:sp>
      <p:grpSp>
        <p:nvGrpSpPr>
          <p:cNvPr id="198666" name="Group 10"/>
          <p:cNvGrpSpPr>
            <a:grpSpLocks/>
          </p:cNvGrpSpPr>
          <p:nvPr/>
        </p:nvGrpSpPr>
        <p:grpSpPr bwMode="auto">
          <a:xfrm>
            <a:off x="611188" y="1412875"/>
            <a:ext cx="7632700" cy="3671888"/>
            <a:chOff x="385" y="890"/>
            <a:chExt cx="4808" cy="2313"/>
          </a:xfrm>
        </p:grpSpPr>
        <p:sp>
          <p:nvSpPr>
            <p:cNvPr id="198660" name="Rectangle 4"/>
            <p:cNvSpPr>
              <a:spLocks noChangeArrowheads="1"/>
            </p:cNvSpPr>
            <p:nvPr/>
          </p:nvSpPr>
          <p:spPr bwMode="auto">
            <a:xfrm>
              <a:off x="385" y="890"/>
              <a:ext cx="4808" cy="63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ru-RU" sz="4800">
                  <a:latin typeface="Times New Roman" pitchFamily="18" charset="0"/>
                </a:rPr>
                <a:t>Ы – Ь – Ъ – Б – В – З</a:t>
              </a:r>
            </a:p>
          </p:txBody>
        </p:sp>
        <p:sp>
          <p:nvSpPr>
            <p:cNvPr id="198663" name="Rectangle 7"/>
            <p:cNvSpPr>
              <a:spLocks noChangeArrowheads="1"/>
            </p:cNvSpPr>
            <p:nvPr/>
          </p:nvSpPr>
          <p:spPr bwMode="auto">
            <a:xfrm>
              <a:off x="385" y="2568"/>
              <a:ext cx="4808" cy="63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ru-RU" sz="4800">
                  <a:latin typeface="Times New Roman" pitchFamily="18" charset="0"/>
                </a:rPr>
                <a:t>Ж – Х – К</a:t>
              </a:r>
            </a:p>
          </p:txBody>
        </p:sp>
      </p:grpSp>
      <p:grpSp>
        <p:nvGrpSpPr>
          <p:cNvPr id="198667" name="Group 11"/>
          <p:cNvGrpSpPr>
            <a:grpSpLocks/>
          </p:cNvGrpSpPr>
          <p:nvPr/>
        </p:nvGrpSpPr>
        <p:grpSpPr bwMode="auto">
          <a:xfrm>
            <a:off x="611188" y="2708275"/>
            <a:ext cx="7632700" cy="3744913"/>
            <a:chOff x="385" y="1706"/>
            <a:chExt cx="4808" cy="2359"/>
          </a:xfrm>
        </p:grpSpPr>
        <p:sp>
          <p:nvSpPr>
            <p:cNvPr id="198662" name="Rectangle 6"/>
            <p:cNvSpPr>
              <a:spLocks noChangeArrowheads="1"/>
            </p:cNvSpPr>
            <p:nvPr/>
          </p:nvSpPr>
          <p:spPr bwMode="auto">
            <a:xfrm>
              <a:off x="385" y="1706"/>
              <a:ext cx="4808" cy="63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ru-RU" sz="4800">
                  <a:latin typeface="Times New Roman" pitchFamily="18" charset="0"/>
                </a:rPr>
                <a:t>Т – Г –  П – Н – И </a:t>
              </a:r>
            </a:p>
          </p:txBody>
        </p:sp>
        <p:sp>
          <p:nvSpPr>
            <p:cNvPr id="198664" name="Rectangle 8"/>
            <p:cNvSpPr>
              <a:spLocks noChangeArrowheads="1"/>
            </p:cNvSpPr>
            <p:nvPr/>
          </p:nvSpPr>
          <p:spPr bwMode="auto">
            <a:xfrm>
              <a:off x="385" y="3430"/>
              <a:ext cx="4808" cy="63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ru-RU" sz="4800">
                  <a:latin typeface="Times New Roman" pitchFamily="18" charset="0"/>
                </a:rPr>
                <a:t>А – Л – Д 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Работа с буквенным конструктором «Развитие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pic>
        <p:nvPicPr>
          <p:cNvPr id="199686" name="Picture 6" descr="Изображение 015"/>
          <p:cNvPicPr>
            <a:picLocks noChangeAspect="1" noChangeArrowheads="1"/>
          </p:cNvPicPr>
          <p:nvPr/>
        </p:nvPicPr>
        <p:blipFill>
          <a:blip r:embed="rId2" cstate="screen">
            <a:lum contrast="58000"/>
            <a:grayscl/>
          </a:blip>
          <a:srcRect/>
          <a:stretch>
            <a:fillRect/>
          </a:stretch>
        </p:blipFill>
        <p:spPr bwMode="auto">
          <a:xfrm>
            <a:off x="684213" y="1557338"/>
            <a:ext cx="3025775" cy="4914900"/>
          </a:xfrm>
          <a:prstGeom prst="rect">
            <a:avLst/>
          </a:prstGeom>
          <a:noFill/>
        </p:spPr>
      </p:pic>
      <p:pic>
        <p:nvPicPr>
          <p:cNvPr id="199687" name="Picture 7" descr="Изображение 016"/>
          <p:cNvPicPr>
            <a:picLocks noChangeAspect="1" noChangeArrowheads="1"/>
          </p:cNvPicPr>
          <p:nvPr/>
        </p:nvPicPr>
        <p:blipFill>
          <a:blip r:embed="rId3" cstate="screen">
            <a:lum contrast="54000"/>
            <a:grayscl/>
          </a:blip>
          <a:srcRect/>
          <a:stretch>
            <a:fillRect/>
          </a:stretch>
        </p:blipFill>
        <p:spPr bwMode="auto">
          <a:xfrm>
            <a:off x="5435600" y="1557338"/>
            <a:ext cx="3006725" cy="48958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ru-RU" sz="3300"/>
              <a:t>Определение различия</a:t>
            </a:r>
            <a:br>
              <a:rPr lang="ru-RU" sz="3300"/>
            </a:br>
            <a:r>
              <a:rPr lang="ru-RU" sz="3300"/>
              <a:t>сходных букв, отличающихся одним дополнительным элементом</a:t>
            </a:r>
          </a:p>
        </p:txBody>
      </p:sp>
      <p:sp>
        <p:nvSpPr>
          <p:cNvPr id="188429" name="Rectangle 13"/>
          <p:cNvSpPr>
            <a:spLocks noChangeArrowheads="1"/>
          </p:cNvSpPr>
          <p:nvPr/>
        </p:nvSpPr>
        <p:spPr bwMode="auto">
          <a:xfrm>
            <a:off x="3492500" y="3644900"/>
            <a:ext cx="2016125" cy="1223963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ru-RU" sz="5400">
                <a:latin typeface="Times New Roman" pitchFamily="18" charset="0"/>
              </a:rPr>
              <a:t>Ь - Ы</a:t>
            </a:r>
          </a:p>
        </p:txBody>
      </p:sp>
      <p:grpSp>
        <p:nvGrpSpPr>
          <p:cNvPr id="188433" name="Group 17"/>
          <p:cNvGrpSpPr>
            <a:grpSpLocks/>
          </p:cNvGrpSpPr>
          <p:nvPr/>
        </p:nvGrpSpPr>
        <p:grpSpPr bwMode="auto">
          <a:xfrm>
            <a:off x="468313" y="2060575"/>
            <a:ext cx="8207375" cy="4464050"/>
            <a:chOff x="295" y="1026"/>
            <a:chExt cx="5170" cy="2812"/>
          </a:xfrm>
        </p:grpSpPr>
        <p:sp>
          <p:nvSpPr>
            <p:cNvPr id="188420" name="Rectangle 4"/>
            <p:cNvSpPr>
              <a:spLocks noChangeArrowheads="1"/>
            </p:cNvSpPr>
            <p:nvPr/>
          </p:nvSpPr>
          <p:spPr bwMode="auto">
            <a:xfrm>
              <a:off x="295" y="1026"/>
              <a:ext cx="1270" cy="771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ru-RU" sz="5400">
                  <a:latin typeface="Times New Roman" pitchFamily="18" charset="0"/>
                </a:rPr>
                <a:t>Р - В</a:t>
              </a:r>
            </a:p>
          </p:txBody>
        </p:sp>
        <p:sp>
          <p:nvSpPr>
            <p:cNvPr id="188428" name="Rectangle 12"/>
            <p:cNvSpPr>
              <a:spLocks noChangeArrowheads="1"/>
            </p:cNvSpPr>
            <p:nvPr/>
          </p:nvSpPr>
          <p:spPr bwMode="auto">
            <a:xfrm>
              <a:off x="295" y="3067"/>
              <a:ext cx="1270" cy="771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ru-RU" sz="5400">
                  <a:latin typeface="Times New Roman" pitchFamily="18" charset="0"/>
                </a:rPr>
                <a:t>З - В</a:t>
              </a:r>
            </a:p>
          </p:txBody>
        </p:sp>
        <p:sp>
          <p:nvSpPr>
            <p:cNvPr id="188430" name="Rectangle 14"/>
            <p:cNvSpPr>
              <a:spLocks noChangeArrowheads="1"/>
            </p:cNvSpPr>
            <p:nvPr/>
          </p:nvSpPr>
          <p:spPr bwMode="auto">
            <a:xfrm>
              <a:off x="4195" y="3067"/>
              <a:ext cx="1270" cy="771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ru-RU" sz="5400">
                  <a:latin typeface="Times New Roman" pitchFamily="18" charset="0"/>
                </a:rPr>
                <a:t>Л - Д</a:t>
              </a:r>
            </a:p>
          </p:txBody>
        </p:sp>
        <p:sp>
          <p:nvSpPr>
            <p:cNvPr id="188432" name="Rectangle 16"/>
            <p:cNvSpPr>
              <a:spLocks noChangeArrowheads="1"/>
            </p:cNvSpPr>
            <p:nvPr/>
          </p:nvSpPr>
          <p:spPr bwMode="auto">
            <a:xfrm>
              <a:off x="4195" y="1026"/>
              <a:ext cx="1270" cy="771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ru-RU" sz="5400">
                  <a:latin typeface="Times New Roman" pitchFamily="18" charset="0"/>
                </a:rPr>
                <a:t>Ь - В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/>
      <p:bldP spid="1884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ru-RU" sz="3300" dirty="0"/>
              <a:t>Определение различия букв,</a:t>
            </a:r>
            <a:br>
              <a:rPr lang="ru-RU" sz="3300" dirty="0"/>
            </a:br>
            <a:r>
              <a:rPr lang="ru-RU" sz="3300" dirty="0"/>
              <a:t>состоящих из одинаковых, но различно расположенных в пространстве </a:t>
            </a:r>
            <a:r>
              <a:rPr lang="ru-RU" sz="3300" dirty="0" smtClean="0"/>
              <a:t>элементов</a:t>
            </a:r>
            <a:endParaRPr lang="ru-RU" sz="3300" dirty="0"/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3276600" y="3213100"/>
            <a:ext cx="2519363" cy="136842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ru-RU" sz="5400">
                <a:latin typeface="Times New Roman" pitchFamily="18" charset="0"/>
              </a:rPr>
              <a:t>П - И</a:t>
            </a:r>
          </a:p>
        </p:txBody>
      </p:sp>
      <p:grpSp>
        <p:nvGrpSpPr>
          <p:cNvPr id="201737" name="Group 9"/>
          <p:cNvGrpSpPr>
            <a:grpSpLocks/>
          </p:cNvGrpSpPr>
          <p:nvPr/>
        </p:nvGrpSpPr>
        <p:grpSpPr bwMode="auto">
          <a:xfrm>
            <a:off x="468313" y="2060575"/>
            <a:ext cx="8207375" cy="4608513"/>
            <a:chOff x="295" y="981"/>
            <a:chExt cx="5170" cy="2903"/>
          </a:xfrm>
        </p:grpSpPr>
        <p:sp>
          <p:nvSpPr>
            <p:cNvPr id="201732" name="Rectangle 4"/>
            <p:cNvSpPr>
              <a:spLocks noChangeArrowheads="1"/>
            </p:cNvSpPr>
            <p:nvPr/>
          </p:nvSpPr>
          <p:spPr bwMode="auto">
            <a:xfrm>
              <a:off x="295" y="981"/>
              <a:ext cx="1587" cy="862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ru-RU" sz="5400">
                  <a:latin typeface="Times New Roman" pitchFamily="18" charset="0"/>
                </a:rPr>
                <a:t>Р - Ь</a:t>
              </a:r>
            </a:p>
          </p:txBody>
        </p:sp>
        <p:sp>
          <p:nvSpPr>
            <p:cNvPr id="201734" name="Rectangle 6"/>
            <p:cNvSpPr>
              <a:spLocks noChangeArrowheads="1"/>
            </p:cNvSpPr>
            <p:nvPr/>
          </p:nvSpPr>
          <p:spPr bwMode="auto">
            <a:xfrm>
              <a:off x="295" y="3022"/>
              <a:ext cx="1587" cy="862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ru-RU" sz="5400">
                  <a:latin typeface="Times New Roman" pitchFamily="18" charset="0"/>
                </a:rPr>
                <a:t>П - Н</a:t>
              </a:r>
            </a:p>
          </p:txBody>
        </p:sp>
        <p:sp>
          <p:nvSpPr>
            <p:cNvPr id="201735" name="Rectangle 7"/>
            <p:cNvSpPr>
              <a:spLocks noChangeArrowheads="1"/>
            </p:cNvSpPr>
            <p:nvPr/>
          </p:nvSpPr>
          <p:spPr bwMode="auto">
            <a:xfrm>
              <a:off x="3878" y="3022"/>
              <a:ext cx="1587" cy="862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ru-RU" sz="5400">
                  <a:latin typeface="Times New Roman" pitchFamily="18" charset="0"/>
                </a:rPr>
                <a:t>Г - Т</a:t>
              </a:r>
            </a:p>
          </p:txBody>
        </p:sp>
        <p:sp>
          <p:nvSpPr>
            <p:cNvPr id="201736" name="Rectangle 8"/>
            <p:cNvSpPr>
              <a:spLocks noChangeArrowheads="1"/>
            </p:cNvSpPr>
            <p:nvPr/>
          </p:nvSpPr>
          <p:spPr bwMode="auto">
            <a:xfrm>
              <a:off x="3878" y="981"/>
              <a:ext cx="1587" cy="862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ru-RU" sz="5400">
                  <a:latin typeface="Times New Roman" pitchFamily="18" charset="0"/>
                </a:rPr>
                <a:t>И - Н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/>
      <p:bldP spid="2017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</a:t>
            </a:r>
            <a:r>
              <a:rPr lang="ru-RU" dirty="0" smtClean="0"/>
              <a:t>изографами</a:t>
            </a:r>
            <a:endParaRPr lang="ru-RU" dirty="0"/>
          </a:p>
        </p:txBody>
      </p:sp>
      <p:pic>
        <p:nvPicPr>
          <p:cNvPr id="189444" name="Picture 4" descr="Изображение 01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773238"/>
            <a:ext cx="2898775" cy="4535487"/>
          </a:xfrm>
          <a:noFill/>
          <a:ln/>
        </p:spPr>
      </p:pic>
      <p:pic>
        <p:nvPicPr>
          <p:cNvPr id="189446" name="Picture 6" descr="Изображение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lum contrast="24000"/>
          </a:blip>
          <a:srcRect/>
          <a:stretch>
            <a:fillRect/>
          </a:stretch>
        </p:blipFill>
        <p:spPr>
          <a:xfrm>
            <a:off x="5219700" y="1773238"/>
            <a:ext cx="3021013" cy="4530725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Игра «Разрезные буквы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355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-10000" contrast="18000"/>
          </a:blip>
          <a:srcRect/>
          <a:stretch>
            <a:fillRect/>
          </a:stretch>
        </p:blipFill>
        <p:spPr>
          <a:xfrm>
            <a:off x="3203575" y="1989138"/>
            <a:ext cx="2592388" cy="4032250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23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Игра «Узоры из букв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91494" name="Picture 6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36838"/>
            <a:ext cx="3586162" cy="2438400"/>
          </a:xfrm>
          <a:ln/>
        </p:spPr>
      </p:pic>
      <p:pic>
        <p:nvPicPr>
          <p:cNvPr id="191495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2636838"/>
            <a:ext cx="3744913" cy="2406650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marL="838200" indent="-838200"/>
            <a:r>
              <a:rPr lang="ru-RU" sz="4000"/>
              <a:t>Игра «Какая буква выглянула в окошко?»</a:t>
            </a:r>
          </a:p>
        </p:txBody>
      </p:sp>
      <p:pic>
        <p:nvPicPr>
          <p:cNvPr id="19354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71663" y="2592388"/>
            <a:ext cx="5473700" cy="3529012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Раскрашивание </a:t>
            </a:r>
            <a:r>
              <a:rPr lang="ru-RU" dirty="0" smtClean="0"/>
              <a:t>букв</a:t>
            </a:r>
            <a:endParaRPr lang="ru-RU" dirty="0"/>
          </a:p>
        </p:txBody>
      </p:sp>
      <p:pic>
        <p:nvPicPr>
          <p:cNvPr id="194564" name="Picture 4" descr="image0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844675"/>
            <a:ext cx="6372225" cy="1724025"/>
          </a:xfrm>
          <a:noFill/>
          <a:ln/>
        </p:spPr>
      </p:pic>
      <p:pic>
        <p:nvPicPr>
          <p:cNvPr id="194565" name="Picture 5" descr="image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4221163"/>
            <a:ext cx="5372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36838"/>
            <a:ext cx="8229600" cy="114300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ru-RU" sz="4500"/>
              <a:t>Формирование пространственного восприятия,</a:t>
            </a:r>
            <a:br>
              <a:rPr lang="ru-RU" sz="4500"/>
            </a:br>
            <a:r>
              <a:rPr lang="ru-RU" sz="4500"/>
              <a:t>пространственных представлений,</a:t>
            </a:r>
            <a:br>
              <a:rPr lang="ru-RU" sz="4500"/>
            </a:br>
            <a:r>
              <a:rPr lang="ru-RU" sz="4500"/>
              <a:t>зрительно-пространственного</a:t>
            </a:r>
            <a:br>
              <a:rPr lang="ru-RU" sz="4500"/>
            </a:br>
            <a:r>
              <a:rPr lang="ru-RU" sz="4500"/>
              <a:t>анализа и синтеза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Занимательное </a:t>
            </a:r>
            <a:r>
              <a:rPr lang="ru-RU" sz="4000" dirty="0" err="1" smtClean="0"/>
              <a:t>азбуковедение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600200"/>
            <a:ext cx="4284662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r>
              <a:rPr lang="ru-RU" sz="3600">
                <a:latin typeface="Comic Sans MS" pitchFamily="66" charset="0"/>
              </a:rPr>
              <a:t>Молоток стучит:</a:t>
            </a:r>
          </a:p>
          <a:p>
            <a:pPr>
              <a:buFont typeface="Wingdings" pitchFamily="2" charset="2"/>
              <a:buNone/>
            </a:pPr>
            <a:r>
              <a:rPr lang="ru-RU" sz="3600">
                <a:latin typeface="Comic Sans MS" pitchFamily="66" charset="0"/>
              </a:rPr>
              <a:t>«Тук – тук!</a:t>
            </a:r>
          </a:p>
          <a:p>
            <a:pPr>
              <a:buFont typeface="Wingdings" pitchFamily="2" charset="2"/>
              <a:buNone/>
            </a:pPr>
            <a:r>
              <a:rPr lang="ru-RU" sz="3600">
                <a:latin typeface="Comic Sans MS" pitchFamily="66" charset="0"/>
              </a:rPr>
              <a:t>Букве Т я</a:t>
            </a:r>
          </a:p>
          <a:p>
            <a:pPr>
              <a:buFont typeface="Wingdings" pitchFamily="2" charset="2"/>
              <a:buNone/>
            </a:pPr>
            <a:r>
              <a:rPr lang="ru-RU" sz="3600">
                <a:latin typeface="Comic Sans MS" pitchFamily="66" charset="0"/>
              </a:rPr>
              <a:t>Старый друг».</a:t>
            </a:r>
          </a:p>
          <a:p>
            <a:pPr>
              <a:buFont typeface="Wingdings" pitchFamily="2" charset="2"/>
              <a:buNone/>
            </a:pPr>
            <a:r>
              <a:rPr lang="ru-RU" sz="3600">
                <a:latin typeface="Comic Sans MS" pitchFamily="66" charset="0"/>
              </a:rPr>
              <a:t>		(В. Степанов)</a:t>
            </a:r>
          </a:p>
        </p:txBody>
      </p:sp>
      <p:pic>
        <p:nvPicPr>
          <p:cNvPr id="221188" name="Picture 4" descr="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1557338"/>
            <a:ext cx="3330575" cy="43195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1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1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1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10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/>
      <p:bldP spid="22119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Занимательное </a:t>
            </a:r>
            <a:r>
              <a:rPr lang="ru-RU" dirty="0" err="1" smtClean="0"/>
              <a:t>азбуковедение</a:t>
            </a:r>
            <a:endParaRPr lang="ru-RU" dirty="0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600200"/>
            <a:ext cx="489585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32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ru-RU" sz="3100">
                <a:latin typeface="Comic Sans MS" pitchFamily="66" charset="0"/>
              </a:rPr>
              <a:t>Эта буква широка</a:t>
            </a:r>
          </a:p>
          <a:p>
            <a:pPr>
              <a:buFont typeface="Wingdings" pitchFamily="2" charset="2"/>
              <a:buNone/>
            </a:pPr>
            <a:r>
              <a:rPr lang="ru-RU" sz="3100">
                <a:latin typeface="Comic Sans MS" pitchFamily="66" charset="0"/>
              </a:rPr>
              <a:t>И похожа на жука.</a:t>
            </a:r>
          </a:p>
          <a:p>
            <a:pPr>
              <a:buFont typeface="Wingdings" pitchFamily="2" charset="2"/>
              <a:buNone/>
            </a:pPr>
            <a:r>
              <a:rPr lang="ru-RU" sz="3100">
                <a:latin typeface="Comic Sans MS" pitchFamily="66" charset="0"/>
              </a:rPr>
              <a:t>И при этом точно жук</a:t>
            </a:r>
          </a:p>
          <a:p>
            <a:pPr>
              <a:buFont typeface="Wingdings" pitchFamily="2" charset="2"/>
              <a:buNone/>
            </a:pPr>
            <a:r>
              <a:rPr lang="ru-RU" sz="3100">
                <a:latin typeface="Comic Sans MS" pitchFamily="66" charset="0"/>
              </a:rPr>
              <a:t>Издаёт жужжащий звук:</a:t>
            </a:r>
          </a:p>
          <a:p>
            <a:pPr>
              <a:buFont typeface="Wingdings" pitchFamily="2" charset="2"/>
              <a:buNone/>
            </a:pPr>
            <a:r>
              <a:rPr lang="ru-RU" sz="3100">
                <a:latin typeface="Comic Sans MS" pitchFamily="66" charset="0"/>
              </a:rPr>
              <a:t>Ж-ж-ж-ж-ж-ж-ж-ж!</a:t>
            </a:r>
          </a:p>
          <a:p>
            <a:pPr>
              <a:buFont typeface="Wingdings" pitchFamily="2" charset="2"/>
              <a:buNone/>
            </a:pPr>
            <a:r>
              <a:rPr lang="ru-RU" sz="3100">
                <a:latin typeface="Comic Sans MS" pitchFamily="66" charset="0"/>
              </a:rPr>
              <a:t>			(С. Маршак)</a:t>
            </a:r>
          </a:p>
        </p:txBody>
      </p:sp>
      <p:pic>
        <p:nvPicPr>
          <p:cNvPr id="224260" name="Picture 4" descr="1 0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1628775"/>
            <a:ext cx="3355975" cy="45354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4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4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4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4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4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4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4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4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4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4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4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4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4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4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4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4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4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4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10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/>
      <p:bldP spid="22426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Занимательное </a:t>
            </a:r>
            <a:r>
              <a:rPr lang="ru-RU" dirty="0" err="1" smtClean="0"/>
              <a:t>азбуковедение</a:t>
            </a:r>
            <a:endParaRPr lang="ru-RU" dirty="0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1628775"/>
            <a:ext cx="52197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9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ru-RU" sz="29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ru-RU" sz="29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ru-RU" sz="2900">
                <a:latin typeface="Comic Sans MS" pitchFamily="66" charset="0"/>
              </a:rPr>
              <a:t>Х всё ходит, ходит, ходит –</a:t>
            </a:r>
          </a:p>
          <a:p>
            <a:pPr>
              <a:buFont typeface="Wingdings" pitchFamily="2" charset="2"/>
              <a:buNone/>
            </a:pPr>
            <a:r>
              <a:rPr lang="ru-RU" sz="2900">
                <a:latin typeface="Comic Sans MS" pitchFamily="66" charset="0"/>
              </a:rPr>
              <a:t>Места что ли не находит?</a:t>
            </a:r>
          </a:p>
          <a:p>
            <a:pPr>
              <a:buFont typeface="Wingdings" pitchFamily="2" charset="2"/>
              <a:buNone/>
            </a:pPr>
            <a:r>
              <a:rPr lang="ru-RU" sz="2900">
                <a:latin typeface="Comic Sans MS" pitchFamily="66" charset="0"/>
              </a:rPr>
              <a:t>				(А. Шибаев)</a:t>
            </a:r>
          </a:p>
        </p:txBody>
      </p:sp>
      <p:pic>
        <p:nvPicPr>
          <p:cNvPr id="226310" name="Picture 6" descr="1 00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557338"/>
            <a:ext cx="3462338" cy="46815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6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6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6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6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6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6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6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6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6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10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/>
      <p:bldP spid="22630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987941"/>
          </a:xfrm>
        </p:spPr>
        <p:txBody>
          <a:bodyPr/>
          <a:lstStyle/>
          <a:p>
            <a:r>
              <a:rPr lang="ru-RU" sz="1300" dirty="0" err="1" smtClean="0"/>
              <a:t>Литература:Гаврина</a:t>
            </a:r>
            <a:r>
              <a:rPr lang="ru-RU" sz="1300" dirty="0" smtClean="0"/>
              <a:t> С.Е., </a:t>
            </a:r>
            <a:r>
              <a:rPr lang="ru-RU" sz="1300" dirty="0" err="1" smtClean="0"/>
              <a:t>Кутявина</a:t>
            </a:r>
            <a:r>
              <a:rPr lang="ru-RU" sz="1300" dirty="0" smtClean="0"/>
              <a:t> Н.Л., Топоркова И.Г., </a:t>
            </a:r>
            <a:r>
              <a:rPr lang="ru-RU" sz="1300" dirty="0" err="1" smtClean="0"/>
              <a:t>Щербинина</a:t>
            </a:r>
            <a:r>
              <a:rPr lang="ru-RU" sz="1300" dirty="0" smtClean="0"/>
              <a:t> С.В. Расскажи, что где находится. – М.: «Издательство «РОСМЭН-ПРЕСС», 2004.</a:t>
            </a:r>
          </a:p>
          <a:p>
            <a:r>
              <a:rPr lang="ru-RU" sz="1300" dirty="0" smtClean="0"/>
              <a:t>Денисова Д., </a:t>
            </a:r>
            <a:r>
              <a:rPr lang="ru-RU" sz="1300" dirty="0" err="1" smtClean="0"/>
              <a:t>Дорожин</a:t>
            </a:r>
            <a:r>
              <a:rPr lang="ru-RU" sz="1300" dirty="0" smtClean="0"/>
              <a:t> Ю. Уроки грамоты для дошкольников. – М.: Мозаика-Синтез, 2008.</a:t>
            </a:r>
          </a:p>
          <a:p>
            <a:r>
              <a:rPr lang="ru-RU" sz="1300" dirty="0" smtClean="0"/>
              <a:t>Жукова Н.С. Букварь. – М.: </a:t>
            </a:r>
            <a:r>
              <a:rPr lang="ru-RU" sz="1300" dirty="0" err="1" smtClean="0"/>
              <a:t>Эксмо</a:t>
            </a:r>
            <a:r>
              <a:rPr lang="ru-RU" sz="1300" dirty="0" smtClean="0"/>
              <a:t>, 2007.</a:t>
            </a:r>
          </a:p>
          <a:p>
            <a:r>
              <a:rPr lang="ru-RU" sz="1300" dirty="0" smtClean="0"/>
              <a:t>Жуковская Н.В. Учим буквы интересно и легко. – М.: ТЦ Сфера, 2007.</a:t>
            </a:r>
          </a:p>
          <a:p>
            <a:r>
              <a:rPr lang="ru-RU" sz="1300" dirty="0" smtClean="0"/>
              <a:t>Колесникова Е.В. От А до Я. – М.: Издательство «</a:t>
            </a:r>
            <a:r>
              <a:rPr lang="ru-RU" sz="1300" dirty="0" err="1" smtClean="0"/>
              <a:t>Ювента</a:t>
            </a:r>
            <a:r>
              <a:rPr lang="ru-RU" sz="1300" dirty="0" smtClean="0"/>
              <a:t>», 2007.</a:t>
            </a:r>
          </a:p>
          <a:p>
            <a:r>
              <a:rPr lang="ru-RU" sz="1300" dirty="0" smtClean="0"/>
              <a:t>Корнев А.Н. Нарушения чтения и письма у детей. – СПб.: СОЮЗ, 1994.</a:t>
            </a:r>
          </a:p>
          <a:p>
            <a:r>
              <a:rPr lang="ru-RU" sz="1300" dirty="0" smtClean="0"/>
              <a:t>Корнев А.Н. Подготовка к обучению грамоте детей с нарушениями речи. – М.: Айрис-пресс, 2006.</a:t>
            </a:r>
          </a:p>
          <a:p>
            <a:r>
              <a:rPr lang="ru-RU" sz="1300" dirty="0" err="1" smtClean="0"/>
              <a:t>Крупенчук</a:t>
            </a:r>
            <a:r>
              <a:rPr lang="ru-RU" sz="1300" dirty="0" smtClean="0"/>
              <a:t> О. И. Учим буквы. – СПб.: Издательский Дом «Литера», 2005.</a:t>
            </a:r>
          </a:p>
          <a:p>
            <a:r>
              <a:rPr lang="ru-RU" sz="1300" dirty="0" smtClean="0"/>
              <a:t>Кузнецова М.И. Я учусь писать и читать. – М.: </a:t>
            </a:r>
            <a:r>
              <a:rPr lang="ru-RU" sz="1300" dirty="0" err="1" smtClean="0"/>
              <a:t>Вентана-Граф</a:t>
            </a:r>
            <a:r>
              <a:rPr lang="ru-RU" sz="1300" dirty="0" smtClean="0"/>
              <a:t>, 2008.</a:t>
            </a:r>
          </a:p>
          <a:p>
            <a:r>
              <a:rPr lang="ru-RU" sz="1300" dirty="0" err="1" smtClean="0"/>
              <a:t>Лалаева</a:t>
            </a:r>
            <a:r>
              <a:rPr lang="ru-RU" sz="1300" dirty="0" smtClean="0"/>
              <a:t> Р.И. Нарушения чтения и пути их коррекции у младших школьников. – СПб.: СОЮЗ, 1998.</a:t>
            </a:r>
          </a:p>
          <a:p>
            <a:r>
              <a:rPr lang="ru-RU" sz="1300" dirty="0" smtClean="0"/>
              <a:t>Лебедева П.Д. Коррекционная логопедическая работа со школьниками с задержкой психического развития. – СПб.: КАРО, 2004.</a:t>
            </a:r>
          </a:p>
          <a:p>
            <a:r>
              <a:rPr lang="ru-RU" sz="1300" dirty="0" smtClean="0"/>
              <a:t>Логопедия в школе/ Под ред. В.С. </a:t>
            </a:r>
            <a:r>
              <a:rPr lang="ru-RU" sz="1300" dirty="0" err="1" smtClean="0"/>
              <a:t>Кукушина</a:t>
            </a:r>
            <a:r>
              <a:rPr lang="ru-RU" sz="1300" dirty="0" smtClean="0"/>
              <a:t> – М.: ИКЦ «</a:t>
            </a:r>
            <a:r>
              <a:rPr lang="ru-RU" sz="1300" dirty="0" err="1" smtClean="0"/>
              <a:t>МарТ</a:t>
            </a:r>
            <a:r>
              <a:rPr lang="ru-RU" sz="1300" dirty="0" smtClean="0"/>
              <a:t>»; Ростов </a:t>
            </a:r>
            <a:r>
              <a:rPr lang="ru-RU" sz="1300" dirty="0" err="1" smtClean="0"/>
              <a:t>н</a:t>
            </a:r>
            <a:r>
              <a:rPr lang="ru-RU" sz="1300" dirty="0" smtClean="0"/>
              <a:t>/Д: Издательский центр «</a:t>
            </a:r>
            <a:r>
              <a:rPr lang="ru-RU" sz="1300" dirty="0" err="1" smtClean="0"/>
              <a:t>МарТ</a:t>
            </a:r>
            <a:r>
              <a:rPr lang="ru-RU" sz="1300" dirty="0" smtClean="0"/>
              <a:t>», 2004.</a:t>
            </a:r>
          </a:p>
          <a:p>
            <a:r>
              <a:rPr lang="ru-RU" sz="1300" dirty="0" smtClean="0"/>
              <a:t>Мамаева В. Узоры из букв. // Обруч, 2002 - № 2. – С. 18- 20.</a:t>
            </a:r>
          </a:p>
          <a:p>
            <a:r>
              <a:rPr lang="ru-RU" sz="1300" dirty="0" smtClean="0"/>
              <a:t>Хохлова С.П. Узнай буквы, прочитай слова. – М.: ТЦ Сфера, 2007.</a:t>
            </a:r>
          </a:p>
          <a:p>
            <a:r>
              <a:rPr lang="ru-RU" sz="1300" dirty="0" smtClean="0"/>
              <a:t>Безруких М.М. Ребёнок – непоседа. – М.: </a:t>
            </a:r>
            <a:r>
              <a:rPr lang="ru-RU" sz="1300" dirty="0" err="1" smtClean="0"/>
              <a:t>Вентана-Граф</a:t>
            </a:r>
            <a:r>
              <a:rPr lang="ru-RU" sz="1300" dirty="0" smtClean="0"/>
              <a:t>, 2005.</a:t>
            </a:r>
          </a:p>
          <a:p>
            <a:r>
              <a:rPr lang="ru-RU" sz="1300" dirty="0" smtClean="0"/>
              <a:t>Безруких М.М. Готов ли ребёнок к школе?. – М.: </a:t>
            </a:r>
            <a:r>
              <a:rPr lang="ru-RU" sz="1300" dirty="0" err="1" smtClean="0"/>
              <a:t>Вентана-Граф</a:t>
            </a:r>
            <a:r>
              <a:rPr lang="ru-RU" sz="1300" dirty="0" smtClean="0"/>
              <a:t>, 2005.</a:t>
            </a:r>
          </a:p>
          <a:p>
            <a:r>
              <a:rPr lang="ru-RU" sz="1300" dirty="0" smtClean="0"/>
              <a:t>Безруких М.М. Ребёнок – непоседа. – М.: </a:t>
            </a:r>
            <a:r>
              <a:rPr lang="ru-RU" sz="1300" dirty="0" err="1" smtClean="0"/>
              <a:t>Вентана-Граф</a:t>
            </a:r>
            <a:r>
              <a:rPr lang="ru-RU" sz="1300" dirty="0" smtClean="0"/>
              <a:t>, 2005.</a:t>
            </a:r>
          </a:p>
          <a:p>
            <a:r>
              <a:rPr lang="ru-RU" sz="1300" dirty="0" smtClean="0"/>
              <a:t>Безруких М.М. </a:t>
            </a:r>
            <a:r>
              <a:rPr lang="ru-RU" sz="1300" dirty="0" err="1" smtClean="0"/>
              <a:t>Леворукий</a:t>
            </a:r>
            <a:r>
              <a:rPr lang="ru-RU" sz="1300" dirty="0" smtClean="0"/>
              <a:t> ребёнок. – М.: </a:t>
            </a:r>
            <a:r>
              <a:rPr lang="ru-RU" sz="1300" dirty="0" err="1" smtClean="0"/>
              <a:t>Вентана-Граф</a:t>
            </a:r>
            <a:r>
              <a:rPr lang="ru-RU" sz="1300" dirty="0" smtClean="0"/>
              <a:t>, 2005.</a:t>
            </a:r>
          </a:p>
          <a:p>
            <a:endParaRPr lang="ru-RU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08050"/>
            <a:ext cx="8229600" cy="1143000"/>
          </a:xfrm>
        </p:spPr>
        <p:txBody>
          <a:bodyPr/>
          <a:lstStyle/>
          <a:p>
            <a:r>
              <a:rPr lang="ru-RU" sz="4000"/>
              <a:t>Направления работы по формированию пространственных представлений: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924175"/>
            <a:ext cx="8229600" cy="3494088"/>
          </a:xfrm>
        </p:spPr>
        <p:txBody>
          <a:bodyPr/>
          <a:lstStyle/>
          <a:p>
            <a:r>
              <a:rPr lang="ru-RU" sz="2800"/>
              <a:t> дифференциация правых и левых частей тела;</a:t>
            </a:r>
          </a:p>
          <a:p>
            <a:r>
              <a:rPr lang="ru-RU" sz="2800"/>
              <a:t>ориентировка в окружающем пространстве;</a:t>
            </a:r>
          </a:p>
          <a:p>
            <a:r>
              <a:rPr lang="ru-RU" sz="2800"/>
              <a:t>определение пространственных соотношений элементов графических изображений и букв;</a:t>
            </a:r>
          </a:p>
          <a:p>
            <a:r>
              <a:rPr lang="ru-RU" sz="2800"/>
              <a:t>уточнение понимания и употребления предложных конструкций, обозначающих пространственные отношения.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  <p:bldP spid="1689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Дифференциация правых и левых частей </a:t>
            </a:r>
            <a:r>
              <a:rPr lang="ru-RU" sz="3600" dirty="0" smtClean="0"/>
              <a:t>тела</a:t>
            </a:r>
            <a:endParaRPr lang="ru-RU" sz="3600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05013"/>
            <a:ext cx="8229600" cy="4852987"/>
          </a:xfrm>
        </p:spPr>
        <p:txBody>
          <a:bodyPr/>
          <a:lstStyle/>
          <a:p>
            <a:r>
              <a:rPr lang="ru-RU"/>
              <a:t>Показать руку, которой пишут, едят и т.п. Сказать, как она называется.</a:t>
            </a:r>
          </a:p>
          <a:p>
            <a:r>
              <a:rPr lang="ru-RU"/>
              <a:t>Поднять левую руку.</a:t>
            </a:r>
          </a:p>
          <a:p>
            <a:r>
              <a:rPr lang="ru-RU"/>
              <a:t>Поднимать указанную руку.</a:t>
            </a:r>
          </a:p>
          <a:p>
            <a:r>
              <a:rPr lang="ru-RU"/>
              <a:t>Брать указанной рукой названный предмет.</a:t>
            </a:r>
          </a:p>
          <a:p>
            <a:r>
              <a:rPr lang="ru-RU"/>
              <a:t>Показывать правые и левые части тела.</a:t>
            </a:r>
          </a:p>
          <a:p>
            <a:r>
              <a:rPr lang="ru-RU"/>
              <a:t>Перекрётсные движения (показать левой рукой правое ухо и т.п.)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  <p:bldP spid="1699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229600" cy="1143000"/>
          </a:xfrm>
        </p:spPr>
        <p:txBody>
          <a:bodyPr/>
          <a:lstStyle/>
          <a:p>
            <a:r>
              <a:rPr lang="ru-RU" sz="3600" dirty="0"/>
              <a:t>Ориентировка в окружающем </a:t>
            </a:r>
            <a:r>
              <a:rPr lang="ru-RU" sz="3600" dirty="0" smtClean="0"/>
              <a:t>пространстве</a:t>
            </a:r>
            <a:endParaRPr lang="ru-RU" sz="3600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60575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Определение пространственного</a:t>
            </a:r>
          </a:p>
          <a:p>
            <a:pPr>
              <a:buFont typeface="Wingdings" pitchFamily="2" charset="2"/>
              <a:buNone/>
            </a:pPr>
            <a:r>
              <a:rPr lang="ru-RU"/>
              <a:t>расположения предметов по отношению к</a:t>
            </a:r>
          </a:p>
          <a:p>
            <a:pPr>
              <a:buFont typeface="Wingdings" pitchFamily="2" charset="2"/>
              <a:buNone/>
            </a:pPr>
            <a:r>
              <a:rPr lang="ru-RU"/>
              <a:t>ребенку, т.е. к самому себе:</a:t>
            </a:r>
          </a:p>
          <a:p>
            <a:pPr>
              <a:buFont typeface="Wingdings" pitchFamily="2" charset="2"/>
              <a:buNone/>
            </a:pPr>
            <a:endParaRPr lang="ru-RU" sz="1800"/>
          </a:p>
          <a:p>
            <a:pPr>
              <a:buFontTx/>
              <a:buChar char="•"/>
            </a:pPr>
            <a:r>
              <a:rPr lang="ru-RU" i="1"/>
              <a:t>скажи, что находится справа (слева) от</a:t>
            </a:r>
          </a:p>
          <a:p>
            <a:pPr>
              <a:buFontTx/>
              <a:buChar char="•"/>
            </a:pPr>
            <a:r>
              <a:rPr lang="ru-RU" i="1"/>
              <a:t>тебя;</a:t>
            </a:r>
          </a:p>
          <a:p>
            <a:pPr>
              <a:buFontTx/>
              <a:buChar char="•"/>
            </a:pPr>
            <a:r>
              <a:rPr lang="ru-RU" i="1"/>
              <a:t>положи предмет справа (слева) от себя;</a:t>
            </a:r>
          </a:p>
          <a:p>
            <a:pPr>
              <a:buFontTx/>
              <a:buChar char="•"/>
            </a:pPr>
            <a:r>
              <a:rPr lang="ru-RU" i="1"/>
              <a:t>скажи, где находится шкаф, окно, дверь.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Ориентировка в окружающем </a:t>
            </a:r>
            <a:r>
              <a:rPr lang="ru-RU" sz="3600" dirty="0" smtClean="0"/>
              <a:t>пространстве</a:t>
            </a:r>
            <a:endParaRPr lang="ru-RU" sz="3600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Определение пространственных соотношений</a:t>
            </a:r>
          </a:p>
          <a:p>
            <a:pPr>
              <a:buFont typeface="Wingdings" pitchFamily="2" charset="2"/>
              <a:buNone/>
            </a:pPr>
            <a:r>
              <a:rPr lang="ru-RU"/>
              <a:t>между 2-3 предметами:</a:t>
            </a:r>
          </a:p>
        </p:txBody>
      </p:sp>
      <p:pic>
        <p:nvPicPr>
          <p:cNvPr id="173060" name="Picture 4" descr="Изображение 00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150" y="3213100"/>
            <a:ext cx="5559425" cy="29686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/>
      <p:bldP spid="1730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36838"/>
            <a:ext cx="7772400" cy="17367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5000"/>
              <a:t>Формирование буквенного гнозиса</a:t>
            </a:r>
            <a:br>
              <a:rPr lang="ru-RU" sz="5000"/>
            </a:br>
            <a:endParaRPr lang="ru-RU" sz="50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Нахождение буквы среди графически сходных (по Б.Г. Ананьеву)</a:t>
            </a:r>
          </a:p>
        </p:txBody>
      </p:sp>
      <p:graphicFrame>
        <p:nvGraphicFramePr>
          <p:cNvPr id="177211" name="Group 59"/>
          <p:cNvGraphicFramePr>
            <a:graphicFrameLocks noGrp="1"/>
          </p:cNvGraphicFramePr>
          <p:nvPr>
            <p:ph idx="1"/>
          </p:nvPr>
        </p:nvGraphicFramePr>
        <p:xfrm>
          <a:off x="539750" y="1739900"/>
          <a:ext cx="8064500" cy="4713288"/>
        </p:xfrm>
        <a:graphic>
          <a:graphicData uri="http://schemas.openxmlformats.org/drawingml/2006/table">
            <a:tbl>
              <a:tblPr/>
              <a:tblGrid>
                <a:gridCol w="2016125"/>
                <a:gridCol w="2016125"/>
                <a:gridCol w="2016125"/>
                <a:gridCol w="2016125"/>
              </a:tblGrid>
              <a:tr h="933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0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ВЗ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ГЕ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1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ЦЩ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7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7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</p:bld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1442</TotalTime>
  <Words>769</Words>
  <Application>Microsoft Office PowerPoint</Application>
  <PresentationFormat>Экран (4:3)</PresentationFormat>
  <Paragraphs>129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Клен</vt:lpstr>
      <vt:lpstr>Развитие зрительной памяти (зрительного мнезиса)</vt:lpstr>
      <vt:lpstr>Слайд 2</vt:lpstr>
      <vt:lpstr>Формирование пространственного восприятия, пространственных представлений, зрительно-пространственного анализа и синтеза</vt:lpstr>
      <vt:lpstr>Направления работы по формированию пространственных представлений:</vt:lpstr>
      <vt:lpstr>Дифференциация правых и левых частей тела</vt:lpstr>
      <vt:lpstr>Ориентировка в окружающем пространстве</vt:lpstr>
      <vt:lpstr>Ориентировка в окружающем пространстве</vt:lpstr>
      <vt:lpstr>Формирование буквенного гнозиса </vt:lpstr>
      <vt:lpstr>Нахождение буквы среди графически сходных (по Б.Г. Ананьеву)</vt:lpstr>
      <vt:lpstr>Соотнесение букв, выполненных разными шрифтами</vt:lpstr>
      <vt:lpstr>Соотнесение букв, выполненных разными шрифтами</vt:lpstr>
      <vt:lpstr>Соотнесение букв, выполненных разными шрифтами</vt:lpstr>
      <vt:lpstr>Определение букв, находящихся в неправильном положении</vt:lpstr>
      <vt:lpstr>Узнавание «зашумлённых» букв</vt:lpstr>
      <vt:lpstr>Письмо букв по клеточкам</vt:lpstr>
      <vt:lpstr>Узнавание букв, написанных пунктиром</vt:lpstr>
      <vt:lpstr>Дописывание букв</vt:lpstr>
      <vt:lpstr>Называние букв, наложенных друг на друга</vt:lpstr>
      <vt:lpstr>Узнавание букв по их зеркальному изображению</vt:lpstr>
      <vt:lpstr>Конструирование букв из элементов</vt:lpstr>
      <vt:lpstr>Реконструирование букв</vt:lpstr>
      <vt:lpstr>Работа с буквенным конструктором «Развитие»</vt:lpstr>
      <vt:lpstr>Определение различия сходных букв, отличающихся одним дополнительным элементом</vt:lpstr>
      <vt:lpstr>Определение различия букв, состоящих из одинаковых, но различно расположенных в пространстве элементов</vt:lpstr>
      <vt:lpstr>Работа с изографами</vt:lpstr>
      <vt:lpstr>Игра «Разрезные буквы»</vt:lpstr>
      <vt:lpstr>Игра «Узоры из букв»</vt:lpstr>
      <vt:lpstr>Игра «Какая буква выглянула в окошко?»</vt:lpstr>
      <vt:lpstr>Раскрашивание букв</vt:lpstr>
      <vt:lpstr>Занимательное азбуковедение </vt:lpstr>
      <vt:lpstr>Занимательное азбуковедение</vt:lpstr>
      <vt:lpstr>Занимательное азбуковедение</vt:lpstr>
      <vt:lpstr>Литература: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формирования навыков чтения – овладение звукобуквенными обозначениями и слоговым чтением</dc:title>
  <dc:creator>Пользователь</dc:creator>
  <cp:lastModifiedBy>PC</cp:lastModifiedBy>
  <cp:revision>47</cp:revision>
  <dcterms:created xsi:type="dcterms:W3CDTF">2009-07-24T09:29:32Z</dcterms:created>
  <dcterms:modified xsi:type="dcterms:W3CDTF">2013-12-15T09:54:18Z</dcterms:modified>
</cp:coreProperties>
</file>