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7" r:id="rId2"/>
    <p:sldId id="258" r:id="rId3"/>
    <p:sldId id="259" r:id="rId4"/>
    <p:sldId id="32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90" r:id="rId29"/>
    <p:sldId id="286" r:id="rId30"/>
    <p:sldId id="287" r:id="rId31"/>
    <p:sldId id="291" r:id="rId32"/>
    <p:sldId id="289" r:id="rId33"/>
  </p:sldIdLst>
  <p:sldSz cx="9144000" cy="6858000" type="screen4x3"/>
  <p:notesSz cx="6858000" cy="9144000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33CC"/>
    <a:srgbClr val="0099FF"/>
    <a:srgbClr val="FFFFFF"/>
    <a:srgbClr val="00CC00"/>
    <a:srgbClr val="66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6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160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0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60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608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608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60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9924EB-0B40-4FD3-A40C-78BF051FEC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CCC9F-5125-40B6-9F68-60AADAE5F3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C3500-99C7-464D-AA5F-C7E677415A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23F2691-DE8E-4320-9A07-6A9B91A33C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8F118-B9F4-41E9-BEC2-6548AC648D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363AF-1FE9-4517-BD3A-C7F6F524D0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211DA-4E81-47FD-B1B0-8F5E5D0BC7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9014F-7266-48EB-89A1-9019EC3C86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8D479-DF57-4411-B4A5-80323F7D80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293EF-EFC4-4037-BED2-84761EF93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54E03-C3BF-4C11-A695-FE1072A63B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C0B27-0AC0-4C69-8D76-8E12B7F870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4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1504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4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4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4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4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4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4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5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6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6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06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506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506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6D1F81F-4DFE-4867-93FF-587EB9C49FC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42910" y="785794"/>
            <a:ext cx="7772400" cy="3429024"/>
          </a:xfrm>
        </p:spPr>
        <p:txBody>
          <a:bodyPr/>
          <a:lstStyle/>
          <a:p>
            <a:r>
              <a:rPr lang="ru-RU" sz="3600" dirty="0" smtClean="0">
                <a:effectLst/>
                <a:latin typeface="Arial Black" pitchFamily="34" charset="0"/>
              </a:rPr>
              <a:t/>
            </a:r>
            <a:br>
              <a:rPr lang="ru-RU" sz="3600" dirty="0" smtClean="0">
                <a:effectLst/>
                <a:latin typeface="Arial Black" pitchFamily="34" charset="0"/>
              </a:rPr>
            </a:br>
            <a:r>
              <a:rPr lang="ru-RU" sz="3600" dirty="0" smtClean="0">
                <a:effectLst/>
                <a:latin typeface="Arial Black" pitchFamily="34" charset="0"/>
              </a:rPr>
              <a:t> Логопедическая работа</a:t>
            </a:r>
            <a:br>
              <a:rPr lang="ru-RU" sz="3600" dirty="0" smtClean="0">
                <a:effectLst/>
                <a:latin typeface="Arial Black" pitchFamily="34" charset="0"/>
              </a:rPr>
            </a:br>
            <a:r>
              <a:rPr lang="ru-RU" sz="3600" dirty="0" smtClean="0">
                <a:effectLst/>
                <a:latin typeface="Arial Black" pitchFamily="34" charset="0"/>
              </a:rPr>
              <a:t>по формированию</a:t>
            </a:r>
            <a:br>
              <a:rPr lang="ru-RU" sz="3600" dirty="0" smtClean="0">
                <a:effectLst/>
                <a:latin typeface="Arial Black" pitchFamily="34" charset="0"/>
              </a:rPr>
            </a:br>
            <a:r>
              <a:rPr lang="ru-RU" sz="3600" dirty="0" smtClean="0">
                <a:effectLst/>
                <a:latin typeface="Arial Black" pitchFamily="34" charset="0"/>
              </a:rPr>
              <a:t>и коррекции навыка чтения</a:t>
            </a:r>
            <a:br>
              <a:rPr lang="ru-RU" sz="3600" dirty="0" smtClean="0">
                <a:effectLst/>
                <a:latin typeface="Arial Black" pitchFamily="34" charset="0"/>
              </a:rPr>
            </a:br>
            <a:r>
              <a:rPr lang="ru-RU" sz="3600" dirty="0" smtClean="0">
                <a:effectLst/>
                <a:latin typeface="Arial Black" pitchFamily="34" charset="0"/>
              </a:rPr>
              <a:t>на этапе овладения звукобуквенными обозначениями </a:t>
            </a:r>
            <a:br>
              <a:rPr lang="ru-RU" sz="3600" dirty="0" smtClean="0">
                <a:effectLst/>
                <a:latin typeface="Arial Black" pitchFamily="34" charset="0"/>
              </a:rPr>
            </a:br>
            <a:endParaRPr lang="ru-RU" sz="2400" b="0" dirty="0">
              <a:effectLst/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357290" y="4643446"/>
            <a:ext cx="7143800" cy="1752600"/>
          </a:xfrm>
        </p:spPr>
        <p:txBody>
          <a:bodyPr/>
          <a:lstStyle/>
          <a:p>
            <a:pPr algn="l"/>
            <a:r>
              <a:rPr lang="ru-RU" sz="2500" dirty="0" smtClean="0">
                <a:effectLst/>
                <a:latin typeface="Arial Black" pitchFamily="34" charset="0"/>
              </a:rPr>
              <a:t>			</a:t>
            </a:r>
            <a:r>
              <a:rPr lang="ru-RU" sz="2500" dirty="0" smtClean="0">
                <a:effectLst/>
              </a:rPr>
              <a:t>Учитель-логопед</a:t>
            </a:r>
            <a:br>
              <a:rPr lang="ru-RU" sz="2500" dirty="0" smtClean="0">
                <a:effectLst/>
              </a:rPr>
            </a:br>
            <a:r>
              <a:rPr lang="ru-RU" sz="2500" dirty="0" smtClean="0">
                <a:effectLst/>
              </a:rPr>
              <a:t>			МБОУ СОШ №10 ККЮС</a:t>
            </a:r>
          </a:p>
          <a:p>
            <a:pPr algn="l"/>
            <a:r>
              <a:rPr lang="ru-RU" sz="2500" dirty="0">
                <a:effectLst/>
              </a:rPr>
              <a:t>	</a:t>
            </a:r>
            <a:r>
              <a:rPr lang="ru-RU" sz="2500" dirty="0" smtClean="0">
                <a:effectLst/>
              </a:rPr>
              <a:t>		г. </a:t>
            </a:r>
            <a:r>
              <a:rPr lang="ru-RU" sz="2500" dirty="0">
                <a:effectLst/>
              </a:rPr>
              <a:t>Р</a:t>
            </a:r>
            <a:r>
              <a:rPr lang="ru-RU" sz="2500" dirty="0" smtClean="0">
                <a:effectLst/>
              </a:rPr>
              <a:t>убцовска</a:t>
            </a:r>
            <a:br>
              <a:rPr lang="ru-RU" sz="2500" dirty="0" smtClean="0">
                <a:effectLst/>
              </a:rPr>
            </a:br>
            <a:r>
              <a:rPr lang="ru-RU" sz="2500" dirty="0" smtClean="0">
                <a:effectLst/>
              </a:rPr>
              <a:t>			Ю.А. Горбань</a:t>
            </a:r>
            <a:endParaRPr lang="ru-RU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638300"/>
          </a:xfrm>
        </p:spPr>
        <p:txBody>
          <a:bodyPr/>
          <a:lstStyle/>
          <a:p>
            <a:r>
              <a:rPr lang="ru-RU" sz="3600" dirty="0"/>
              <a:t>Назвать перечёркнутые контурные изображения </a:t>
            </a:r>
            <a:r>
              <a:rPr lang="ru-RU" sz="3600" dirty="0" smtClean="0"/>
              <a:t>предметов</a:t>
            </a:r>
            <a:endParaRPr lang="ru-RU" sz="3600" dirty="0"/>
          </a:p>
        </p:txBody>
      </p:sp>
      <p:pic>
        <p:nvPicPr>
          <p:cNvPr id="131076" name="Picture 4" descr="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349500"/>
            <a:ext cx="8280400" cy="39624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600" dirty="0"/>
              <a:t>Определить, что неправильно нарисовал </a:t>
            </a:r>
            <a:r>
              <a:rPr lang="ru-RU" sz="3600" dirty="0" smtClean="0"/>
              <a:t>художник</a:t>
            </a:r>
            <a:endParaRPr lang="ru-RU" sz="3600" dirty="0"/>
          </a:p>
        </p:txBody>
      </p:sp>
      <p:pic>
        <p:nvPicPr>
          <p:cNvPr id="132100" name="Picture 4" descr="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2143116"/>
            <a:ext cx="6292850" cy="408463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800225"/>
          </a:xfrm>
        </p:spPr>
        <p:txBody>
          <a:bodyPr/>
          <a:lstStyle/>
          <a:p>
            <a:pPr marL="838200" indent="-838200"/>
            <a:r>
              <a:rPr lang="ru-RU" sz="3300" dirty="0"/>
              <a:t>Выделить контурные изображения, наложенные друг на друга</a:t>
            </a:r>
            <a:br>
              <a:rPr lang="ru-RU" sz="3300" dirty="0"/>
            </a:br>
            <a:r>
              <a:rPr lang="ru-RU" sz="3300" dirty="0"/>
              <a:t>(по типу фигур </a:t>
            </a:r>
            <a:r>
              <a:rPr lang="ru-RU" sz="3300" dirty="0" err="1"/>
              <a:t>Попельрейтера</a:t>
            </a:r>
            <a:r>
              <a:rPr lang="ru-RU" sz="3300" dirty="0" smtClean="0"/>
              <a:t>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133126" name="Picture 6" descr="Изображение 00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8175" y="2492375"/>
            <a:ext cx="5121275" cy="38163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2303463"/>
          </a:xfrm>
        </p:spPr>
        <p:txBody>
          <a:bodyPr/>
          <a:lstStyle/>
          <a:p>
            <a:pPr marL="838200" indent="-838200"/>
            <a:r>
              <a:rPr lang="ru-RU" sz="3700" dirty="0"/>
              <a:t>Распределить изображённые предметы по величине</a:t>
            </a:r>
            <a:r>
              <a:rPr lang="ru-RU" sz="3600" dirty="0"/>
              <a:t> </a:t>
            </a:r>
            <a:r>
              <a:rPr lang="ru-RU" sz="3200" dirty="0"/>
              <a:t>(при реальном соотношении величин предметов</a:t>
            </a:r>
            <a:r>
              <a:rPr lang="ru-RU" sz="3200" dirty="0" smtClean="0"/>
              <a:t>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134148" name="Picture 4" descr="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852738"/>
            <a:ext cx="8207375" cy="33210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229600" cy="1223962"/>
          </a:xfrm>
        </p:spPr>
        <p:txBody>
          <a:bodyPr/>
          <a:lstStyle/>
          <a:p>
            <a:r>
              <a:rPr lang="ru-RU" sz="3600" dirty="0"/>
              <a:t>Распределить изображения предметов по их реальной </a:t>
            </a:r>
            <a:r>
              <a:rPr lang="ru-RU" sz="3600" dirty="0" smtClean="0"/>
              <a:t>величине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35172" name="Picture 4" descr="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068638"/>
            <a:ext cx="8569325" cy="322103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3600" dirty="0"/>
              <a:t>Игра "Геометрическое лото</a:t>
            </a:r>
            <a:r>
              <a:rPr lang="ru-RU" sz="3600" dirty="0" smtClean="0"/>
              <a:t>"</a:t>
            </a:r>
            <a:endParaRPr lang="ru-RU" sz="3600" dirty="0"/>
          </a:p>
        </p:txBody>
      </p:sp>
      <p:pic>
        <p:nvPicPr>
          <p:cNvPr id="136196" name="Picture 4" descr="Изображение 00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350" y="1989138"/>
            <a:ext cx="6335713" cy="42481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Подбор одинаковых </a:t>
            </a:r>
            <a:r>
              <a:rPr lang="ru-RU" sz="3600" dirty="0" smtClean="0"/>
              <a:t>полосок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137245" name="Group 29"/>
          <p:cNvGrpSpPr>
            <a:grpSpLocks/>
          </p:cNvGrpSpPr>
          <p:nvPr/>
        </p:nvGrpSpPr>
        <p:grpSpPr bwMode="auto">
          <a:xfrm>
            <a:off x="323850" y="2492375"/>
            <a:ext cx="8494713" cy="3584575"/>
            <a:chOff x="204" y="1570"/>
            <a:chExt cx="5351" cy="2258"/>
          </a:xfrm>
        </p:grpSpPr>
        <p:sp>
          <p:nvSpPr>
            <p:cNvPr id="137220" name="Rectangle 4"/>
            <p:cNvSpPr>
              <a:spLocks noChangeArrowheads="1"/>
            </p:cNvSpPr>
            <p:nvPr/>
          </p:nvSpPr>
          <p:spPr bwMode="auto">
            <a:xfrm>
              <a:off x="1519" y="1570"/>
              <a:ext cx="1224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2744" y="1570"/>
              <a:ext cx="1224" cy="14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1519" y="1714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205" y="3612"/>
              <a:ext cx="1224" cy="14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1429" y="3612"/>
              <a:ext cx="1224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205" y="3756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3107" y="2606"/>
              <a:ext cx="1224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4331" y="2606"/>
              <a:ext cx="1224" cy="14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3107" y="2750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3107" y="3113"/>
              <a:ext cx="12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30" name="Rectangle 14"/>
            <p:cNvSpPr>
              <a:spLocks noChangeArrowheads="1"/>
            </p:cNvSpPr>
            <p:nvPr/>
          </p:nvSpPr>
          <p:spPr bwMode="auto">
            <a:xfrm>
              <a:off x="4331" y="3105"/>
              <a:ext cx="122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31" name="Rectangle 15"/>
            <p:cNvSpPr>
              <a:spLocks noChangeArrowheads="1"/>
            </p:cNvSpPr>
            <p:nvPr/>
          </p:nvSpPr>
          <p:spPr bwMode="auto">
            <a:xfrm>
              <a:off x="3107" y="3249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33" name="Rectangle 17"/>
            <p:cNvSpPr>
              <a:spLocks noChangeArrowheads="1"/>
            </p:cNvSpPr>
            <p:nvPr/>
          </p:nvSpPr>
          <p:spPr bwMode="auto">
            <a:xfrm>
              <a:off x="204" y="2614"/>
              <a:ext cx="122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34" name="Rectangle 18"/>
            <p:cNvSpPr>
              <a:spLocks noChangeArrowheads="1"/>
            </p:cNvSpPr>
            <p:nvPr/>
          </p:nvSpPr>
          <p:spPr bwMode="auto">
            <a:xfrm>
              <a:off x="1429" y="2614"/>
              <a:ext cx="12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35" name="Rectangle 19"/>
            <p:cNvSpPr>
              <a:spLocks noChangeArrowheads="1"/>
            </p:cNvSpPr>
            <p:nvPr/>
          </p:nvSpPr>
          <p:spPr bwMode="auto">
            <a:xfrm>
              <a:off x="205" y="2758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39" name="Rectangle 23"/>
            <p:cNvSpPr>
              <a:spLocks noChangeArrowheads="1"/>
            </p:cNvSpPr>
            <p:nvPr/>
          </p:nvSpPr>
          <p:spPr bwMode="auto">
            <a:xfrm>
              <a:off x="204" y="3113"/>
              <a:ext cx="1224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40" name="Rectangle 24"/>
            <p:cNvSpPr>
              <a:spLocks noChangeArrowheads="1"/>
            </p:cNvSpPr>
            <p:nvPr/>
          </p:nvSpPr>
          <p:spPr bwMode="auto">
            <a:xfrm>
              <a:off x="1428" y="3113"/>
              <a:ext cx="1224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41" name="Rectangle 25"/>
            <p:cNvSpPr>
              <a:spLocks noChangeArrowheads="1"/>
            </p:cNvSpPr>
            <p:nvPr/>
          </p:nvSpPr>
          <p:spPr bwMode="auto">
            <a:xfrm>
              <a:off x="204" y="3257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42" name="Rectangle 26"/>
            <p:cNvSpPr>
              <a:spLocks noChangeArrowheads="1"/>
            </p:cNvSpPr>
            <p:nvPr/>
          </p:nvSpPr>
          <p:spPr bwMode="auto">
            <a:xfrm>
              <a:off x="3107" y="3612"/>
              <a:ext cx="1224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43" name="Rectangle 27"/>
            <p:cNvSpPr>
              <a:spLocks noChangeArrowheads="1"/>
            </p:cNvSpPr>
            <p:nvPr/>
          </p:nvSpPr>
          <p:spPr bwMode="auto">
            <a:xfrm>
              <a:off x="4331" y="3612"/>
              <a:ext cx="1224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244" name="Rectangle 28"/>
            <p:cNvSpPr>
              <a:spLocks noChangeArrowheads="1"/>
            </p:cNvSpPr>
            <p:nvPr/>
          </p:nvSpPr>
          <p:spPr bwMode="auto">
            <a:xfrm>
              <a:off x="3103" y="3756"/>
              <a:ext cx="2448" cy="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r>
              <a:rPr lang="ru-RU" sz="3600" dirty="0"/>
              <a:t>Определение правой и левой части разноцветных </a:t>
            </a:r>
            <a:r>
              <a:rPr lang="ru-RU" sz="3600" dirty="0" smtClean="0"/>
              <a:t>полосок</a:t>
            </a:r>
            <a:endParaRPr lang="ru-RU" sz="4000" dirty="0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4718050" y="3284538"/>
            <a:ext cx="1946275" cy="2159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6661150" y="3294063"/>
            <a:ext cx="1946275" cy="215900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4716463" y="3521075"/>
            <a:ext cx="3892550" cy="107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2557463" y="2471738"/>
            <a:ext cx="1943100" cy="228600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4502150" y="2471738"/>
            <a:ext cx="1943100" cy="2286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2555875" y="2708275"/>
            <a:ext cx="38862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469900" y="3295650"/>
            <a:ext cx="1943100" cy="2286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2413000" y="3295650"/>
            <a:ext cx="1943100" cy="228600"/>
          </a:xfrm>
          <a:prstGeom prst="rect">
            <a:avLst/>
          </a:prstGeom>
          <a:solidFill>
            <a:srgbClr val="0080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468313" y="3533775"/>
            <a:ext cx="38862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4365625"/>
            <a:ext cx="8229600" cy="2054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Покажи полоску, на которой зелёный цвет слева.</a:t>
            </a:r>
          </a:p>
          <a:p>
            <a:pPr>
              <a:lnSpc>
                <a:spcPct val="90000"/>
              </a:lnSpc>
            </a:pPr>
            <a:r>
              <a:rPr lang="ru-RU"/>
              <a:t>Назови цвет правой части полоски.</a:t>
            </a:r>
          </a:p>
          <a:p>
            <a:pPr>
              <a:lnSpc>
                <a:spcPct val="90000"/>
              </a:lnSpc>
            </a:pPr>
            <a:r>
              <a:rPr lang="ru-RU"/>
              <a:t>Найди полоску, где слева оранжевый цвет.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8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8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8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5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Подбор парных карточек с геометрическими </a:t>
            </a:r>
            <a:r>
              <a:rPr lang="ru-RU" sz="3600" dirty="0" smtClean="0"/>
              <a:t>фигурами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grpSp>
        <p:nvGrpSpPr>
          <p:cNvPr id="139290" name="Group 26"/>
          <p:cNvGrpSpPr>
            <a:grpSpLocks noChangeAspect="1"/>
          </p:cNvGrpSpPr>
          <p:nvPr/>
        </p:nvGrpSpPr>
        <p:grpSpPr bwMode="auto">
          <a:xfrm>
            <a:off x="900113" y="2133600"/>
            <a:ext cx="7200900" cy="4168775"/>
            <a:chOff x="2281" y="-1160"/>
            <a:chExt cx="5365" cy="3066"/>
          </a:xfrm>
        </p:grpSpPr>
        <p:sp>
          <p:nvSpPr>
            <p:cNvPr id="139291" name="AutoShape 27"/>
            <p:cNvSpPr>
              <a:spLocks noChangeAspect="1" noChangeArrowheads="1"/>
            </p:cNvSpPr>
            <p:nvPr/>
          </p:nvSpPr>
          <p:spPr bwMode="auto">
            <a:xfrm>
              <a:off x="2281" y="-1160"/>
              <a:ext cx="5365" cy="3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2" name="Oval 28"/>
            <p:cNvSpPr>
              <a:spLocks noChangeArrowheads="1"/>
            </p:cNvSpPr>
            <p:nvPr/>
          </p:nvSpPr>
          <p:spPr bwMode="auto">
            <a:xfrm>
              <a:off x="3975" y="-463"/>
              <a:ext cx="424" cy="4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3" name="AutoShape 29"/>
            <p:cNvSpPr>
              <a:spLocks noChangeArrowheads="1"/>
            </p:cNvSpPr>
            <p:nvPr/>
          </p:nvSpPr>
          <p:spPr bwMode="auto">
            <a:xfrm>
              <a:off x="3975" y="-1021"/>
              <a:ext cx="424" cy="419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4" name="Oval 30"/>
            <p:cNvSpPr>
              <a:spLocks noChangeArrowheads="1"/>
            </p:cNvSpPr>
            <p:nvPr/>
          </p:nvSpPr>
          <p:spPr bwMode="auto">
            <a:xfrm>
              <a:off x="2563" y="-1021"/>
              <a:ext cx="706" cy="27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3128" y="-602"/>
              <a:ext cx="706" cy="27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6" name="Rectangle 32"/>
            <p:cNvSpPr>
              <a:spLocks noChangeArrowheads="1"/>
            </p:cNvSpPr>
            <p:nvPr/>
          </p:nvSpPr>
          <p:spPr bwMode="auto">
            <a:xfrm>
              <a:off x="3975" y="1349"/>
              <a:ext cx="424" cy="41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5528" y="-324"/>
              <a:ext cx="704" cy="27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8" name="Rectangle 34"/>
            <p:cNvSpPr>
              <a:spLocks noChangeArrowheads="1"/>
            </p:cNvSpPr>
            <p:nvPr/>
          </p:nvSpPr>
          <p:spPr bwMode="auto">
            <a:xfrm>
              <a:off x="6375" y="-742"/>
              <a:ext cx="423" cy="41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99" name="Rectangle 35"/>
            <p:cNvSpPr>
              <a:spLocks noChangeArrowheads="1"/>
            </p:cNvSpPr>
            <p:nvPr/>
          </p:nvSpPr>
          <p:spPr bwMode="auto">
            <a:xfrm>
              <a:off x="5528" y="-881"/>
              <a:ext cx="706" cy="27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7081" y="-1021"/>
              <a:ext cx="423" cy="4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1" name="AutoShape 37"/>
            <p:cNvSpPr>
              <a:spLocks noChangeArrowheads="1"/>
            </p:cNvSpPr>
            <p:nvPr/>
          </p:nvSpPr>
          <p:spPr bwMode="auto">
            <a:xfrm>
              <a:off x="7081" y="-463"/>
              <a:ext cx="424" cy="41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2" name="Rectangle 38"/>
            <p:cNvSpPr>
              <a:spLocks noChangeArrowheads="1"/>
            </p:cNvSpPr>
            <p:nvPr/>
          </p:nvSpPr>
          <p:spPr bwMode="auto">
            <a:xfrm>
              <a:off x="2563" y="652"/>
              <a:ext cx="706" cy="27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3" name="Oval 39"/>
            <p:cNvSpPr>
              <a:spLocks noChangeArrowheads="1"/>
            </p:cNvSpPr>
            <p:nvPr/>
          </p:nvSpPr>
          <p:spPr bwMode="auto">
            <a:xfrm>
              <a:off x="2705" y="1349"/>
              <a:ext cx="422" cy="4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4" name="AutoShape 40"/>
            <p:cNvSpPr>
              <a:spLocks noChangeArrowheads="1"/>
            </p:cNvSpPr>
            <p:nvPr/>
          </p:nvSpPr>
          <p:spPr bwMode="auto">
            <a:xfrm>
              <a:off x="3410" y="1070"/>
              <a:ext cx="425" cy="419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5" name="Oval 41"/>
            <p:cNvSpPr>
              <a:spLocks noChangeArrowheads="1"/>
            </p:cNvSpPr>
            <p:nvPr/>
          </p:nvSpPr>
          <p:spPr bwMode="auto">
            <a:xfrm>
              <a:off x="3834" y="652"/>
              <a:ext cx="704" cy="27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6" name="Rectangle 42"/>
            <p:cNvSpPr>
              <a:spLocks noChangeArrowheads="1"/>
            </p:cNvSpPr>
            <p:nvPr/>
          </p:nvSpPr>
          <p:spPr bwMode="auto">
            <a:xfrm>
              <a:off x="2563" y="-463"/>
              <a:ext cx="424" cy="41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7" name="Rectangle 43"/>
            <p:cNvSpPr>
              <a:spLocks noChangeArrowheads="1"/>
            </p:cNvSpPr>
            <p:nvPr/>
          </p:nvSpPr>
          <p:spPr bwMode="auto">
            <a:xfrm>
              <a:off x="5669" y="652"/>
              <a:ext cx="423" cy="41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8" name="Oval 44"/>
            <p:cNvSpPr>
              <a:spLocks noChangeArrowheads="1"/>
            </p:cNvSpPr>
            <p:nvPr/>
          </p:nvSpPr>
          <p:spPr bwMode="auto">
            <a:xfrm>
              <a:off x="5669" y="1349"/>
              <a:ext cx="422" cy="4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09" name="Oval 45"/>
            <p:cNvSpPr>
              <a:spLocks noChangeArrowheads="1"/>
            </p:cNvSpPr>
            <p:nvPr/>
          </p:nvSpPr>
          <p:spPr bwMode="auto">
            <a:xfrm>
              <a:off x="6234" y="1070"/>
              <a:ext cx="703" cy="27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10" name="AutoShape 46"/>
            <p:cNvSpPr>
              <a:spLocks noChangeArrowheads="1"/>
            </p:cNvSpPr>
            <p:nvPr/>
          </p:nvSpPr>
          <p:spPr bwMode="auto">
            <a:xfrm>
              <a:off x="7081" y="652"/>
              <a:ext cx="424" cy="419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311" name="Rectangle 47"/>
            <p:cNvSpPr>
              <a:spLocks noChangeArrowheads="1"/>
            </p:cNvSpPr>
            <p:nvPr/>
          </p:nvSpPr>
          <p:spPr bwMode="auto">
            <a:xfrm>
              <a:off x="6940" y="1488"/>
              <a:ext cx="706" cy="27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marL="838200" indent="-838200"/>
            <a:r>
              <a:rPr lang="ru-RU" sz="3600" dirty="0"/>
              <a:t>Нахождение парных изображений, состоящих</a:t>
            </a:r>
            <a:br>
              <a:rPr lang="ru-RU" sz="3600" dirty="0"/>
            </a:br>
            <a:r>
              <a:rPr lang="ru-RU" sz="3600" dirty="0"/>
              <a:t>из треугольников и </a:t>
            </a:r>
            <a:r>
              <a:rPr lang="ru-RU" sz="3600" dirty="0" smtClean="0"/>
              <a:t>линий</a:t>
            </a:r>
            <a:endParaRPr lang="ru-RU" sz="3600" dirty="0"/>
          </a:p>
        </p:txBody>
      </p:sp>
      <p:grpSp>
        <p:nvGrpSpPr>
          <p:cNvPr id="140294" name="Group 6"/>
          <p:cNvGrpSpPr>
            <a:grpSpLocks/>
          </p:cNvGrpSpPr>
          <p:nvPr/>
        </p:nvGrpSpPr>
        <p:grpSpPr bwMode="auto">
          <a:xfrm>
            <a:off x="250825" y="2852738"/>
            <a:ext cx="8677275" cy="3273425"/>
            <a:chOff x="158" y="1797"/>
            <a:chExt cx="5466" cy="2062"/>
          </a:xfrm>
        </p:grpSpPr>
        <p:pic>
          <p:nvPicPr>
            <p:cNvPr id="140292" name="Picture 4" descr="10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72" y="1797"/>
              <a:ext cx="861" cy="809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40293" name="Picture 5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" y="3113"/>
              <a:ext cx="5466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1736725"/>
          </a:xfrm>
        </p:spPr>
        <p:txBody>
          <a:bodyPr/>
          <a:lstStyle/>
          <a:p>
            <a:r>
              <a:rPr lang="ru-RU" sz="3600"/>
              <a:t>Т.Г. Егоров выделяет следующие ступени формирования навыка чтения: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349500"/>
            <a:ext cx="8640762" cy="4248150"/>
          </a:xfrm>
        </p:spPr>
        <p:txBody>
          <a:bodyPr/>
          <a:lstStyle/>
          <a:p>
            <a:pPr algn="l">
              <a:buFont typeface="Wingdings" pitchFamily="2" charset="2"/>
              <a:buBlip>
                <a:blip r:embed="rId2"/>
              </a:buBlip>
            </a:pPr>
            <a:r>
              <a:rPr lang="ru-RU" sz="3800"/>
              <a:t> овладение звукобуквенными обозначениями;</a:t>
            </a:r>
          </a:p>
          <a:p>
            <a:pPr algn="l">
              <a:buFont typeface="Wingdings" pitchFamily="2" charset="2"/>
              <a:buBlip>
                <a:blip r:embed="rId2"/>
              </a:buBlip>
            </a:pPr>
            <a:r>
              <a:rPr lang="ru-RU" sz="3800"/>
              <a:t> послоговое чтение;</a:t>
            </a:r>
          </a:p>
          <a:p>
            <a:pPr algn="l">
              <a:buFont typeface="Wingdings" pitchFamily="2" charset="2"/>
              <a:buBlip>
                <a:blip r:embed="rId2"/>
              </a:buBlip>
            </a:pPr>
            <a:r>
              <a:rPr lang="ru-RU" sz="3800"/>
              <a:t> становление синтетических приёмов чтения;</a:t>
            </a:r>
          </a:p>
          <a:p>
            <a:pPr algn="l">
              <a:buFont typeface="Wingdings" pitchFamily="2" charset="2"/>
              <a:buBlip>
                <a:blip r:embed="rId2"/>
              </a:buBlip>
            </a:pPr>
            <a:r>
              <a:rPr lang="ru-RU" sz="3800"/>
              <a:t> синтетическое чтение.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8229600" cy="1143000"/>
          </a:xfrm>
        </p:spPr>
        <p:txBody>
          <a:bodyPr/>
          <a:lstStyle/>
          <a:p>
            <a:r>
              <a:rPr lang="ru-RU" sz="3600" dirty="0"/>
              <a:t>Срисовывание изображений, состоящих из фигур и </a:t>
            </a:r>
            <a:r>
              <a:rPr lang="ru-RU" sz="3600" dirty="0" smtClean="0"/>
              <a:t>стрелок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141316" name="Picture 4" descr="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860800"/>
            <a:ext cx="8281987" cy="11303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r>
              <a:rPr lang="ru-RU" sz="3600" dirty="0"/>
              <a:t>Срисовывание серии изображений из полуовалов и линий</a:t>
            </a:r>
            <a:br>
              <a:rPr lang="ru-RU" sz="3600" dirty="0"/>
            </a:br>
            <a:r>
              <a:rPr lang="ru-RU" sz="3600" dirty="0"/>
              <a:t>(по С. </a:t>
            </a:r>
            <a:r>
              <a:rPr lang="ru-RU" sz="3600" dirty="0" err="1"/>
              <a:t>Борель-Мезони</a:t>
            </a:r>
            <a:r>
              <a:rPr lang="ru-RU" sz="3600" dirty="0" smtClean="0"/>
              <a:t>)</a:t>
            </a:r>
            <a:endParaRPr lang="ru-RU" sz="4000" dirty="0"/>
          </a:p>
        </p:txBody>
      </p:sp>
      <p:pic>
        <p:nvPicPr>
          <p:cNvPr id="142340" name="Picture 4" descr="1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492375"/>
            <a:ext cx="8280400" cy="39084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marL="838200" indent="-838200"/>
            <a:r>
              <a:rPr lang="ru-RU" sz="3200" dirty="0"/>
              <a:t>Рисование серии изображений</a:t>
            </a:r>
            <a:br>
              <a:rPr lang="ru-RU" sz="3200" dirty="0"/>
            </a:br>
            <a:r>
              <a:rPr lang="ru-RU" sz="3200" dirty="0"/>
              <a:t>по представлению</a:t>
            </a:r>
            <a:br>
              <a:rPr lang="ru-RU" sz="3200" dirty="0"/>
            </a:br>
            <a:r>
              <a:rPr lang="ru-RU" sz="3200" dirty="0"/>
              <a:t>(после кратковременной экспозиции</a:t>
            </a:r>
            <a:r>
              <a:rPr lang="ru-RU" sz="3200" dirty="0" smtClean="0"/>
              <a:t>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143366" name="Picture 6" descr="Изображение 0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8888" y="3141663"/>
            <a:ext cx="6875462" cy="30019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Узнавание серий сходных </a:t>
            </a:r>
            <a:r>
              <a:rPr lang="ru-RU" sz="3600" dirty="0" smtClean="0"/>
              <a:t>изображений</a:t>
            </a:r>
            <a:endParaRPr lang="ru-RU" sz="4000" dirty="0"/>
          </a:p>
        </p:txBody>
      </p:sp>
      <p:grpSp>
        <p:nvGrpSpPr>
          <p:cNvPr id="144390" name="Group 6"/>
          <p:cNvGrpSpPr>
            <a:grpSpLocks/>
          </p:cNvGrpSpPr>
          <p:nvPr/>
        </p:nvGrpSpPr>
        <p:grpSpPr bwMode="auto">
          <a:xfrm>
            <a:off x="2124075" y="2349500"/>
            <a:ext cx="4762500" cy="3975100"/>
            <a:chOff x="1338" y="1480"/>
            <a:chExt cx="3000" cy="2504"/>
          </a:xfrm>
        </p:grpSpPr>
        <p:pic>
          <p:nvPicPr>
            <p:cNvPr id="144388" name="Picture 4" descr="12"/>
            <p:cNvPicPr>
              <a:picLocks noChangeAspect="1" noChangeArrowheads="1"/>
            </p:cNvPicPr>
            <p:nvPr/>
          </p:nvPicPr>
          <p:blipFill>
            <a:blip r:embed="rId2"/>
            <a:srcRect l="48328" t="32903" b="26855"/>
            <a:stretch>
              <a:fillRect/>
            </a:stretch>
          </p:blipFill>
          <p:spPr bwMode="auto">
            <a:xfrm>
              <a:off x="2109" y="1480"/>
              <a:ext cx="135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4389" name="Picture 5" descr="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38" y="2568"/>
              <a:ext cx="3000" cy="1416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8229600" cy="1143000"/>
          </a:xfrm>
        </p:spPr>
        <p:txBody>
          <a:bodyPr/>
          <a:lstStyle/>
          <a:p>
            <a:r>
              <a:rPr lang="ru-RU" sz="3200" dirty="0"/>
              <a:t>Нахождение заданной фигуры</a:t>
            </a:r>
            <a:br>
              <a:rPr lang="ru-RU" sz="3200" dirty="0"/>
            </a:br>
            <a:r>
              <a:rPr lang="ru-RU" sz="3200" dirty="0"/>
              <a:t>среди двух изображений, одно из которых тождественно предъявленному,</a:t>
            </a:r>
            <a:br>
              <a:rPr lang="ru-RU" sz="3200" dirty="0"/>
            </a:br>
            <a:r>
              <a:rPr lang="ru-RU" sz="3200" dirty="0"/>
              <a:t>второе представляет собой</a:t>
            </a:r>
            <a:br>
              <a:rPr lang="ru-RU" sz="3200" dirty="0"/>
            </a:br>
            <a:r>
              <a:rPr lang="ru-RU" sz="3200" dirty="0"/>
              <a:t>зеркально расположенное </a:t>
            </a:r>
            <a:r>
              <a:rPr lang="ru-RU" sz="3200" dirty="0" smtClean="0"/>
              <a:t>изображение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145412" name="Picture 4" descr="1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089400"/>
            <a:ext cx="8496300" cy="1270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052513"/>
            <a:ext cx="8589962" cy="1503362"/>
          </a:xfrm>
        </p:spPr>
        <p:txBody>
          <a:bodyPr/>
          <a:lstStyle/>
          <a:p>
            <a:pPr marL="838200" indent="-838200"/>
            <a:r>
              <a:rPr lang="ru-RU" sz="3600" dirty="0" err="1"/>
              <a:t>Дорисовывание</a:t>
            </a:r>
            <a:r>
              <a:rPr lang="ru-RU" sz="3600" dirty="0"/>
              <a:t> незаконченных контуров кругов, </a:t>
            </a:r>
            <a:r>
              <a:rPr lang="ru-RU" sz="3600" dirty="0" smtClean="0"/>
              <a:t>треугольников</a:t>
            </a:r>
            <a:r>
              <a:rPr lang="ru-RU" sz="3300" dirty="0"/>
              <a:t/>
            </a:r>
            <a:br>
              <a:rPr lang="ru-RU" sz="3300" dirty="0"/>
            </a:br>
            <a:endParaRPr lang="ru-RU" sz="3300" dirty="0"/>
          </a:p>
        </p:txBody>
      </p:sp>
      <p:pic>
        <p:nvPicPr>
          <p:cNvPr id="146436" name="Picture 4" descr="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103688"/>
            <a:ext cx="8280400" cy="113823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r>
              <a:rPr lang="ru-RU" sz="4000" dirty="0" err="1"/>
              <a:t>Дорисовывание</a:t>
            </a:r>
            <a:r>
              <a:rPr lang="ru-RU" sz="4000" dirty="0"/>
              <a:t> симметричных </a:t>
            </a:r>
            <a:r>
              <a:rPr lang="ru-RU" sz="4000" dirty="0" smtClean="0"/>
              <a:t>изображений</a:t>
            </a:r>
            <a:endParaRPr lang="ru-RU" sz="4000" dirty="0"/>
          </a:p>
        </p:txBody>
      </p:sp>
      <p:pic>
        <p:nvPicPr>
          <p:cNvPr id="147462" name="Picture 6" descr="Изображение 0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627313" y="1916113"/>
            <a:ext cx="3897312" cy="45307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3600" dirty="0"/>
              <a:t>Игра "Открывание окошек</a:t>
            </a:r>
            <a:br>
              <a:rPr lang="ru-RU" sz="3600" dirty="0"/>
            </a:br>
            <a:r>
              <a:rPr lang="ru-RU" sz="3600" dirty="0"/>
              <a:t>в домике</a:t>
            </a:r>
            <a:r>
              <a:rPr lang="ru-RU" sz="3600" dirty="0" smtClean="0"/>
              <a:t>"</a:t>
            </a:r>
            <a:endParaRPr lang="ru-RU" sz="3600" dirty="0"/>
          </a:p>
        </p:txBody>
      </p:sp>
      <p:pic>
        <p:nvPicPr>
          <p:cNvPr id="149508" name="Picture 4" descr="Изображение 006"/>
          <p:cNvPicPr>
            <a:picLocks noChangeAspect="1" noChangeArrowheads="1"/>
          </p:cNvPicPr>
          <p:nvPr/>
        </p:nvPicPr>
        <p:blipFill>
          <a:blip r:embed="rId2" cstate="screen">
            <a:lum contrast="30000"/>
          </a:blip>
          <a:srcRect/>
          <a:stretch>
            <a:fillRect/>
          </a:stretch>
        </p:blipFill>
        <p:spPr bwMode="auto">
          <a:xfrm>
            <a:off x="3276600" y="1700213"/>
            <a:ext cx="2698750" cy="47355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Дополнение </a:t>
            </a:r>
            <a:r>
              <a:rPr lang="ru-RU" sz="3600" dirty="0" smtClean="0"/>
              <a:t>рисунка</a:t>
            </a:r>
            <a:endParaRPr lang="ru-RU" sz="3600" dirty="0"/>
          </a:p>
        </p:txBody>
      </p:sp>
      <p:sp>
        <p:nvSpPr>
          <p:cNvPr id="157702" name="AutoShape 6"/>
          <p:cNvSpPr>
            <a:spLocks noChangeAspect="1" noChangeArrowheads="1"/>
          </p:cNvSpPr>
          <p:nvPr/>
        </p:nvSpPr>
        <p:spPr bwMode="auto">
          <a:xfrm>
            <a:off x="1476375" y="2349500"/>
            <a:ext cx="5829300" cy="4032250"/>
          </a:xfrm>
          <a:prstGeom prst="rect">
            <a:avLst/>
          </a:prstGeom>
          <a:solidFill>
            <a:srgbClr val="FF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876675" y="4484688"/>
            <a:ext cx="341313" cy="3556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7796" name="Group 100"/>
          <p:cNvGrpSpPr>
            <a:grpSpLocks/>
          </p:cNvGrpSpPr>
          <p:nvPr/>
        </p:nvGrpSpPr>
        <p:grpSpPr bwMode="auto">
          <a:xfrm>
            <a:off x="3059113" y="3644900"/>
            <a:ext cx="2057400" cy="2727325"/>
            <a:chOff x="1938" y="2302"/>
            <a:chExt cx="1296" cy="1718"/>
          </a:xfrm>
        </p:grpSpPr>
        <p:sp>
          <p:nvSpPr>
            <p:cNvPr id="157703" name="Rectangle 7"/>
            <p:cNvSpPr>
              <a:spLocks noChangeArrowheads="1"/>
            </p:cNvSpPr>
            <p:nvPr/>
          </p:nvSpPr>
          <p:spPr bwMode="auto">
            <a:xfrm>
              <a:off x="2010" y="3124"/>
              <a:ext cx="1152" cy="8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704" name="Rectangle 8"/>
            <p:cNvSpPr>
              <a:spLocks noChangeArrowheads="1"/>
            </p:cNvSpPr>
            <p:nvPr/>
          </p:nvSpPr>
          <p:spPr bwMode="auto">
            <a:xfrm>
              <a:off x="2154" y="3422"/>
              <a:ext cx="288" cy="2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705" name="Rectangle 9"/>
            <p:cNvSpPr>
              <a:spLocks noChangeArrowheads="1"/>
            </p:cNvSpPr>
            <p:nvPr/>
          </p:nvSpPr>
          <p:spPr bwMode="auto">
            <a:xfrm>
              <a:off x="2730" y="3422"/>
              <a:ext cx="288" cy="59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707" name="AutoShape 11"/>
            <p:cNvSpPr>
              <a:spLocks noChangeArrowheads="1"/>
            </p:cNvSpPr>
            <p:nvPr/>
          </p:nvSpPr>
          <p:spPr bwMode="auto">
            <a:xfrm>
              <a:off x="1938" y="2302"/>
              <a:ext cx="1296" cy="822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708" name="Oval 12"/>
            <p:cNvSpPr>
              <a:spLocks noChangeArrowheads="1"/>
            </p:cNvSpPr>
            <p:nvPr/>
          </p:nvSpPr>
          <p:spPr bwMode="auto">
            <a:xfrm>
              <a:off x="2442" y="2750"/>
              <a:ext cx="288" cy="299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7709" name="Oval 13"/>
          <p:cNvSpPr>
            <a:spLocks noChangeArrowheads="1"/>
          </p:cNvSpPr>
          <p:nvPr/>
        </p:nvSpPr>
        <p:spPr bwMode="auto">
          <a:xfrm>
            <a:off x="6084888" y="2565400"/>
            <a:ext cx="863600" cy="863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10" name="AutoShape 14"/>
          <p:cNvSpPr>
            <a:spLocks noChangeArrowheads="1"/>
          </p:cNvSpPr>
          <p:nvPr/>
        </p:nvSpPr>
        <p:spPr bwMode="auto">
          <a:xfrm>
            <a:off x="1979613" y="2636838"/>
            <a:ext cx="1944687" cy="792162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H="1">
            <a:off x="5219700" y="3357563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 flipV="1">
            <a:off x="5364163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H="1">
            <a:off x="6084888" y="3429000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H="1">
            <a:off x="5940425" y="3357563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17" name="Line 21"/>
          <p:cNvSpPr>
            <a:spLocks noChangeShapeType="1"/>
          </p:cNvSpPr>
          <p:nvPr/>
        </p:nvSpPr>
        <p:spPr bwMode="auto">
          <a:xfrm flipH="1">
            <a:off x="5651500" y="3284538"/>
            <a:ext cx="576263" cy="649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 flipH="1">
            <a:off x="5148263" y="3141663"/>
            <a:ext cx="9366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>
            <a:off x="6443663" y="3429000"/>
            <a:ext cx="0" cy="7207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 flipH="1" flipV="1">
            <a:off x="5148263" y="2420938"/>
            <a:ext cx="1008062" cy="431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21" name="Line 25"/>
          <p:cNvSpPr>
            <a:spLocks noChangeShapeType="1"/>
          </p:cNvSpPr>
          <p:nvPr/>
        </p:nvSpPr>
        <p:spPr bwMode="auto">
          <a:xfrm flipH="1">
            <a:off x="5076825" y="2997200"/>
            <a:ext cx="100806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22" name="Line 26"/>
          <p:cNvSpPr>
            <a:spLocks noChangeShapeType="1"/>
          </p:cNvSpPr>
          <p:nvPr/>
        </p:nvSpPr>
        <p:spPr bwMode="auto">
          <a:xfrm>
            <a:off x="6659563" y="3429000"/>
            <a:ext cx="504825" cy="7921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7723" name="AutoShape 27"/>
          <p:cNvSpPr>
            <a:spLocks noChangeArrowheads="1"/>
          </p:cNvSpPr>
          <p:nvPr/>
        </p:nvSpPr>
        <p:spPr bwMode="auto">
          <a:xfrm>
            <a:off x="6011863" y="4508500"/>
            <a:ext cx="503237" cy="4318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24" name="AutoShape 28"/>
          <p:cNvSpPr>
            <a:spLocks noChangeArrowheads="1"/>
          </p:cNvSpPr>
          <p:nvPr/>
        </p:nvSpPr>
        <p:spPr bwMode="auto">
          <a:xfrm>
            <a:off x="5867400" y="4868863"/>
            <a:ext cx="792163" cy="647700"/>
          </a:xfrm>
          <a:prstGeom prst="triangle">
            <a:avLst>
              <a:gd name="adj" fmla="val 52907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25" name="AutoShape 29"/>
          <p:cNvSpPr>
            <a:spLocks noChangeArrowheads="1"/>
          </p:cNvSpPr>
          <p:nvPr/>
        </p:nvSpPr>
        <p:spPr bwMode="auto">
          <a:xfrm>
            <a:off x="5795963" y="5373688"/>
            <a:ext cx="1008062" cy="792162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6227763" y="6165850"/>
            <a:ext cx="144462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27" name="Rectangle 31"/>
          <p:cNvSpPr>
            <a:spLocks noChangeArrowheads="1"/>
          </p:cNvSpPr>
          <p:nvPr/>
        </p:nvSpPr>
        <p:spPr bwMode="auto">
          <a:xfrm>
            <a:off x="1763713" y="5229225"/>
            <a:ext cx="71437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46" name="Rectangle 50"/>
          <p:cNvSpPr>
            <a:spLocks noChangeArrowheads="1"/>
          </p:cNvSpPr>
          <p:nvPr/>
        </p:nvSpPr>
        <p:spPr bwMode="auto">
          <a:xfrm>
            <a:off x="1908175" y="5229225"/>
            <a:ext cx="7143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55" name="Rectangle 59"/>
          <p:cNvSpPr>
            <a:spLocks noChangeArrowheads="1"/>
          </p:cNvSpPr>
          <p:nvPr/>
        </p:nvSpPr>
        <p:spPr bwMode="auto">
          <a:xfrm>
            <a:off x="2124075" y="5229225"/>
            <a:ext cx="7143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64" name="Rectangle 68"/>
          <p:cNvSpPr>
            <a:spLocks noChangeArrowheads="1"/>
          </p:cNvSpPr>
          <p:nvPr/>
        </p:nvSpPr>
        <p:spPr bwMode="auto">
          <a:xfrm>
            <a:off x="2555875" y="5229225"/>
            <a:ext cx="7143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81" name="Rectangle 85"/>
          <p:cNvSpPr>
            <a:spLocks noChangeArrowheads="1"/>
          </p:cNvSpPr>
          <p:nvPr/>
        </p:nvSpPr>
        <p:spPr bwMode="auto">
          <a:xfrm>
            <a:off x="1547813" y="5229225"/>
            <a:ext cx="71437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82" name="Rectangle 86"/>
          <p:cNvSpPr>
            <a:spLocks noChangeArrowheads="1"/>
          </p:cNvSpPr>
          <p:nvPr/>
        </p:nvSpPr>
        <p:spPr bwMode="auto">
          <a:xfrm>
            <a:off x="2339975" y="5229225"/>
            <a:ext cx="7143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83" name="Rectangle 87"/>
          <p:cNvSpPr>
            <a:spLocks noChangeArrowheads="1"/>
          </p:cNvSpPr>
          <p:nvPr/>
        </p:nvSpPr>
        <p:spPr bwMode="auto">
          <a:xfrm>
            <a:off x="2771775" y="5229225"/>
            <a:ext cx="7143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84" name="Rectangle 88"/>
          <p:cNvSpPr>
            <a:spLocks noChangeArrowheads="1"/>
          </p:cNvSpPr>
          <p:nvPr/>
        </p:nvSpPr>
        <p:spPr bwMode="auto">
          <a:xfrm>
            <a:off x="2987675" y="5229225"/>
            <a:ext cx="71438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93" name="Rectangle 97"/>
          <p:cNvSpPr>
            <a:spLocks noChangeArrowheads="1"/>
          </p:cNvSpPr>
          <p:nvPr/>
        </p:nvSpPr>
        <p:spPr bwMode="auto">
          <a:xfrm>
            <a:off x="1476375" y="5516563"/>
            <a:ext cx="1584325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94" name="Rectangle 98"/>
          <p:cNvSpPr>
            <a:spLocks noChangeArrowheads="1"/>
          </p:cNvSpPr>
          <p:nvPr/>
        </p:nvSpPr>
        <p:spPr bwMode="auto">
          <a:xfrm>
            <a:off x="1476375" y="6092825"/>
            <a:ext cx="1584325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15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7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7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7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7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09" grpId="0" animBg="1"/>
      <p:bldP spid="157710" grpId="0" animBg="1"/>
      <p:bldP spid="157717" grpId="0" animBg="1"/>
      <p:bldP spid="157718" grpId="0" animBg="1"/>
      <p:bldP spid="157719" grpId="0" animBg="1"/>
      <p:bldP spid="157720" grpId="0" animBg="1"/>
      <p:bldP spid="157721" grpId="0" animBg="1"/>
      <p:bldP spid="157722" grpId="0" animBg="1"/>
      <p:bldP spid="157723" grpId="0" animBg="1"/>
      <p:bldP spid="157724" grpId="0" animBg="1"/>
      <p:bldP spid="157725" grpId="0" animBg="1"/>
      <p:bldP spid="157726" grpId="0" animBg="1"/>
      <p:bldP spid="157727" grpId="0" animBg="1"/>
      <p:bldP spid="157746" grpId="0" animBg="1"/>
      <p:bldP spid="157755" grpId="0" animBg="1"/>
      <p:bldP spid="157764" grpId="0" animBg="1"/>
      <p:bldP spid="157781" grpId="0" animBg="1"/>
      <p:bldP spid="157782" grpId="0" animBg="1"/>
      <p:bldP spid="157783" grpId="0" animBg="1"/>
      <p:bldP spid="157784" grpId="0" animBg="1"/>
      <p:bldP spid="157793" grpId="0" animBg="1"/>
      <p:bldP spid="15779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3600" dirty="0"/>
              <a:t>Выполнение тестов </a:t>
            </a:r>
            <a:r>
              <a:rPr lang="ru-RU" sz="3600" dirty="0" err="1" smtClean="0"/>
              <a:t>Равена</a:t>
            </a:r>
            <a:endParaRPr lang="ru-RU" sz="3600" dirty="0"/>
          </a:p>
        </p:txBody>
      </p:sp>
      <p:pic>
        <p:nvPicPr>
          <p:cNvPr id="151557" name="Picture 5" descr="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8313" y="1628775"/>
            <a:ext cx="3392487" cy="4537075"/>
          </a:xfrm>
          <a:prstGeom prst="rect">
            <a:avLst/>
          </a:prstGeom>
          <a:noFill/>
        </p:spPr>
      </p:pic>
      <p:pic>
        <p:nvPicPr>
          <p:cNvPr id="151560" name="Picture 8" descr="1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9700" y="1628775"/>
            <a:ext cx="3382963" cy="45370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574925"/>
          </a:xfrm>
        </p:spPr>
        <p:txBody>
          <a:bodyPr/>
          <a:lstStyle/>
          <a:p>
            <a:r>
              <a:rPr lang="ru-RU" sz="4000"/>
              <a:t>На ступени овладения звукобуквенными обозначениями дети</a:t>
            </a:r>
            <a:br>
              <a:rPr lang="ru-RU" sz="4000"/>
            </a:br>
            <a:endParaRPr lang="ru-RU" sz="400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4032250"/>
          </a:xfrm>
        </p:spPr>
        <p:txBody>
          <a:bodyPr/>
          <a:lstStyle/>
          <a:p>
            <a:r>
              <a:rPr lang="ru-RU"/>
              <a:t>анализируют речевой поток, предложение;</a:t>
            </a:r>
          </a:p>
          <a:p>
            <a:r>
              <a:rPr lang="ru-RU"/>
              <a:t>делят слова на слоги, звуки;</a:t>
            </a:r>
          </a:p>
          <a:p>
            <a:r>
              <a:rPr lang="ru-RU"/>
              <a:t>соотносят выделенную фонему с графемой;</a:t>
            </a:r>
          </a:p>
          <a:p>
            <a:r>
              <a:rPr lang="ru-RU"/>
              <a:t>в процессе чтения синтезируют из букв слоги, слова;</a:t>
            </a:r>
          </a:p>
          <a:p>
            <a:r>
              <a:rPr lang="ru-RU"/>
              <a:t>соотносят прочитанное слово со словом устной речи.</a:t>
            </a:r>
          </a:p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728663"/>
          </a:xfrm>
        </p:spPr>
        <p:txBody>
          <a:bodyPr/>
          <a:lstStyle/>
          <a:p>
            <a:pPr marL="838200" indent="-838200"/>
            <a:r>
              <a:rPr lang="ru-RU" sz="3400" dirty="0"/>
              <a:t>Конструирование фигур из спичек, палочек</a:t>
            </a:r>
            <a:br>
              <a:rPr lang="ru-RU" sz="3400" dirty="0"/>
            </a:br>
            <a:r>
              <a:rPr lang="ru-RU" sz="3400" dirty="0"/>
              <a:t>(сначала по образцу, потом по памяти</a:t>
            </a:r>
            <a:r>
              <a:rPr lang="ru-RU" sz="3400" dirty="0" smtClean="0"/>
              <a:t>)</a:t>
            </a:r>
            <a:endParaRPr lang="ru-RU" sz="3400" dirty="0"/>
          </a:p>
        </p:txBody>
      </p:sp>
      <p:pic>
        <p:nvPicPr>
          <p:cNvPr id="152580" name="Picture 4" descr="Изображение 01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4075" y="2349500"/>
            <a:ext cx="5040313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Конструирование из кубиков </a:t>
            </a:r>
            <a:r>
              <a:rPr lang="ru-RU" sz="4000" dirty="0" err="1" smtClean="0"/>
              <a:t>Кооса</a:t>
            </a:r>
            <a:endParaRPr lang="ru-RU" sz="4000" dirty="0"/>
          </a:p>
        </p:txBody>
      </p:sp>
      <p:pic>
        <p:nvPicPr>
          <p:cNvPr id="161798" name="Picture 6" descr="1 003"/>
          <p:cNvPicPr>
            <a:picLocks noChangeAspect="1" noChangeArrowheads="1"/>
          </p:cNvPicPr>
          <p:nvPr/>
        </p:nvPicPr>
        <p:blipFill>
          <a:blip r:embed="rId2" cstate="screen">
            <a:lum contrast="18000"/>
          </a:blip>
          <a:srcRect/>
          <a:stretch>
            <a:fillRect/>
          </a:stretch>
        </p:blipFill>
        <p:spPr bwMode="auto">
          <a:xfrm>
            <a:off x="5508625" y="1557338"/>
            <a:ext cx="3179763" cy="4624387"/>
          </a:xfrm>
          <a:prstGeom prst="rect">
            <a:avLst/>
          </a:prstGeom>
          <a:noFill/>
        </p:spPr>
      </p:pic>
      <p:pic>
        <p:nvPicPr>
          <p:cNvPr id="161802" name="Picture 10" descr="1 005"/>
          <p:cNvPicPr>
            <a:picLocks noChangeAspect="1" noChangeArrowheads="1"/>
          </p:cNvPicPr>
          <p:nvPr/>
        </p:nvPicPr>
        <p:blipFill>
          <a:blip r:embed="rId3" cstate="screen">
            <a:lum contrast="54000"/>
          </a:blip>
          <a:srcRect/>
          <a:stretch>
            <a:fillRect/>
          </a:stretch>
        </p:blipFill>
        <p:spPr bwMode="auto">
          <a:xfrm>
            <a:off x="468313" y="1557338"/>
            <a:ext cx="3100387" cy="4581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Нахождение различий</a:t>
            </a:r>
            <a:br>
              <a:rPr lang="ru-RU" sz="3600" dirty="0"/>
            </a:br>
            <a:r>
              <a:rPr lang="ru-RU" sz="3600" dirty="0"/>
              <a:t>в двух </a:t>
            </a:r>
            <a:r>
              <a:rPr lang="ru-RU" sz="3600" dirty="0" smtClean="0"/>
              <a:t>картинках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54630" name="Picture 6" descr="Изображение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4213" y="1844675"/>
            <a:ext cx="3117850" cy="4679950"/>
          </a:xfrm>
          <a:prstGeom prst="rect">
            <a:avLst/>
          </a:prstGeom>
          <a:noFill/>
        </p:spPr>
      </p:pic>
      <p:pic>
        <p:nvPicPr>
          <p:cNvPr id="154631" name="Picture 7" descr="Изображение 00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9700" y="1844675"/>
            <a:ext cx="3168650" cy="46799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871662"/>
          </a:xfrm>
        </p:spPr>
        <p:txBody>
          <a:bodyPr/>
          <a:lstStyle/>
          <a:p>
            <a:r>
              <a:rPr lang="ru-RU" sz="4000"/>
              <a:t>Характеристика процесса чтения на этапе овладения звукобуквенными обозначениями:</a:t>
            </a:r>
            <a:br>
              <a:rPr lang="ru-RU" sz="4000"/>
            </a:br>
            <a:endParaRPr lang="ru-RU" sz="400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319587"/>
          </a:xfrm>
        </p:spPr>
        <p:txBody>
          <a:bodyPr/>
          <a:lstStyle/>
          <a:p>
            <a:r>
              <a:rPr lang="ru-RU"/>
              <a:t>единица восприятия – буква;</a:t>
            </a:r>
          </a:p>
          <a:p>
            <a:r>
              <a:rPr lang="ru-RU"/>
              <a:t>трудности слияния звуков в слог;</a:t>
            </a:r>
          </a:p>
          <a:p>
            <a:r>
              <a:rPr lang="ru-RU"/>
              <a:t>понимание прочитанного отдалено во времени от зрительного восприятия слова;</a:t>
            </a:r>
          </a:p>
          <a:p>
            <a:r>
              <a:rPr lang="ru-RU"/>
              <a:t>трудности понимания связи слов в предложении;</a:t>
            </a:r>
          </a:p>
          <a:p>
            <a:r>
              <a:rPr lang="ru-RU"/>
              <a:t>ограниченность использования смысловой догадки.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566862"/>
          </a:xfrm>
        </p:spPr>
        <p:txBody>
          <a:bodyPr/>
          <a:lstStyle/>
          <a:p>
            <a:r>
              <a:rPr lang="ru-RU" sz="3400"/>
              <a:t>Для успешного усвоения буквенных обозначений должны быть сформированы следующие функции: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4103687"/>
          </a:xfrm>
        </p:spPr>
        <p:txBody>
          <a:bodyPr/>
          <a:lstStyle/>
          <a:p>
            <a:r>
              <a:rPr lang="ru-RU"/>
              <a:t>фонематическое восприятие;</a:t>
            </a:r>
          </a:p>
          <a:p>
            <a:r>
              <a:rPr lang="ru-RU"/>
              <a:t>фонематический анализ и синтез;</a:t>
            </a:r>
          </a:p>
          <a:p>
            <a:r>
              <a:rPr lang="ru-RU"/>
              <a:t>зрительный анализ и синтез (способность определять сходство и различие букв);</a:t>
            </a:r>
          </a:p>
          <a:p>
            <a:r>
              <a:rPr lang="ru-RU"/>
              <a:t>пространственные представления;</a:t>
            </a:r>
          </a:p>
          <a:p>
            <a:r>
              <a:rPr lang="ru-RU"/>
              <a:t>зрительный мнезис (способность запоминания зрительного образа буквы).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  <p:bldP spid="1146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ru-RU" sz="3200"/>
              <a:t>Основные направления работы</a:t>
            </a:r>
            <a:br>
              <a:rPr lang="ru-RU" sz="3200"/>
            </a:br>
            <a:r>
              <a:rPr lang="ru-RU" sz="3200"/>
              <a:t>по преодолению трудностей усвоения звукобуквенных обозначений: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785225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развитие фонематических процессов;</a:t>
            </a:r>
          </a:p>
          <a:p>
            <a:pPr>
              <a:lnSpc>
                <a:spcPct val="80000"/>
              </a:lnSpc>
            </a:pPr>
            <a:r>
              <a:rPr lang="ru-RU" sz="2800"/>
              <a:t>развитие зрительного восприятия и узнавания (зрительного гнозиса);</a:t>
            </a:r>
          </a:p>
          <a:p>
            <a:pPr>
              <a:lnSpc>
                <a:spcPct val="80000"/>
              </a:lnSpc>
            </a:pPr>
            <a:r>
              <a:rPr lang="ru-RU" sz="2800"/>
              <a:t>уточнение и расширение объёма зрительной памяти (зрительного мнезиса);</a:t>
            </a:r>
          </a:p>
          <a:p>
            <a:pPr>
              <a:lnSpc>
                <a:spcPct val="80000"/>
              </a:lnSpc>
            </a:pPr>
            <a:r>
              <a:rPr lang="ru-RU" sz="2800"/>
              <a:t>формирование пространственного восприятия и представлений;</a:t>
            </a:r>
          </a:p>
          <a:p>
            <a:pPr>
              <a:lnSpc>
                <a:spcPct val="80000"/>
              </a:lnSpc>
            </a:pPr>
            <a:r>
              <a:rPr lang="ru-RU" sz="2800"/>
              <a:t>развитие зрительного анализа и синтеза;</a:t>
            </a:r>
          </a:p>
          <a:p>
            <a:pPr>
              <a:lnSpc>
                <a:spcPct val="80000"/>
              </a:lnSpc>
            </a:pPr>
            <a:r>
              <a:rPr lang="ru-RU" sz="2800"/>
              <a:t>формирование речевых обозначений зрительно-пространственных отношений;</a:t>
            </a:r>
          </a:p>
          <a:p>
            <a:pPr>
              <a:lnSpc>
                <a:spcPct val="80000"/>
              </a:lnSpc>
            </a:pPr>
            <a:r>
              <a:rPr lang="ru-RU" sz="2800"/>
              <a:t>дифференциация смешиваемых при чтении букв.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5500"/>
              <a:t>Развитие зрительного восприятия и узнавания (зрительного гнозиса)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02550" cy="1655762"/>
          </a:xfrm>
        </p:spPr>
        <p:txBody>
          <a:bodyPr/>
          <a:lstStyle/>
          <a:p>
            <a:r>
              <a:rPr lang="ru-RU" sz="3600" dirty="0"/>
              <a:t>Назвать контурные изображения </a:t>
            </a:r>
            <a:r>
              <a:rPr lang="ru-RU" sz="3600" dirty="0" smtClean="0"/>
              <a:t>предметов</a:t>
            </a:r>
            <a:endParaRPr lang="ru-RU" sz="3600" dirty="0"/>
          </a:p>
        </p:txBody>
      </p:sp>
      <p:pic>
        <p:nvPicPr>
          <p:cNvPr id="124938" name="Picture 10" descr="0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708275"/>
            <a:ext cx="8496300" cy="29765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ru-RU" sz="4000" dirty="0"/>
              <a:t>Назвать недорисованные изображения </a:t>
            </a:r>
            <a:r>
              <a:rPr lang="ru-RU" sz="4000" dirty="0" smtClean="0"/>
              <a:t>предметов</a:t>
            </a:r>
            <a:endParaRPr lang="ru-RU" sz="4000" dirty="0"/>
          </a:p>
        </p:txBody>
      </p:sp>
      <p:pic>
        <p:nvPicPr>
          <p:cNvPr id="130052" name="Picture 4" descr="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852738"/>
            <a:ext cx="8713788" cy="301148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1443</TotalTime>
  <Words>366</Words>
  <Application>Microsoft Office PowerPoint</Application>
  <PresentationFormat>Экран (4:3)</PresentationFormat>
  <Paragraphs>63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Клен</vt:lpstr>
      <vt:lpstr>  Логопедическая работа по формированию и коррекции навыка чтения на этапе овладения звукобуквенными обозначениями  </vt:lpstr>
      <vt:lpstr>Т.Г. Егоров выделяет следующие ступени формирования навыка чтения:</vt:lpstr>
      <vt:lpstr>На ступени овладения звукобуквенными обозначениями дети </vt:lpstr>
      <vt:lpstr>Характеристика процесса чтения на этапе овладения звукобуквенными обозначениями: </vt:lpstr>
      <vt:lpstr>Для успешного усвоения буквенных обозначений должны быть сформированы следующие функции:</vt:lpstr>
      <vt:lpstr>Основные направления работы по преодолению трудностей усвоения звукобуквенных обозначений:</vt:lpstr>
      <vt:lpstr>Развитие зрительного восприятия и узнавания (зрительного гнозиса)</vt:lpstr>
      <vt:lpstr>Назвать контурные изображения предметов</vt:lpstr>
      <vt:lpstr>Назвать недорисованные изображения предметов</vt:lpstr>
      <vt:lpstr>Назвать перечёркнутые контурные изображения предметов</vt:lpstr>
      <vt:lpstr>Определить, что неправильно нарисовал художник</vt:lpstr>
      <vt:lpstr>Выделить контурные изображения, наложенные друг на друга (по типу фигур Попельрейтера) </vt:lpstr>
      <vt:lpstr>Распределить изображённые предметы по величине (при реальном соотношении величин предметов) </vt:lpstr>
      <vt:lpstr>Распределить изображения предметов по их реальной величине </vt:lpstr>
      <vt:lpstr>Игра "Геометрическое лото"</vt:lpstr>
      <vt:lpstr>Подбор одинаковых полосок </vt:lpstr>
      <vt:lpstr>Определение правой и левой части разноцветных полосок</vt:lpstr>
      <vt:lpstr>Подбор парных карточек с геометрическими фигурами </vt:lpstr>
      <vt:lpstr>Нахождение парных изображений, состоящих из треугольников и линий</vt:lpstr>
      <vt:lpstr>Срисовывание изображений, состоящих из фигур и стрелок </vt:lpstr>
      <vt:lpstr>Срисовывание серии изображений из полуовалов и линий (по С. Борель-Мезони)</vt:lpstr>
      <vt:lpstr>Рисование серии изображений по представлению (после кратковременной экспозиции) </vt:lpstr>
      <vt:lpstr>Узнавание серий сходных изображений</vt:lpstr>
      <vt:lpstr>Нахождение заданной фигуры среди двух изображений, одно из которых тождественно предъявленному, второе представляет собой зеркально расположенное изображение </vt:lpstr>
      <vt:lpstr>Дорисовывание незаконченных контуров кругов, треугольников </vt:lpstr>
      <vt:lpstr>Дорисовывание симметричных изображений</vt:lpstr>
      <vt:lpstr>Игра "Открывание окошек в домике"</vt:lpstr>
      <vt:lpstr>Дополнение рисунка</vt:lpstr>
      <vt:lpstr>Выполнение тестов Равена</vt:lpstr>
      <vt:lpstr>Конструирование фигур из спичек, палочек (сначала по образцу, потом по памяти)</vt:lpstr>
      <vt:lpstr>Конструирование из кубиков Кооса</vt:lpstr>
      <vt:lpstr>Нахождение различий в двух картинках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формирования навыков чтения – овладение звукобуквенными обозначениями и слоговым чтением</dc:title>
  <dc:creator>Пользователь</dc:creator>
  <cp:lastModifiedBy>PC</cp:lastModifiedBy>
  <cp:revision>47</cp:revision>
  <dcterms:created xsi:type="dcterms:W3CDTF">2009-07-24T09:29:32Z</dcterms:created>
  <dcterms:modified xsi:type="dcterms:W3CDTF">2013-12-15T09:54:04Z</dcterms:modified>
</cp:coreProperties>
</file>