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8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F047F-E5E5-41CA-83F3-205BFC256904}" type="datetimeFigureOut">
              <a:rPr lang="ru-RU" smtClean="0"/>
              <a:pPr/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9C86-12A3-4D61-9C00-3308EF427E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199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F047F-E5E5-41CA-83F3-205BFC256904}" type="datetimeFigureOut">
              <a:rPr lang="ru-RU" smtClean="0"/>
              <a:pPr/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9C86-12A3-4D61-9C00-3308EF427E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973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F047F-E5E5-41CA-83F3-205BFC256904}" type="datetimeFigureOut">
              <a:rPr lang="ru-RU" smtClean="0"/>
              <a:pPr/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9C86-12A3-4D61-9C00-3308EF427E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1220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F047F-E5E5-41CA-83F3-205BFC256904}" type="datetimeFigureOut">
              <a:rPr lang="ru-RU" smtClean="0"/>
              <a:pPr/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9C86-12A3-4D61-9C00-3308EF427E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344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F047F-E5E5-41CA-83F3-205BFC256904}" type="datetimeFigureOut">
              <a:rPr lang="ru-RU" smtClean="0"/>
              <a:pPr/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9C86-12A3-4D61-9C00-3308EF427E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514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F047F-E5E5-41CA-83F3-205BFC256904}" type="datetimeFigureOut">
              <a:rPr lang="ru-RU" smtClean="0"/>
              <a:pPr/>
              <a:t>30.09.2012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9C86-12A3-4D61-9C00-3308EF427E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205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F047F-E5E5-41CA-83F3-205BFC256904}" type="datetimeFigureOut">
              <a:rPr lang="ru-RU" smtClean="0"/>
              <a:pPr/>
              <a:t>30.09.2012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9C86-12A3-4D61-9C00-3308EF427E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3123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F047F-E5E5-41CA-83F3-205BFC256904}" type="datetimeFigureOut">
              <a:rPr lang="ru-RU" smtClean="0"/>
              <a:pPr/>
              <a:t>30.09.2012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9C86-12A3-4D61-9C00-3308EF427E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9756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F047F-E5E5-41CA-83F3-205BFC256904}" type="datetimeFigureOut">
              <a:rPr lang="ru-RU" smtClean="0"/>
              <a:pPr/>
              <a:t>30.09.2012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9C86-12A3-4D61-9C00-3308EF427E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4237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F047F-E5E5-41CA-83F3-205BFC256904}" type="datetimeFigureOut">
              <a:rPr lang="ru-RU" smtClean="0"/>
              <a:pPr/>
              <a:t>30.09.2012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9C86-12A3-4D61-9C00-3308EF427E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663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F047F-E5E5-41CA-83F3-205BFC256904}" type="datetimeFigureOut">
              <a:rPr lang="ru-RU" smtClean="0"/>
              <a:pPr/>
              <a:t>30.09.2012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9C86-12A3-4D61-9C00-3308EF427E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506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F047F-E5E5-41CA-83F3-205BFC256904}" type="datetimeFigureOut">
              <a:rPr lang="ru-RU" smtClean="0"/>
              <a:pPr/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C9C86-12A3-4D61-9C00-3308EF427E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473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arina_Tsvetaeva_by_Max_Voloshin_1911.jpeg?uselang=ru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Цветаева\im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18064"/>
            <a:ext cx="3857652" cy="538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2844" y="214291"/>
            <a:ext cx="90011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Марина Ивановна Цветаева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4480" y="1214422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(1892 – 1941)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1" y="3714752"/>
            <a:ext cx="41061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«Мой главный жизненный принцип – быть только самой собой, ни в чём не зависеть ни от времени,</a:t>
            </a:r>
          </a:p>
          <a:p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ни от среды».</a:t>
            </a:r>
            <a:endParaRPr lang="ru-RU" sz="20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684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russianpoetry.ru/upload/blogs/d186c957c96520874d590c95e4d9a6f4.jpg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857224" y="3500438"/>
            <a:ext cx="3536145" cy="23574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29190" y="1071546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В Коктебеле решилась</a:t>
            </a:r>
            <a:r>
              <a:rPr lang="en-US" dirty="0" smtClean="0"/>
              <a:t> </a:t>
            </a:r>
            <a:r>
              <a:rPr lang="ru-RU" dirty="0" smtClean="0"/>
              <a:t>судьба Марины: она встретила своего будущего мужа.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214290"/>
            <a:ext cx="58947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Знакомство с Сергеем Эфроном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5857892"/>
            <a:ext cx="435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М. Цветаева и Сергей Эфрон. Работа над новой книгой «Юношеские стихи»      1912-1915 </a:t>
            </a:r>
          </a:p>
          <a:p>
            <a:endParaRPr lang="ru-RU" dirty="0"/>
          </a:p>
        </p:txBody>
      </p:sp>
      <p:pic>
        <p:nvPicPr>
          <p:cNvPr id="9" name="Picture 8" descr="Коктебель1900е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4572000" y="2500306"/>
            <a:ext cx="4381991" cy="254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Documents and Settings\vlad\Рабочий стол\Цветаева\эфр.jpg"/>
          <p:cNvPicPr>
            <a:picLocks noChangeAspect="1" noChangeArrowheads="1"/>
          </p:cNvPicPr>
          <p:nvPr/>
        </p:nvPicPr>
        <p:blipFill>
          <a:blip r:embed="rId4">
            <a:lum/>
          </a:blip>
          <a:srcRect/>
          <a:stretch>
            <a:fillRect/>
          </a:stretch>
        </p:blipFill>
        <p:spPr bwMode="auto">
          <a:xfrm>
            <a:off x="571472" y="857232"/>
            <a:ext cx="3340440" cy="2287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vlad\Рабочий стол\Цветаева\муж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2960391" cy="20002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142852"/>
            <a:ext cx="682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27 января 1912 года свадьба Сергея Эфрона и Марины Цветаевой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86116" y="571480"/>
            <a:ext cx="5420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1912 год – сборник стихов «Волшебный фонарь»,</a:t>
            </a:r>
          </a:p>
          <a:p>
            <a:r>
              <a:rPr lang="ru-RU" dirty="0" smtClean="0"/>
              <a:t>посвященный мужу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928935"/>
            <a:ext cx="37147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Конец сказки</a:t>
            </a:r>
          </a:p>
          <a:p>
            <a:r>
              <a:rPr lang="ru-RU" dirty="0" smtClean="0"/>
              <a:t>"Тает царевна, как свечка,</a:t>
            </a:r>
            <a:br>
              <a:rPr lang="ru-RU" dirty="0" smtClean="0"/>
            </a:br>
            <a:r>
              <a:rPr lang="ru-RU" dirty="0" smtClean="0"/>
              <a:t>Руки сложила крестом,</a:t>
            </a:r>
            <a:br>
              <a:rPr lang="ru-RU" dirty="0" smtClean="0"/>
            </a:br>
            <a:r>
              <a:rPr lang="ru-RU" dirty="0" smtClean="0"/>
              <a:t>На золотое колечко</a:t>
            </a:r>
            <a:br>
              <a:rPr lang="ru-RU" dirty="0" smtClean="0"/>
            </a:br>
            <a:r>
              <a:rPr lang="ru-RU" dirty="0" smtClean="0"/>
              <a:t>Грустно глядит". - "А потом?"</a:t>
            </a:r>
          </a:p>
          <a:p>
            <a:r>
              <a:rPr lang="ru-RU" dirty="0" smtClean="0"/>
              <a:t>"Вдруг за оградою - трубы!</a:t>
            </a:r>
            <a:br>
              <a:rPr lang="ru-RU" dirty="0" smtClean="0"/>
            </a:br>
            <a:r>
              <a:rPr lang="ru-RU" dirty="0" smtClean="0"/>
              <a:t>Рыцарь летит со щитом.</a:t>
            </a:r>
            <a:br>
              <a:rPr lang="ru-RU" dirty="0" smtClean="0"/>
            </a:br>
            <a:r>
              <a:rPr lang="ru-RU" dirty="0" smtClean="0"/>
              <a:t>Расцеловал ее в губы,</a:t>
            </a:r>
            <a:br>
              <a:rPr lang="ru-RU" dirty="0" smtClean="0"/>
            </a:br>
            <a:r>
              <a:rPr lang="ru-RU" dirty="0" smtClean="0"/>
              <a:t>К сердцу прижал". - "А потом?"</a:t>
            </a:r>
          </a:p>
          <a:p>
            <a:r>
              <a:rPr lang="ru-RU" dirty="0" smtClean="0"/>
              <a:t>"Свадьбу сыграли на диво</a:t>
            </a:r>
            <a:br>
              <a:rPr lang="ru-RU" dirty="0" smtClean="0"/>
            </a:br>
            <a:r>
              <a:rPr lang="ru-RU" dirty="0" smtClean="0"/>
              <a:t>В замке ее золотом.</a:t>
            </a:r>
            <a:br>
              <a:rPr lang="ru-RU" dirty="0" smtClean="0"/>
            </a:br>
            <a:r>
              <a:rPr lang="ru-RU" dirty="0" smtClean="0"/>
              <a:t>Время проводят счастливо,</a:t>
            </a:r>
            <a:br>
              <a:rPr lang="ru-RU" dirty="0" smtClean="0"/>
            </a:br>
            <a:r>
              <a:rPr lang="ru-RU" dirty="0" smtClean="0"/>
              <a:t>Деток растят". - "А потом?"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1285860"/>
            <a:ext cx="51435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пятнадцать лет</a:t>
            </a:r>
          </a:p>
          <a:p>
            <a:r>
              <a:rPr lang="ru-RU" dirty="0" smtClean="0"/>
              <a:t>Звенят-поют, забвению мешая,</a:t>
            </a:r>
            <a:br>
              <a:rPr lang="ru-RU" dirty="0" smtClean="0"/>
            </a:br>
            <a:r>
              <a:rPr lang="ru-RU" dirty="0" smtClean="0"/>
              <a:t>В моей душе слова: "пятнадцать лет".</a:t>
            </a:r>
            <a:br>
              <a:rPr lang="ru-RU" dirty="0" smtClean="0"/>
            </a:br>
            <a:r>
              <a:rPr lang="ru-RU" dirty="0" smtClean="0"/>
              <a:t>О, для чего я выросла большая?</a:t>
            </a:r>
            <a:br>
              <a:rPr lang="ru-RU" dirty="0" smtClean="0"/>
            </a:br>
            <a:r>
              <a:rPr lang="ru-RU" dirty="0" smtClean="0"/>
              <a:t>Спасенья нет!</a:t>
            </a:r>
          </a:p>
          <a:p>
            <a:r>
              <a:rPr lang="ru-RU" dirty="0" smtClean="0"/>
              <a:t>Еще вчера в зеленые березки</a:t>
            </a:r>
            <a:br>
              <a:rPr lang="ru-RU" dirty="0" smtClean="0"/>
            </a:br>
            <a:r>
              <a:rPr lang="ru-RU" dirty="0" smtClean="0"/>
              <a:t>Я убегала, вольная, с утра.</a:t>
            </a:r>
            <a:br>
              <a:rPr lang="ru-RU" dirty="0" smtClean="0"/>
            </a:br>
            <a:r>
              <a:rPr lang="ru-RU" dirty="0" smtClean="0"/>
              <a:t>Еще вчера шалила без прически,</a:t>
            </a:r>
            <a:br>
              <a:rPr lang="ru-RU" dirty="0" smtClean="0"/>
            </a:br>
            <a:r>
              <a:rPr lang="ru-RU" dirty="0" smtClean="0"/>
              <a:t>Еще вчера!</a:t>
            </a:r>
          </a:p>
          <a:p>
            <a:r>
              <a:rPr lang="ru-RU" dirty="0" smtClean="0"/>
              <a:t>Весенний звон с далеких колоколен</a:t>
            </a:r>
            <a:br>
              <a:rPr lang="ru-RU" dirty="0" smtClean="0"/>
            </a:br>
            <a:r>
              <a:rPr lang="ru-RU" dirty="0" smtClean="0"/>
              <a:t>Мне говорил: "Побегай и приляг!"</a:t>
            </a:r>
            <a:br>
              <a:rPr lang="ru-RU" dirty="0" smtClean="0"/>
            </a:br>
            <a:r>
              <a:rPr lang="ru-RU" dirty="0" smtClean="0"/>
              <a:t>И каждый крик шалунье был позволен,</a:t>
            </a:r>
            <a:br>
              <a:rPr lang="ru-RU" dirty="0" smtClean="0"/>
            </a:br>
            <a:r>
              <a:rPr lang="ru-RU" dirty="0" smtClean="0"/>
              <a:t>И каждый шаг!</a:t>
            </a:r>
          </a:p>
          <a:p>
            <a:r>
              <a:rPr lang="ru-RU" dirty="0" smtClean="0"/>
              <a:t>Что впереди? Какая неудача?</a:t>
            </a:r>
            <a:br>
              <a:rPr lang="ru-RU" dirty="0" smtClean="0"/>
            </a:br>
            <a:r>
              <a:rPr lang="ru-RU" dirty="0" smtClean="0"/>
              <a:t>Во всем обман и, ах, на всем запрет!</a:t>
            </a:r>
            <a:br>
              <a:rPr lang="ru-RU" dirty="0" smtClean="0"/>
            </a:br>
            <a:r>
              <a:rPr lang="ru-RU" dirty="0" smtClean="0"/>
              <a:t>- Так с милым детством я прощалась, плача,</a:t>
            </a:r>
            <a:br>
              <a:rPr lang="ru-RU" dirty="0" smtClean="0"/>
            </a:br>
            <a:r>
              <a:rPr lang="ru-RU" dirty="0" smtClean="0"/>
              <a:t>В пятнадцать лет.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vlad\Рабочий стол\Цветаева\дочь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42852"/>
            <a:ext cx="2298633" cy="1519652"/>
          </a:xfrm>
          <a:prstGeom prst="rect">
            <a:avLst/>
          </a:prstGeom>
          <a:noFill/>
        </p:spPr>
      </p:pic>
      <p:pic>
        <p:nvPicPr>
          <p:cNvPr id="4099" name="Picture 3" descr="C:\Documents and Settings\vlad\Рабочий стол\Цветаева\дочь1.jpg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785786" y="500042"/>
            <a:ext cx="2143140" cy="1607356"/>
          </a:xfrm>
          <a:prstGeom prst="rect">
            <a:avLst/>
          </a:prstGeom>
          <a:noFill/>
        </p:spPr>
      </p:pic>
      <p:pic>
        <p:nvPicPr>
          <p:cNvPr id="4100" name="Picture 4" descr="C:\Documents and Settings\vlad\Рабочий стол\Цветаева\iдочь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643314"/>
            <a:ext cx="1219200" cy="1428750"/>
          </a:xfrm>
          <a:prstGeom prst="rect">
            <a:avLst/>
          </a:prstGeom>
          <a:noFill/>
        </p:spPr>
      </p:pic>
      <p:pic>
        <p:nvPicPr>
          <p:cNvPr id="4101" name="Picture 5" descr="C:\Documents and Settings\vlad\Рабочий стол\Цветаева\iдочь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071810"/>
            <a:ext cx="2143125" cy="14287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42852"/>
            <a:ext cx="4714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Цветаева с дочерью Ариадной  1916 год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86050" y="1714488"/>
            <a:ext cx="635795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Дочери Ариадна и Ирина  (умирает в 1917 г.от истощения)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714620"/>
            <a:ext cx="4429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 Ариадной в Праге. 1924 г.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72066" y="2714620"/>
            <a:ext cx="3857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Марина Цветаева и Сергей Эфрон с дочерью Ариадной и сыном Георгием.  Париж. 1925 г.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2143117"/>
            <a:ext cx="90011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Годы эмиграции ( 1922 – 1939 )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102" name="Picture 6" descr="C:\Documents and Settings\vlad\Рабочий стол\Цветаева\ар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5214950"/>
            <a:ext cx="1095375" cy="1428750"/>
          </a:xfrm>
          <a:prstGeom prst="rect">
            <a:avLst/>
          </a:prstGeom>
          <a:noFill/>
        </p:spPr>
      </p:pic>
      <p:pic>
        <p:nvPicPr>
          <p:cNvPr id="4103" name="Picture 7" descr="C:\Documents and Settings\vlad\Рабочий стол\Цветаева\ар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22" y="3071810"/>
            <a:ext cx="2047875" cy="1428750"/>
          </a:xfrm>
          <a:prstGeom prst="rect">
            <a:avLst/>
          </a:prstGeom>
          <a:noFill/>
        </p:spPr>
      </p:pic>
      <p:pic>
        <p:nvPicPr>
          <p:cNvPr id="4104" name="Picture 8" descr="C:\Documents and Settings\vlad\Рабочий стол\Цветаева\ар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36" y="5214950"/>
            <a:ext cx="2143125" cy="1428750"/>
          </a:xfrm>
          <a:prstGeom prst="rect">
            <a:avLst/>
          </a:prstGeom>
          <a:noFill/>
        </p:spPr>
      </p:pic>
      <p:pic>
        <p:nvPicPr>
          <p:cNvPr id="4105" name="Picture 9" descr="C:\Documents and Settings\vlad\Рабочий стол\Цветаева\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5984" y="5286388"/>
            <a:ext cx="2133600" cy="1428750"/>
          </a:xfrm>
          <a:prstGeom prst="rect">
            <a:avLst/>
          </a:prstGeom>
          <a:noFill/>
        </p:spPr>
      </p:pic>
      <p:pic>
        <p:nvPicPr>
          <p:cNvPr id="4106" name="Picture 10" descr="C:\Documents and Settings\vlad\Рабочий стол\Цветаева\семья.jpg"/>
          <p:cNvPicPr>
            <a:picLocks noChangeAspect="1" noChangeArrowheads="1"/>
          </p:cNvPicPr>
          <p:nvPr/>
        </p:nvPicPr>
        <p:blipFill>
          <a:blip r:embed="rId10">
            <a:grayscl/>
          </a:blip>
          <a:srcRect/>
          <a:stretch>
            <a:fillRect/>
          </a:stretch>
        </p:blipFill>
        <p:spPr bwMode="auto">
          <a:xfrm>
            <a:off x="6572264" y="3643314"/>
            <a:ext cx="2295525" cy="142875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4857760"/>
            <a:ext cx="201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Ариадна. 1930 г.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785918" y="4643446"/>
            <a:ext cx="3286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Марина Цветаева с сыном Георгием.  1935 год.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Documents and Settings\vlad\Рабочий стол\Цветаева\ахм1.jpg"/>
          <p:cNvPicPr>
            <a:picLocks noChangeAspect="1" noChangeArrowheads="1"/>
          </p:cNvPicPr>
          <p:nvPr/>
        </p:nvPicPr>
        <p:blipFill>
          <a:blip r:embed="rId2"/>
          <a:srcRect r="15816"/>
          <a:stretch>
            <a:fillRect/>
          </a:stretch>
        </p:blipFill>
        <p:spPr bwMode="auto">
          <a:xfrm>
            <a:off x="428596" y="1078041"/>
            <a:ext cx="1878832" cy="1708017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</p:pic>
      <p:sp>
        <p:nvSpPr>
          <p:cNvPr id="2" name="Прямоугольник 1"/>
          <p:cNvSpPr/>
          <p:nvPr/>
        </p:nvSpPr>
        <p:spPr>
          <a:xfrm rot="-240000">
            <a:off x="444874" y="178610"/>
            <a:ext cx="5143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0" dirty="0" smtClean="0"/>
              <a:t>В поэтической манере Анны Ахматовой Цветаева почувствовала глубоко родственную душу</a:t>
            </a:r>
            <a:endParaRPr lang="ru-RU" kern="0" dirty="0"/>
          </a:p>
        </p:txBody>
      </p:sp>
      <p:pic>
        <p:nvPicPr>
          <p:cNvPr id="5124" name="Picture 4" descr="C:\Documents and Settings\vlad\Рабочий стол\Цветаева\ахм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928670"/>
            <a:ext cx="2062271" cy="1564004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</p:pic>
      <p:sp>
        <p:nvSpPr>
          <p:cNvPr id="8" name="Прямоугольник 7"/>
          <p:cNvSpPr/>
          <p:nvPr/>
        </p:nvSpPr>
        <p:spPr>
          <a:xfrm rot="-240000">
            <a:off x="384315" y="3072324"/>
            <a:ext cx="4143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«Если существует Бог поэзии,- писала Марина Цветаева,- то Мандельштам – </a:t>
            </a:r>
            <a:br>
              <a:rPr lang="ru-RU" dirty="0" smtClean="0">
                <a:latin typeface="Calibri" pitchFamily="34" charset="0"/>
              </a:rPr>
            </a:br>
            <a:r>
              <a:rPr lang="ru-RU" dirty="0" smtClean="0">
                <a:latin typeface="Calibri" pitchFamily="34" charset="0"/>
              </a:rPr>
              <a:t>его гонец»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0" name="Rectangle 9"/>
          <p:cNvSpPr txBox="1">
            <a:spLocks noChangeArrowheads="1"/>
          </p:cNvSpPr>
          <p:nvPr/>
        </p:nvSpPr>
        <p:spPr>
          <a:xfrm rot="60000">
            <a:off x="4485185" y="1254721"/>
            <a:ext cx="4638729" cy="2342274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Александр Блок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в жизни Цветаевой был единственным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поэтом, которого она чтила не как собрата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по ремеслу, а как божество от </a:t>
            </a: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поэзи</a:t>
            </a:r>
            <a:r>
              <a:rPr kumimoji="0" lang="ru-RU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и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и</a:t>
            </a:r>
            <a:r>
              <a:rPr lang="ru-RU" dirty="0" smtClean="0">
                <a:ea typeface="+mj-ea"/>
                <a:cs typeface="+mj-cs"/>
              </a:rPr>
              <a:t> </a:t>
            </a: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которому,</a:t>
            </a:r>
            <a:r>
              <a:rPr kumimoji="0" lang="ru-RU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как божеству, поклонялась</a:t>
            </a:r>
            <a:endParaRPr kumimoji="0" lang="ru-RU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5127" name="Picture 7" descr="C:\Documents and Settings\vlad\Рабочий стол\Цветаева\Рисунок7.jpg"/>
          <p:cNvPicPr>
            <a:picLocks noChangeAspect="1" noChangeArrowheads="1"/>
          </p:cNvPicPr>
          <p:nvPr/>
        </p:nvPicPr>
        <p:blipFill>
          <a:blip r:embed="rId4">
            <a:grayscl/>
            <a:lum bright="10000" contrast="40000"/>
          </a:blip>
          <a:srcRect l="3162" t="937" r="8291" b="4832"/>
          <a:stretch>
            <a:fillRect/>
          </a:stretch>
        </p:blipFill>
        <p:spPr bwMode="auto">
          <a:xfrm>
            <a:off x="5500694" y="3214686"/>
            <a:ext cx="2326331" cy="3240219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  <a:scene3d>
            <a:camera prst="perspectiveHeroicExtremeLeftFacing"/>
            <a:lightRig rig="threePt" dir="t"/>
          </a:scene3d>
        </p:spPr>
      </p:pic>
      <p:sp>
        <p:nvSpPr>
          <p:cNvPr id="12" name="Прямоугольник 11"/>
          <p:cNvSpPr/>
          <p:nvPr/>
        </p:nvSpPr>
        <p:spPr>
          <a:xfrm>
            <a:off x="2428860" y="6357958"/>
            <a:ext cx="2086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8" name="Picture 8" descr="C:\Documents and Settings\vlad\Рабочий стол\Цветаева\мал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4071942"/>
            <a:ext cx="3143272" cy="2357455"/>
          </a:xfrm>
          <a:prstGeom prst="rect">
            <a:avLst/>
          </a:prstGeom>
          <a:noFill/>
          <a:ln w="3175">
            <a:solidFill>
              <a:schemeClr val="tx1"/>
            </a:solidFill>
          </a:ln>
          <a:scene3d>
            <a:camera prst="perspectiveHeroicExtremeRigh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ночь с 27-го на 28-е августа 1939 года была арестована Ариадна Эфрон. Она провела в лагерях и в ссылках в общей сложности неполных 17 лет.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57884" y="3000372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Ноябрь 1939-го года – </a:t>
            </a:r>
          </a:p>
          <a:p>
            <a:r>
              <a:rPr lang="ru-RU" dirty="0" smtClean="0"/>
              <a:t>арест Сергея Эфрона.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5214950"/>
            <a:ext cx="3357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Сергей Эфрон расстрелян </a:t>
            </a:r>
          </a:p>
          <a:p>
            <a:pPr algn="ctr"/>
            <a:r>
              <a:rPr lang="ru-RU" dirty="0" smtClean="0"/>
              <a:t>в 1941 году. </a:t>
            </a:r>
            <a:endParaRPr lang="ru-RU" dirty="0"/>
          </a:p>
        </p:txBody>
      </p:sp>
      <p:pic>
        <p:nvPicPr>
          <p:cNvPr id="6146" name="Picture 2" descr="C:\Documents and Settings\vlad\Рабочий стол\Цветаева\Рисунок8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214282" y="1142984"/>
            <a:ext cx="4286279" cy="2857520"/>
          </a:xfrm>
          <a:prstGeom prst="rect">
            <a:avLst/>
          </a:prstGeom>
          <a:noFill/>
        </p:spPr>
      </p:pic>
      <p:pic>
        <p:nvPicPr>
          <p:cNvPr id="6147" name="Picture 3" descr="C:\Documents and Settings\vlad\Рабочий стол\Цветаева\Рисунок9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4643438" y="3714752"/>
            <a:ext cx="4371975" cy="292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86116" y="1000108"/>
            <a:ext cx="5143536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/>
              <a:t>Встреча с читающей Россией не состоялась…</a:t>
            </a:r>
          </a:p>
          <a:p>
            <a:pPr>
              <a:spcBef>
                <a:spcPct val="50000"/>
              </a:spcBef>
            </a:pPr>
            <a:r>
              <a:rPr lang="ru-RU" dirty="0" smtClean="0"/>
              <a:t>Что без страданий жизнь поэта?</a:t>
            </a:r>
          </a:p>
          <a:p>
            <a:pPr>
              <a:spcBef>
                <a:spcPct val="50000"/>
              </a:spcBef>
            </a:pPr>
            <a:r>
              <a:rPr lang="ru-RU" dirty="0" smtClean="0"/>
              <a:t>И что без бури океан?</a:t>
            </a:r>
          </a:p>
          <a:p>
            <a:pPr>
              <a:spcBef>
                <a:spcPct val="50000"/>
              </a:spcBef>
            </a:pPr>
            <a:r>
              <a:rPr lang="ru-RU" dirty="0" smtClean="0"/>
              <a:t>31 августа 1941 года Марина Цветаева ушла из жизни.</a:t>
            </a:r>
          </a:p>
          <a:p>
            <a:pPr>
              <a:spcBef>
                <a:spcPct val="50000"/>
              </a:spcBef>
            </a:pPr>
            <a:endParaRPr lang="ru-RU" sz="2800" b="1" dirty="0"/>
          </a:p>
        </p:txBody>
      </p:sp>
      <p:pic>
        <p:nvPicPr>
          <p:cNvPr id="1027" name="Picture 3" descr="C:\Documents and Settings\vlad\Рабочий стол\Цветаева\возвр1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500034" y="1000108"/>
            <a:ext cx="2003121" cy="30660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00166" y="285728"/>
            <a:ext cx="63364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Возвращение на Родину 1939 год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9" name="Picture 5" descr="C:\Documents and Settings\vlad\Рабочий стол\Цветаева\в огром гор. моем ноч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857760"/>
            <a:ext cx="2690815" cy="16474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714612" y="3571876"/>
            <a:ext cx="52149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                       «Пора снимать янтарь…»</a:t>
            </a:r>
          </a:p>
          <a:p>
            <a:endParaRPr lang="ru-RU" b="1" dirty="0" smtClean="0"/>
          </a:p>
          <a:p>
            <a:r>
              <a:rPr lang="ru-RU" dirty="0" smtClean="0"/>
              <a:t>                                     Пора снимать янтарь.</a:t>
            </a:r>
          </a:p>
          <a:p>
            <a:r>
              <a:rPr lang="ru-RU" dirty="0" smtClean="0"/>
              <a:t>                           Пора менять словарь.</a:t>
            </a:r>
          </a:p>
          <a:p>
            <a:r>
              <a:rPr lang="ru-RU" dirty="0" smtClean="0"/>
              <a:t>                   Пора гасить фонарь.</a:t>
            </a:r>
          </a:p>
          <a:p>
            <a:r>
              <a:rPr lang="ru-RU" dirty="0" smtClean="0"/>
              <a:t>            Наддверный…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    Февраль 1941</a:t>
            </a:r>
            <a:endParaRPr lang="ru-RU" dirty="0"/>
          </a:p>
        </p:txBody>
      </p:sp>
      <p:pic>
        <p:nvPicPr>
          <p:cNvPr id="1026" name="Picture 2" descr="C:\Documents and Settings\vlad\Рабочий стол\Цветаева\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357694"/>
            <a:ext cx="2190752" cy="16430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58" y="607220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Дом-музей, город Елабуга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9058" y="285728"/>
            <a:ext cx="15071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Память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C:\Documents and Settings\vlad\Рабочий стол\Цветаева\улица королев.jpg"/>
          <p:cNvPicPr>
            <a:picLocks noChangeAspect="1" noChangeArrowheads="1"/>
          </p:cNvPicPr>
          <p:nvPr/>
        </p:nvPicPr>
        <p:blipFill>
          <a:blip r:embed="rId2"/>
          <a:srcRect b="16243"/>
          <a:stretch>
            <a:fillRect/>
          </a:stretch>
        </p:blipFill>
        <p:spPr bwMode="auto">
          <a:xfrm>
            <a:off x="428596" y="1000108"/>
            <a:ext cx="3411698" cy="21431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3143248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Улица Марины Цветаевой,  г. Королёв</a:t>
            </a:r>
            <a:endParaRPr lang="ru-RU" dirty="0"/>
          </a:p>
        </p:txBody>
      </p:sp>
      <p:pic>
        <p:nvPicPr>
          <p:cNvPr id="2051" name="Picture 3" descr="C:\Documents and Settings\vlad\Рабочий стол\Цветаева\дом музе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877632"/>
            <a:ext cx="3286148" cy="22345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6072206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Дом-музей  Цветаевой в </a:t>
            </a:r>
            <a:r>
              <a:rPr lang="ru-RU" dirty="0" err="1" smtClean="0"/>
              <a:t>Болшево</a:t>
            </a:r>
            <a:r>
              <a:rPr lang="ru-RU" dirty="0" smtClean="0"/>
              <a:t>, г. Королёв</a:t>
            </a:r>
            <a:endParaRPr lang="ru-RU" dirty="0"/>
          </a:p>
        </p:txBody>
      </p:sp>
      <p:pic>
        <p:nvPicPr>
          <p:cNvPr id="2052" name="Picture 4" descr="C:\Documents and Settings\vlad\Рабочий стол\Цветаева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4214818"/>
            <a:ext cx="2318061" cy="1655758"/>
          </a:xfrm>
          <a:prstGeom prst="rect">
            <a:avLst/>
          </a:prstGeom>
          <a:noFill/>
        </p:spPr>
      </p:pic>
      <p:pic>
        <p:nvPicPr>
          <p:cNvPr id="2053" name="Picture 5" descr="C:\Documents and Settings\vlad\Рабочий стол\Цветаева\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1000108"/>
            <a:ext cx="3286148" cy="24646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14942" y="3643314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Корабль «Марина Цветаева»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vlad\Рабочий стол\Цветаева\в борисогл около дом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642918"/>
            <a:ext cx="2592779" cy="1952789"/>
          </a:xfrm>
          <a:prstGeom prst="rect">
            <a:avLst/>
          </a:prstGeom>
          <a:noFill/>
        </p:spPr>
      </p:pic>
      <p:pic>
        <p:nvPicPr>
          <p:cNvPr id="3076" name="Picture 4" descr="C:\Documents and Settings\vlad\Рабочий стол\Цветаева\дом в борисог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642918"/>
            <a:ext cx="2009775" cy="1428750"/>
          </a:xfrm>
          <a:prstGeom prst="rect">
            <a:avLst/>
          </a:prstGeom>
          <a:noFill/>
        </p:spPr>
      </p:pic>
      <p:pic>
        <p:nvPicPr>
          <p:cNvPr id="3077" name="Picture 5" descr="C:\Documents and Settings\vlad\Рабочий стол\Цветаева\лит муз в елаб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3786190"/>
            <a:ext cx="2342949" cy="1738317"/>
          </a:xfrm>
          <a:prstGeom prst="rect">
            <a:avLst/>
          </a:prstGeom>
          <a:noFill/>
        </p:spPr>
      </p:pic>
      <p:pic>
        <p:nvPicPr>
          <p:cNvPr id="3078" name="Picture 6" descr="C:\Documents and Settings\vlad\Рабочий стол\Цветаева\захоронение ц в ел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4429132"/>
            <a:ext cx="2430782" cy="1571626"/>
          </a:xfrm>
          <a:prstGeom prst="rect">
            <a:avLst/>
          </a:prstGeom>
          <a:noFill/>
        </p:spPr>
      </p:pic>
      <p:pic>
        <p:nvPicPr>
          <p:cNvPr id="3081" name="Picture 9" descr="http://elabuga-foto.ru/017_memorial/i/tsvetaeva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3929066"/>
            <a:ext cx="3333773" cy="21431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072206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Мемориал в Елабуге</a:t>
            </a:r>
            <a:endParaRPr lang="ru-RU" dirty="0"/>
          </a:p>
        </p:txBody>
      </p:sp>
      <p:pic>
        <p:nvPicPr>
          <p:cNvPr id="3083" name="Picture 11" descr="http://www.hv-life.ru/Media/files/images/files_26/505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535762"/>
            <a:ext cx="2857520" cy="214314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857620" y="6000768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Захоронение М.Цветаевой В Елабуге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57158" y="271462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Памятник в Тарусе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00826" y="5500702"/>
            <a:ext cx="2428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Литературный музей в Елабуге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786182" y="2071678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Музей Цветаевой в Борисоглебском переулке (Москва)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429388" y="2643182"/>
            <a:ext cx="2500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Памятник М.Цветаевой в Москве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000364" y="3143248"/>
            <a:ext cx="37002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Памятники и музеи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642910" y="214290"/>
            <a:ext cx="8286808" cy="1785950"/>
          </a:xfrm>
          <a:prstGeom prst="round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 октября (26 сентября) 1892 год с субботы на воскресенье, в полночь родилась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Марина Цветаева</a:t>
            </a:r>
          </a:p>
        </p:txBody>
      </p:sp>
      <p:pic>
        <p:nvPicPr>
          <p:cNvPr id="3" name="Picture 5" descr="ЦВ18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46" y="2500306"/>
            <a:ext cx="6215133" cy="4143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2844" y="3643314"/>
            <a:ext cx="30003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«Красною кистью</a:t>
            </a:r>
            <a:b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Рябина 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зажглась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b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Падали листья,</a:t>
            </a:r>
            <a:b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Я родилась»…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Цветаева\отец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285992"/>
            <a:ext cx="1785950" cy="2455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vlad\Рабочий стол\Цветаева\о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246750"/>
            <a:ext cx="1714512" cy="2337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E:\Цветаева\отец2.jpg"/>
          <p:cNvPicPr>
            <a:picLocks noChangeAspect="1" noChangeArrowheads="1"/>
          </p:cNvPicPr>
          <p:nvPr/>
        </p:nvPicPr>
        <p:blipFill rotWithShape="1">
          <a:blip r:embed="rId4"/>
          <a:srcRect b="8824"/>
          <a:stretch/>
        </p:blipFill>
        <p:spPr bwMode="auto">
          <a:xfrm>
            <a:off x="7262831" y="4643446"/>
            <a:ext cx="1619255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85720" y="214290"/>
            <a:ext cx="649672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Иван Владимирович Цветаев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5736" y="92867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(1847 – 1913)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57158" y="1643050"/>
            <a:ext cx="53909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Профессор Московского университета, </a:t>
            </a:r>
          </a:p>
          <a:p>
            <a:pPr algn="ctr"/>
            <a:r>
              <a:rPr lang="ru-RU" dirty="0" smtClean="0"/>
              <a:t>известный филолог и искусствовед; </a:t>
            </a:r>
          </a:p>
          <a:p>
            <a:pPr algn="ctr"/>
            <a:r>
              <a:rPr lang="ru-RU" dirty="0" smtClean="0"/>
              <a:t>Стал в дальнейшем директором </a:t>
            </a:r>
          </a:p>
          <a:p>
            <a:pPr algn="ctr"/>
            <a:r>
              <a:rPr lang="ru-RU" dirty="0" smtClean="0"/>
              <a:t> Румянцевского  музея и основателем </a:t>
            </a:r>
          </a:p>
          <a:p>
            <a:pPr algn="ctr"/>
            <a:r>
              <a:rPr lang="ru-RU" dirty="0" smtClean="0"/>
              <a:t> Музея изящных искусств</a:t>
            </a:r>
          </a:p>
        </p:txBody>
      </p:sp>
      <p:pic>
        <p:nvPicPr>
          <p:cNvPr id="14" name="Picture 14" descr="мар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3571876"/>
            <a:ext cx="3803644" cy="2887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Цветаева\Мать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1933" y="3401187"/>
            <a:ext cx="4535711" cy="2980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Цветаева\Мать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216" y="1517854"/>
            <a:ext cx="2872632" cy="3766666"/>
          </a:xfrm>
          <a:prstGeom prst="rect">
            <a:avLst/>
          </a:prstGeom>
          <a:noFill/>
          <a:ln>
            <a:noFill/>
          </a:ln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7532" y="260648"/>
            <a:ext cx="69295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Мария Александровна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Мейн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334" y="845423"/>
            <a:ext cx="261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(1868 – 1906)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000496" y="2143116"/>
            <a:ext cx="4373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Талантливая пианистка, ученица великого </a:t>
            </a:r>
          </a:p>
          <a:p>
            <a:r>
              <a:rPr lang="ru-RU" dirty="0" smtClean="0"/>
              <a:t> музыканта  Антона Рубинштейна.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6098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Цветаева\Сестра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9906" y="3827300"/>
            <a:ext cx="2204147" cy="3030700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Цветаева\сестра1.jpg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754" y="3821282"/>
            <a:ext cx="2952328" cy="2183138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Цветаева\Мать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868"/>
          <a:stretch/>
        </p:blipFill>
        <p:spPr bwMode="auto">
          <a:xfrm>
            <a:off x="0" y="1000108"/>
            <a:ext cx="3700415" cy="259228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60648"/>
            <a:ext cx="8136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Марина Цветаева с матерью и сестрой Анастасией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08012" y="677943"/>
            <a:ext cx="47964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старом вальсе </a:t>
            </a:r>
            <a:r>
              <a:rPr lang="ru-RU" dirty="0" err="1"/>
              <a:t>штраусовском</a:t>
            </a:r>
            <a:r>
              <a:rPr lang="ru-RU" dirty="0"/>
              <a:t> впервые</a:t>
            </a:r>
            <a:br>
              <a:rPr lang="ru-RU" dirty="0"/>
            </a:br>
            <a:r>
              <a:rPr lang="ru-RU" dirty="0"/>
              <a:t>Мы услышали твой тихий зов,</a:t>
            </a:r>
            <a:br>
              <a:rPr lang="ru-RU" dirty="0"/>
            </a:br>
            <a:r>
              <a:rPr lang="ru-RU" dirty="0"/>
              <a:t>С той поры нам чужды все живые</a:t>
            </a:r>
            <a:br>
              <a:rPr lang="ru-RU" dirty="0"/>
            </a:br>
            <a:r>
              <a:rPr lang="ru-RU" dirty="0"/>
              <a:t>И отраден беглый бой часов.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Мы</a:t>
            </a:r>
            <a:r>
              <a:rPr lang="ru-RU" dirty="0"/>
              <a:t>, как ты, приветствуем закаты,</a:t>
            </a:r>
            <a:br>
              <a:rPr lang="ru-RU" dirty="0"/>
            </a:br>
            <a:r>
              <a:rPr lang="ru-RU" dirty="0" smtClean="0"/>
              <a:t>                     Упиваясь </a:t>
            </a:r>
            <a:r>
              <a:rPr lang="ru-RU" dirty="0"/>
              <a:t>близостью конца.</a:t>
            </a:r>
            <a:br>
              <a:rPr lang="ru-RU" dirty="0"/>
            </a:br>
            <a:r>
              <a:rPr lang="ru-RU" dirty="0" smtClean="0"/>
              <a:t>                    Все</a:t>
            </a:r>
            <a:r>
              <a:rPr lang="ru-RU" dirty="0"/>
              <a:t>, чем в лучший вечер мы богаты,</a:t>
            </a:r>
            <a:br>
              <a:rPr lang="ru-RU" dirty="0"/>
            </a:br>
            <a:r>
              <a:rPr lang="ru-RU" dirty="0" smtClean="0"/>
              <a:t>                    Нам </a:t>
            </a:r>
            <a:r>
              <a:rPr lang="ru-RU" dirty="0"/>
              <a:t>тобою вложено в </a:t>
            </a:r>
            <a:r>
              <a:rPr lang="ru-RU" dirty="0" smtClean="0"/>
              <a:t>сердца….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24127" y="4365104"/>
            <a:ext cx="30504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Все бледней </a:t>
            </a:r>
            <a:r>
              <a:rPr lang="ru-RU" dirty="0" smtClean="0"/>
              <a:t>лазурный остров </a:t>
            </a:r>
            <a:r>
              <a:rPr lang="ru-RU" dirty="0"/>
              <a:t>— детство,</a:t>
            </a:r>
            <a:br>
              <a:rPr lang="ru-RU" dirty="0"/>
            </a:br>
            <a:r>
              <a:rPr lang="ru-RU" dirty="0"/>
              <a:t>Мы одни на палубе стоим.</a:t>
            </a:r>
            <a:br>
              <a:rPr lang="ru-RU" dirty="0"/>
            </a:br>
            <a:r>
              <a:rPr lang="ru-RU" dirty="0"/>
              <a:t>Видно грусть оставила в наследство</a:t>
            </a:r>
            <a:br>
              <a:rPr lang="ru-RU" dirty="0"/>
            </a:br>
            <a:r>
              <a:rPr lang="ru-RU" dirty="0"/>
              <a:t>Ты, о мама, девочкам своим</a:t>
            </a:r>
            <a:r>
              <a:rPr lang="ru-RU" dirty="0" smtClean="0"/>
              <a:t>!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</a:t>
            </a:r>
            <a:r>
              <a:rPr lang="en-US" dirty="0" smtClean="0"/>
              <a:t>    </a:t>
            </a:r>
            <a:r>
              <a:rPr lang="ru-RU" dirty="0" smtClean="0"/>
              <a:t>              </a:t>
            </a:r>
            <a:r>
              <a:rPr lang="en-US" b="1" dirty="0" smtClean="0"/>
              <a:t>1906 </a:t>
            </a:r>
            <a:r>
              <a:rPr lang="ru-RU" b="1" dirty="0" smtClean="0"/>
              <a:t>г.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86380" y="64291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«Маме»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92356831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vlad\Рабочий стол\Цветаева\семья1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5720" y="3714752"/>
            <a:ext cx="4000528" cy="2353252"/>
          </a:xfrm>
          <a:prstGeom prst="rect">
            <a:avLst/>
          </a:prstGeom>
          <a:noFill/>
        </p:spPr>
      </p:pic>
      <p:pic>
        <p:nvPicPr>
          <p:cNvPr id="1030" name="Picture 6" descr="C:\Documents and Settings\vlad\Рабочий стол\Цветаева\комн цв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</a:blip>
          <a:srcRect t="9375"/>
          <a:stretch>
            <a:fillRect/>
          </a:stretch>
        </p:blipFill>
        <p:spPr bwMode="auto">
          <a:xfrm>
            <a:off x="5357818" y="1214422"/>
            <a:ext cx="3214710" cy="207108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85728"/>
            <a:ext cx="9001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Дом в </a:t>
            </a:r>
            <a:r>
              <a:rPr lang="ru-RU" dirty="0" err="1" smtClean="0"/>
              <a:t>Трехпрудном</a:t>
            </a:r>
            <a:r>
              <a:rPr lang="ru-RU" dirty="0" smtClean="0"/>
              <a:t> переулке ( г. Москва), где родилась Марина Цветаева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57818" y="785794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Комната Марины Цветаевой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3357562"/>
            <a:ext cx="444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Бывшая детская в </a:t>
            </a:r>
            <a:r>
              <a:rPr lang="ru-RU" dirty="0" err="1" smtClean="0"/>
              <a:t>Трехпрудном</a:t>
            </a:r>
            <a:r>
              <a:rPr lang="ru-RU" dirty="0" smtClean="0"/>
              <a:t> переулке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143644"/>
            <a:ext cx="5044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Марина, Анастасия Цветаевы и Сергей Эфрон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786314" y="3857628"/>
            <a:ext cx="4357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Дом нескольких поколений Цветаевых в Тарусе, где семья проводила лето</a:t>
            </a:r>
            <a:endParaRPr lang="ru-RU" dirty="0"/>
          </a:p>
        </p:txBody>
      </p:sp>
      <p:pic>
        <p:nvPicPr>
          <p:cNvPr id="1032" name="Picture 8" descr="C:\Documents and Settings\vlad\Рабочий стол\Цветаева\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714356"/>
            <a:ext cx="4000528" cy="2449302"/>
          </a:xfrm>
          <a:prstGeom prst="rect">
            <a:avLst/>
          </a:prstGeom>
          <a:noFill/>
        </p:spPr>
      </p:pic>
      <p:pic>
        <p:nvPicPr>
          <p:cNvPr id="2" name="Picture 2" descr="C:\Documents and Settings\vlad\Рабочий стол\Цветаева\тар.jpg"/>
          <p:cNvPicPr>
            <a:picLocks noChangeAspect="1" noChangeArrowheads="1"/>
          </p:cNvPicPr>
          <p:nvPr/>
        </p:nvPicPr>
        <p:blipFill>
          <a:blip r:embed="rId5">
            <a:lum contrast="40000"/>
          </a:blip>
          <a:srcRect/>
          <a:stretch>
            <a:fillRect/>
          </a:stretch>
        </p:blipFill>
        <p:spPr bwMode="auto">
          <a:xfrm>
            <a:off x="5286380" y="4572008"/>
            <a:ext cx="3017262" cy="17885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vlad\Рабочий стол\Цветаева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214422"/>
            <a:ext cx="2936380" cy="4056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357290" y="285728"/>
            <a:ext cx="67151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«Вечерний альбом»  1910 год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928670"/>
            <a:ext cx="49292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Марина Цветаева печатала свои стихи</a:t>
            </a:r>
          </a:p>
          <a:p>
            <a:pPr algn="ctr"/>
            <a:r>
              <a:rPr lang="ru-RU" dirty="0" smtClean="0"/>
              <a:t> с шестнадцати лет. В 1910 году она издает</a:t>
            </a:r>
          </a:p>
          <a:p>
            <a:pPr algn="ctr"/>
            <a:r>
              <a:rPr lang="ru-RU" dirty="0" smtClean="0"/>
              <a:t> за свои средства в  типографии А.И.Мамонтова  сборник   стихов     </a:t>
            </a:r>
          </a:p>
          <a:p>
            <a:pPr algn="ctr"/>
            <a:r>
              <a:rPr lang="ru-RU" dirty="0" smtClean="0"/>
              <a:t>«Вечерний альбом» </a:t>
            </a:r>
          </a:p>
          <a:p>
            <a:pPr algn="ctr"/>
            <a:r>
              <a:rPr lang="ru-RU" dirty="0" smtClean="0"/>
              <a:t> (500 экземпляров),посвященный</a:t>
            </a:r>
          </a:p>
          <a:p>
            <a:pPr algn="ctr"/>
            <a:r>
              <a:rPr lang="ru-RU" dirty="0" smtClean="0"/>
              <a:t> Марии Башкирцевой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43174" y="5429264"/>
            <a:ext cx="6500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Её творчество привлекло внимание знаменитых поэтов  -</a:t>
            </a:r>
          </a:p>
          <a:p>
            <a:pPr algn="ctr"/>
            <a:r>
              <a:rPr lang="ru-RU" dirty="0" smtClean="0"/>
              <a:t>Валерия Брюсова, Николая Гумилева и Максимилиана</a:t>
            </a:r>
          </a:p>
          <a:p>
            <a:pPr algn="ctr"/>
            <a:r>
              <a:rPr lang="ru-RU" dirty="0" smtClean="0"/>
              <a:t>Волошина</a:t>
            </a:r>
            <a:endParaRPr lang="ru-RU" dirty="0"/>
          </a:p>
        </p:txBody>
      </p:sp>
      <p:pic>
        <p:nvPicPr>
          <p:cNvPr id="6" name="Рисунок 5" descr="http://upload.wikimedia.org/wikipedia/commons/thumb/6/60/Marina_Tsvetaeva_by_Max_Voloshin_1911.jpeg/200px-Marina_Tsvetaeva_by_Max_Voloshin_1911.jpe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286124"/>
            <a:ext cx="2357454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vlad\Рабочий стол\Цветаева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3071834" cy="2194167"/>
          </a:xfrm>
          <a:prstGeom prst="rect">
            <a:avLst/>
          </a:prstGeom>
          <a:noFill/>
        </p:spPr>
      </p:pic>
      <p:pic>
        <p:nvPicPr>
          <p:cNvPr id="1027" name="Picture 3" descr="C:\Documents and Settings\vlad\Рабочий стол\Цветаева\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214818"/>
            <a:ext cx="3071834" cy="2047890"/>
          </a:xfrm>
          <a:prstGeom prst="rect">
            <a:avLst/>
          </a:prstGeom>
          <a:noFill/>
        </p:spPr>
      </p:pic>
      <p:pic>
        <p:nvPicPr>
          <p:cNvPr id="1028" name="Picture 4" descr="C:\Documents and Settings\vlad\Рабочий стол\Цветаева\i22.jpg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5429256" y="3214686"/>
            <a:ext cx="3024209" cy="226815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357686" y="428604"/>
            <a:ext cx="4286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5 мая 1911 года  Марина с сестрой Асей приехала в Коктебель по приглашению Волошина. Удивительное время, проведенное с Максом, морские прогулки, творческие вдохновения, часы одиночества стали для Марины самыми счастливыми моментами жизни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57224" y="2714620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Максимилиан Александрович Волошин, поэт и художник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28662" y="628652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Коктебель, Крым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72066" y="557214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Волошин и Марина Цветаева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8992" y="1502688"/>
            <a:ext cx="378621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КОШКИ 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                        Максу Волошину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Они приходят к нам, когда</a:t>
            </a:r>
            <a:br>
              <a:rPr lang="ru-RU" dirty="0" smtClean="0"/>
            </a:br>
            <a:r>
              <a:rPr lang="ru-RU" dirty="0" smtClean="0"/>
              <a:t>У нас в глазах не видно боли.</a:t>
            </a:r>
            <a:br>
              <a:rPr lang="ru-RU" dirty="0" smtClean="0"/>
            </a:br>
            <a:r>
              <a:rPr lang="ru-RU" dirty="0" smtClean="0"/>
              <a:t>Но боль пришла — их нету боле:</a:t>
            </a:r>
            <a:br>
              <a:rPr lang="ru-RU" dirty="0" smtClean="0"/>
            </a:br>
            <a:r>
              <a:rPr lang="ru-RU" dirty="0" smtClean="0"/>
              <a:t>В кошачьем сердце нет стыда!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Смешно, не правда ли, поэт,</a:t>
            </a:r>
            <a:br>
              <a:rPr lang="ru-RU" dirty="0" smtClean="0"/>
            </a:br>
            <a:r>
              <a:rPr lang="ru-RU" dirty="0" smtClean="0"/>
              <a:t>Их обучать домашней роли.</a:t>
            </a:r>
            <a:br>
              <a:rPr lang="ru-RU" dirty="0" smtClean="0"/>
            </a:br>
            <a:r>
              <a:rPr lang="ru-RU" dirty="0" smtClean="0"/>
              <a:t>Они бегут от рабской доли:</a:t>
            </a:r>
            <a:br>
              <a:rPr lang="ru-RU" dirty="0" smtClean="0"/>
            </a:br>
            <a:r>
              <a:rPr lang="ru-RU" dirty="0" smtClean="0"/>
              <a:t>В кошачьем сердце рабства нет!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 ни мани, как ни зови,</a:t>
            </a:r>
            <a:br>
              <a:rPr lang="ru-RU" dirty="0" smtClean="0"/>
            </a:br>
            <a:r>
              <a:rPr lang="ru-RU" dirty="0" smtClean="0"/>
              <a:t>Как ни балуй в уютной холе,</a:t>
            </a:r>
            <a:br>
              <a:rPr lang="ru-RU" dirty="0" smtClean="0"/>
            </a:br>
            <a:r>
              <a:rPr lang="ru-RU" dirty="0" smtClean="0"/>
              <a:t>Единый миг — они на воле:</a:t>
            </a:r>
            <a:br>
              <a:rPr lang="ru-RU" dirty="0" smtClean="0"/>
            </a:br>
            <a:r>
              <a:rPr lang="ru-RU" dirty="0" smtClean="0"/>
              <a:t>В кошачьем сердце нет любви!</a:t>
            </a:r>
          </a:p>
          <a:p>
            <a:r>
              <a:rPr lang="ru-RU" dirty="0" smtClean="0"/>
              <a:t>                                                  </a:t>
            </a:r>
            <a:r>
              <a:rPr lang="ru-RU" b="1" dirty="0" smtClean="0"/>
              <a:t> 1911</a:t>
            </a:r>
            <a:endParaRPr lang="ru-RU" b="1" dirty="0"/>
          </a:p>
        </p:txBody>
      </p:sp>
      <p:pic>
        <p:nvPicPr>
          <p:cNvPr id="3" name="Рисунок 2" descr="кошка.jpg"/>
          <p:cNvPicPr>
            <a:picLocks noChangeAspect="1"/>
          </p:cNvPicPr>
          <p:nvPr/>
        </p:nvPicPr>
        <p:blipFill>
          <a:blip r:embed="rId2"/>
          <a:srcRect l="4736" b="4444"/>
          <a:stretch>
            <a:fillRect/>
          </a:stretch>
        </p:blipFill>
        <p:spPr>
          <a:xfrm>
            <a:off x="6715140" y="3643314"/>
            <a:ext cx="2285983" cy="3071833"/>
          </a:xfrm>
          <a:prstGeom prst="rect">
            <a:avLst/>
          </a:prstGeom>
        </p:spPr>
      </p:pic>
      <p:pic>
        <p:nvPicPr>
          <p:cNvPr id="4" name="Рисунок 3" descr="юност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28604"/>
            <a:ext cx="2857520" cy="384666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1203</TotalTime>
  <Words>560</Words>
  <Application>Microsoft Office PowerPoint</Application>
  <PresentationFormat>Экран (4:3)</PresentationFormat>
  <Paragraphs>105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Курсы</dc:creator>
  <cp:lastModifiedBy>vlad</cp:lastModifiedBy>
  <cp:revision>117</cp:revision>
  <dcterms:created xsi:type="dcterms:W3CDTF">2012-09-26T13:20:37Z</dcterms:created>
  <dcterms:modified xsi:type="dcterms:W3CDTF">2012-09-30T15:57:30Z</dcterms:modified>
</cp:coreProperties>
</file>