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4" r:id="rId18"/>
    <p:sldId id="275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графика\asadal\scool\scool\38 [Converted].png"/>
          <p:cNvPicPr>
            <a:picLocks noChangeAspect="1" noChangeArrowheads="1"/>
          </p:cNvPicPr>
          <p:nvPr userDrawn="1"/>
        </p:nvPicPr>
        <p:blipFill>
          <a:blip r:embed="rId2" cstate="print"/>
          <a:srcRect l="11539" b="11939"/>
          <a:stretch>
            <a:fillRect/>
          </a:stretch>
        </p:blipFill>
        <p:spPr bwMode="auto">
          <a:xfrm>
            <a:off x="0" y="5357826"/>
            <a:ext cx="3286084" cy="15001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143008"/>
          </a:xfr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143116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7ED27B1F-C5AC-4B54-93C8-9891C673D481}" type="datetimeFigureOut">
              <a:rPr lang="ru-RU" smtClean="0"/>
              <a:pPr/>
              <a:t>01.03.2014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62138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CEE38C59-5D4A-4D4F-9A28-AD16BB927A8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 descr="H:\графика\asadal\scool\scool\23\10101010.png"/>
          <p:cNvPicPr>
            <a:picLocks noChangeAspect="1" noChangeArrowheads="1"/>
          </p:cNvPicPr>
          <p:nvPr userDrawn="1"/>
        </p:nvPicPr>
        <p:blipFill>
          <a:blip r:embed="rId3"/>
          <a:srcRect l="11857"/>
          <a:stretch>
            <a:fillRect/>
          </a:stretch>
        </p:blipFill>
        <p:spPr bwMode="auto">
          <a:xfrm flipH="1">
            <a:off x="8215338" y="5175261"/>
            <a:ext cx="928662" cy="168273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:\графика\asadal\scool\scool\38 [Converted]111.png"/>
          <p:cNvPicPr>
            <a:picLocks noChangeAspect="1" noChangeArrowheads="1"/>
          </p:cNvPicPr>
          <p:nvPr/>
        </p:nvPicPr>
        <p:blipFill>
          <a:blip r:embed="rId14"/>
          <a:srcRect l="2920" t="16669" r="3650"/>
          <a:stretch>
            <a:fillRect/>
          </a:stretch>
        </p:blipFill>
        <p:spPr bwMode="auto">
          <a:xfrm>
            <a:off x="0" y="0"/>
            <a:ext cx="9144000" cy="142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15" cstate="print"/>
          <a:srcRect l="11539" b="11939"/>
          <a:stretch>
            <a:fillRect/>
          </a:stretch>
        </p:blipFill>
        <p:spPr bwMode="auto">
          <a:xfrm>
            <a:off x="0" y="5357826"/>
            <a:ext cx="3286084" cy="1500174"/>
          </a:xfrm>
          <a:prstGeom prst="rect">
            <a:avLst/>
          </a:prstGeom>
          <a:noFill/>
        </p:spPr>
      </p:pic>
      <p:pic>
        <p:nvPicPr>
          <p:cNvPr id="14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16"/>
          <a:srcRect l="11857"/>
          <a:stretch>
            <a:fillRect/>
          </a:stretch>
        </p:blipFill>
        <p:spPr bwMode="auto">
          <a:xfrm flipH="1">
            <a:off x="8215338" y="5175261"/>
            <a:ext cx="928662" cy="16827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8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71612"/>
            <a:ext cx="8229600" cy="4554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27B1F-C5AC-4B54-93C8-9891C673D481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                                                                 Выполнила : Илларионова Марина Борисовна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г. </a:t>
            </a:r>
            <a:r>
              <a:rPr lang="ru-RU" smtClean="0">
                <a:solidFill>
                  <a:schemeClr val="bg2">
                    <a:lumMod val="10000"/>
                  </a:schemeClr>
                </a:solidFill>
              </a:rPr>
              <a:t>Архангельск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3"/>
            <a:ext cx="5000660" cy="392908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Школьную форму в Российской империи считали делом государственной важности. В 1834 году была утверждена общая система всех гражданских мундиров в Российской империи, и мальчики, так же как и все служащие на военном или штатском поприще, носили полувоенную форму. Обязательно форменный мундир, форменная фуражка и манишка. Верхняя одежда была полувоенная шинель. </a:t>
            </a:r>
          </a:p>
          <a:p>
            <a:endParaRPr lang="ru-RU" dirty="0"/>
          </a:p>
        </p:txBody>
      </p:sp>
      <p:pic>
        <p:nvPicPr>
          <p:cNvPr id="4" name="Рисунок 3" descr="http://www.edukids.ru/i/image/Sotrudnichestvo/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785926"/>
            <a:ext cx="335758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4786346" cy="5000660"/>
          </a:xfrm>
        </p:spPr>
        <p:txBody>
          <a:bodyPr>
            <a:no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В 1918 году гимназическая форма дореволюционной России была признана буржуазным пережитком и отменена вместе со многими другими наработками в области образования.</a:t>
            </a:r>
          </a:p>
          <a:p>
            <a:r>
              <a:rPr lang="ru-RU" sz="2000" dirty="0" smtClean="0"/>
              <a:t>Однако в 1948 году мальчиков одели в серые военные гимнастерки с воротником стоечкой, с пятью пуговицами, с двумя прорезными карманами с клапанами на груди, а девочек – в темно-коричневые шерстяные платья с черным передником (по праздникам – белым).</a:t>
            </a:r>
            <a:endParaRPr lang="ru-RU" sz="2000" dirty="0"/>
          </a:p>
        </p:txBody>
      </p:sp>
      <p:pic>
        <p:nvPicPr>
          <p:cNvPr id="4" name="Рисунок 3" descr="http://planeta107.zp.ua/images/stories/2011/Svitnavkolo/Russi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71612"/>
            <a:ext cx="385765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3"/>
            <a:ext cx="4972056" cy="407196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Для девочек в 1984 году был введён костюм-тройка синего цвета, состоящий из юбки-трапеции со складками спереди, пиджака с накладными карманами (без нарукавной эмблемы) и жилетки. Юбку можно было носить либо с пиджаком, либо с жилетом, либо весь костюм сразу.</a:t>
            </a:r>
            <a:endParaRPr lang="ru-RU" dirty="0"/>
          </a:p>
        </p:txBody>
      </p:sp>
      <p:pic>
        <p:nvPicPr>
          <p:cNvPr id="4" name="Рисунок 3" descr="http://www.apatitylibr.ru/images/stories/hobby/forms/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2066" y="1857364"/>
            <a:ext cx="332621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Школьная форма в Южной Америке</a:t>
            </a:r>
            <a:endParaRPr lang="ru-RU" dirty="0"/>
          </a:p>
        </p:txBody>
      </p:sp>
      <p:pic>
        <p:nvPicPr>
          <p:cNvPr id="4" name="Рисунок 3" descr="http://planeta107.zp.ua/images/stories/2011/Svitnavkolo/amerikau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446707"/>
            <a:ext cx="4833998" cy="362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Гамбийские школьники</a:t>
            </a:r>
            <a:endParaRPr lang="ru-RU" dirty="0"/>
          </a:p>
        </p:txBody>
      </p:sp>
      <p:pic>
        <p:nvPicPr>
          <p:cNvPr id="4" name="Рисунок 3" descr="http://planeta107.zp.ua/images/stories/2011/Svitnavkolo/gambi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428868"/>
            <a:ext cx="54292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85992"/>
            <a:ext cx="8501122" cy="3214710"/>
          </a:xfrm>
        </p:spPr>
        <p:txBody>
          <a:bodyPr>
            <a:normAutofit fontScale="62500" lnSpcReduction="20000"/>
          </a:bodyPr>
          <a:lstStyle/>
          <a:p>
            <a:r>
              <a:rPr lang="ru-RU" sz="3800" dirty="0" smtClean="0"/>
              <a:t>Школьная форма, как и любая форма, дисциплинирует, сплачивает, способствует выработке в учениках ощущения общности, коллективизма, общего дела и наличия общих целей.</a:t>
            </a:r>
          </a:p>
          <a:p>
            <a:r>
              <a:rPr lang="ru-RU" sz="3800" dirty="0" smtClean="0"/>
              <a:t>Форма исключает (во всяком случае, ограничивает) возможность конкуренции между учениками (и их родителями) в одежде, устраняет визуальную разницу между учениками из семей различного материального достатка, препятствуя расслоению по принципу «богатые/бедные».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214422"/>
            <a:ext cx="9144000" cy="1143008"/>
          </a:xfrm>
          <a:noFill/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Доводы за школьную форму: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14422"/>
            <a:ext cx="9144000" cy="1143008"/>
          </a:xfrm>
          <a:noFill/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Доводы за школьную форму: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57430"/>
            <a:ext cx="8429684" cy="3071833"/>
          </a:xfrm>
        </p:spPr>
        <p:txBody>
          <a:bodyPr>
            <a:normAutofit/>
          </a:bodyPr>
          <a:lstStyle/>
          <a:p>
            <a:r>
              <a:rPr lang="ru-RU" dirty="0" smtClean="0"/>
              <a:t>Единый стандарт на форму</a:t>
            </a:r>
            <a:r>
              <a:rPr lang="ru-RU" smtClean="0"/>
              <a:t>, позволяет </a:t>
            </a:r>
            <a:r>
              <a:rPr lang="ru-RU" dirty="0" smtClean="0"/>
              <a:t>гарантировать, что одежда школьников будет соответствовать санитарно-гигиеническим требованиям и не отразится отрицательно на их здоровье.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Гость\Desktop\IMG_5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0"/>
            <a:ext cx="6500826" cy="4505599"/>
          </a:xfrm>
          <a:prstGeom prst="rect">
            <a:avLst/>
          </a:prstGeom>
          <a:noFill/>
        </p:spPr>
      </p:pic>
      <p:pic>
        <p:nvPicPr>
          <p:cNvPr id="2052" name="Picture 4" descr="C:\Users\Гость\Desktop\Новая папка (5)\IMG_5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71810"/>
            <a:ext cx="4857752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Franklin Gothic Medium Cond" pitchFamily="34" charset="0"/>
              </a:rPr>
              <a:t>На основании Федерального закона от 29 декабря 2012 года № 273-ФЗ « Об образовании Российской Федерации» применять школьную форму в общеобразовательных учреждениях на территории Российской Федерации является обязательным требованием для создания оптимальных условий пребывания детей, сохранения и укрепления их здоровья</a:t>
            </a:r>
            <a:endParaRPr lang="ru-RU" sz="2800" dirty="0">
              <a:latin typeface="Franklin Gothic Medium Cond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5000660" cy="392909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Школьники Англии с большим уважением относятся к форме, и многие даже умудряются искренне гордиться ею. Учитывая британский консерватизм, легко поверить в то, что долгое время классическая форма для школьников здесь включала в себя верхнюю одежду, обувь и даже носки... </a:t>
            </a:r>
          </a:p>
          <a:p>
            <a:r>
              <a:rPr lang="ru-RU" dirty="0" smtClean="0"/>
              <a:t>Каждая престижная школа имеет свой собственный логотип, воспроизведенный на галстуках учеников. Так что сорочки и галстуки, блейзеры и шляпки – стандартный набор для юных британцев.</a:t>
            </a:r>
          </a:p>
          <a:p>
            <a:endParaRPr lang="ru-RU" dirty="0"/>
          </a:p>
        </p:txBody>
      </p:sp>
      <p:pic>
        <p:nvPicPr>
          <p:cNvPr id="4" name="Рисунок 3" descr="http://www.apatitylibr.ru/images/stories/hobby/forms/1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71612"/>
            <a:ext cx="2928958" cy="5030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4554551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Соединенных Штатах форма для школьников была введена по необходимости. В 80-е годы прошлого века, для того, чтобы «дети перестали стрелять друг в друга из-за дорогих кроссовок», в некоторых городских районах внедрили первый эксперимент. И лишь в 1996 году, после того, как Билл Клинтон в своем ежегодном обращении к нации назвал школьную форму одним из способов решения проблемы гангстеризма, школьная форма приобрела статус повседневного предмета обихода американских детей. Ныне главное ее назначение – служить символом и опознавательным знаком, который отличает учащихся одного учебного заведения от другого. Школа сама определяет </a:t>
            </a:r>
            <a:r>
              <a:rPr lang="ru-RU" dirty="0" err="1" smtClean="0"/>
              <a:t>dress</a:t>
            </a:r>
            <a:r>
              <a:rPr lang="ru-RU" dirty="0" smtClean="0"/>
              <a:t> </a:t>
            </a:r>
            <a:r>
              <a:rPr lang="ru-RU" dirty="0" err="1" smtClean="0"/>
              <a:t>code</a:t>
            </a:r>
            <a:r>
              <a:rPr lang="ru-RU" dirty="0" smtClean="0"/>
              <a:t> для своих учеников. Запрещены слишком открытые топы, низко сидящие брюки. Ученики американских школ предпочитают носить джинсы, широкие брюки с множеством карманов, футболки с графикой.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3"/>
            <a:ext cx="4329114" cy="400052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Форма школьниц в Японии – «</a:t>
            </a:r>
            <a:r>
              <a:rPr lang="ru-RU" dirty="0" err="1" smtClean="0"/>
              <a:t>сэйлор-фуку</a:t>
            </a:r>
            <a:r>
              <a:rPr lang="ru-RU" dirty="0" smtClean="0"/>
              <a:t>», по-нашему – матроски. За пределами школы девочки тоже одеты </a:t>
            </a:r>
            <a:r>
              <a:rPr lang="ru-RU" dirty="0" err="1" smtClean="0"/>
              <a:t>по-школьному</a:t>
            </a:r>
            <a:r>
              <a:rPr lang="ru-RU" dirty="0" smtClean="0"/>
              <a:t>, потому что альма-матер – это эталон и образец для подражания. </a:t>
            </a:r>
          </a:p>
          <a:p>
            <a:endParaRPr lang="ru-RU" dirty="0"/>
          </a:p>
        </p:txBody>
      </p:sp>
      <p:pic>
        <p:nvPicPr>
          <p:cNvPr id="4" name="Рисунок 3" descr="http://planeta107.zp.ua/images/stories/2011/Svitnavkolo/yaponia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643050"/>
            <a:ext cx="2286016" cy="487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71613"/>
            <a:ext cx="8229600" cy="38576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Мальчики носят «</a:t>
            </a:r>
            <a:r>
              <a:rPr lang="ru-RU" dirty="0" err="1" smtClean="0"/>
              <a:t>гакуран</a:t>
            </a:r>
            <a:r>
              <a:rPr lang="ru-RU" dirty="0" smtClean="0"/>
              <a:t>»: брюки и темный пиджак с воротником-стойкой и рядом пуговиц. Фасон, кстати, имеет прусские корни: такую форму носили солдаты прусской армии XIX века. Это, ни много ни мало, отголоски тех времен, когда Япония заимствовала идеи, в том числе и образовательные, у стран просвещенной Европы.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4829180" cy="392908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некоторых школах Германии введена единая школьная одежда. Но, по сути, она таковой не является, потому что каждый ученик может участвовать в ее разработке. </a:t>
            </a:r>
          </a:p>
          <a:p>
            <a:r>
              <a:rPr lang="ru-RU" dirty="0" smtClean="0"/>
              <a:t>Как ни странно, даже в эпоху третьего рейха школьники приходили на занятия в повседневной одежде, либо в форме </a:t>
            </a:r>
            <a:r>
              <a:rPr lang="ru-RU" dirty="0" err="1" smtClean="0"/>
              <a:t>гитлерюгенда</a:t>
            </a:r>
            <a:r>
              <a:rPr lang="ru-RU" dirty="0" smtClean="0"/>
              <a:t> или же той детской общественной организации, к которой они принадлежали.</a:t>
            </a:r>
          </a:p>
          <a:p>
            <a:endParaRPr lang="ru-RU" dirty="0"/>
          </a:p>
        </p:txBody>
      </p:sp>
      <p:pic>
        <p:nvPicPr>
          <p:cNvPr id="4" name="Рисунок 3" descr="http://www.apatitylibr.ru/images/stories/hobby/forms/2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0999" y="2285992"/>
            <a:ext cx="348871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3"/>
            <a:ext cx="4329114" cy="378621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Австралии дети помладше ходят на занятия в джинсах и фуфайках. </a:t>
            </a:r>
          </a:p>
          <a:p>
            <a:r>
              <a:rPr lang="ru-RU" dirty="0" smtClean="0"/>
              <a:t>Но если юный австралиец определился с выбором специальности, он будет носить только строгий костюм.</a:t>
            </a:r>
          </a:p>
        </p:txBody>
      </p:sp>
      <p:pic>
        <p:nvPicPr>
          <p:cNvPr id="4" name="Рисунок 3" descr="http://www.apatitylibr.ru/images/stories/hobby/forms/2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14488"/>
            <a:ext cx="292895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4614866" cy="4554551"/>
          </a:xfrm>
        </p:spPr>
        <p:txBody>
          <a:bodyPr>
            <a:normAutofit/>
          </a:bodyPr>
          <a:lstStyle/>
          <a:p>
            <a:r>
              <a:rPr lang="ru-RU" sz="1700" dirty="0" smtClean="0"/>
              <a:t>В 1764 году Екатерина II основала «Воспитательное общество благородных девиц», которое позже стало называться «Смольный институт благородных девиц». Девочки каждой возрастной группы носили платья определенного цвета: самые младшие (5-7 лет) — кофейного цвета, поэтому их называли «кофейницами», 8-10 лет — </a:t>
            </a:r>
            <a:r>
              <a:rPr lang="ru-RU" sz="1700" dirty="0" err="1" smtClean="0"/>
              <a:t>голубые</a:t>
            </a:r>
            <a:r>
              <a:rPr lang="ru-RU" sz="1700" dirty="0" smtClean="0"/>
              <a:t> или синие, 11-13 лет — серые, старшие девочки ходили в белых платьях. Платья были закрытые («глухие»), одноцветные, самого простого покроя. C ними носили белый передник, белую пелеринку и, иногда — белые рукавчики.</a:t>
            </a:r>
            <a:endParaRPr lang="ru-RU" sz="1700" dirty="0"/>
          </a:p>
        </p:txBody>
      </p:sp>
      <p:pic>
        <p:nvPicPr>
          <p:cNvPr id="4" name="Рисунок 3" descr="http://www.apatitylibr.ru/images/stories/hobby/forms/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526708"/>
            <a:ext cx="2714644" cy="418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31969"/>
            <a:ext cx="8229600" cy="455455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 праздничным и воскресным дням полагались шелковые платья тех же цветов. Стипендиатки императрицы носили зеленые платья с белыми передниками. Выдавались девочкам также шпильки, булавки, гребни, пудра и перчатки - три пары кожаных в год и одна пара белых лайковых на три года для ассамблей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S10240617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3536AC-B4A1-4E0B-B6E7-0186F6B998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TS102406170</Template>
  <TotalTime>276</TotalTime>
  <Words>858</Words>
  <Application>Microsoft Office PowerPoint</Application>
  <PresentationFormat>Экран (4:3)</PresentationFormat>
  <Paragraphs>26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TS102406170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Доводы за школьную форму: </vt:lpstr>
      <vt:lpstr>Доводы за школьную форму: 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форма</dc:title>
  <dc:creator>Гость</dc:creator>
  <cp:lastModifiedBy>Гость</cp:lastModifiedBy>
  <cp:revision>31</cp:revision>
  <dcterms:created xsi:type="dcterms:W3CDTF">2014-02-10T05:08:52Z</dcterms:created>
  <dcterms:modified xsi:type="dcterms:W3CDTF">2014-03-01T05:41:44Z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TC024061709991</vt:lpwstr>
  </property>
</Properties>
</file>