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71" r:id="rId7"/>
    <p:sldId id="272" r:id="rId8"/>
    <p:sldId id="273" r:id="rId9"/>
    <p:sldId id="274" r:id="rId10"/>
    <p:sldId id="275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00801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batyushko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3505200" cy="5661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2" y="1268760"/>
            <a:ext cx="57241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«И в радости взываю: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Музы! я пиит!»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3" y="4365104"/>
            <a:ext cx="536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Своеобразие лирики К.Н. Батюшкова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Пухальская</a:t>
            </a:r>
            <a:r>
              <a:rPr lang="ru-RU" sz="2400" b="1" dirty="0" smtClean="0">
                <a:solidFill>
                  <a:srgbClr val="C00000"/>
                </a:solidFill>
              </a:rPr>
              <a:t>  Л.В., учитель литературы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Своеобразие лирики К. Батюшкова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44824"/>
            <a:ext cx="667848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Стихи Батюшкова уникальны по чисто языковому богатству - фонетической и синтаксической выразительности. Им присущи «сладкогласие», «благозвучие», «гармония». Поэт умело создавал языковой «образ» красоты. В качестве примера можно привести гармоническое сочетание звуков, на всем протяжении текста группирующихся вокруг звука «л» в стихотворении «Привидение» («Если лилия листами… прильнет… лучами… блеснет… пламень… ланитам</a:t>
            </a:r>
            <a:r>
              <a:rPr lang="ru-RU" sz="2400" dirty="0" smtClean="0"/>
              <a:t>»).</a:t>
            </a:r>
            <a:endParaRPr lang="ru-RU" sz="2400" dirty="0"/>
          </a:p>
        </p:txBody>
      </p:sp>
      <p:pic>
        <p:nvPicPr>
          <p:cNvPr id="7" name="Рисунок 6" descr="88677438_Batyush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980728"/>
            <a:ext cx="233975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8846"/>
            <a:ext cx="6444208" cy="6799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ТЕНЬ ДРУГА </a:t>
            </a:r>
          </a:p>
          <a:p>
            <a:r>
              <a:rPr lang="ru-RU" sz="2000" b="1" dirty="0" err="1" smtClean="0"/>
              <a:t>Sunt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aliquid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manes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letum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non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omnia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finit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Luridaque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evictos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effugit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umbra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rogos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Propertius1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Я берег покидал туманный </a:t>
            </a:r>
            <a:r>
              <a:rPr lang="ru-RU" sz="2000" b="1" u="sng" dirty="0" smtClean="0"/>
              <a:t>Альбиона:</a:t>
            </a:r>
          </a:p>
          <a:p>
            <a:r>
              <a:rPr lang="ru-RU" sz="2000" b="1" dirty="0" smtClean="0"/>
              <a:t> Казалось, он в волнах свинцовых утопал.</a:t>
            </a:r>
          </a:p>
          <a:p>
            <a:r>
              <a:rPr lang="ru-RU" sz="2000" b="1" dirty="0" smtClean="0"/>
              <a:t>      За кораблем </a:t>
            </a:r>
            <a:r>
              <a:rPr lang="ru-RU" sz="2000" b="1" dirty="0" err="1" smtClean="0"/>
              <a:t>вилася</a:t>
            </a:r>
            <a:r>
              <a:rPr lang="ru-RU" sz="2000" b="1" dirty="0" smtClean="0"/>
              <a:t> </a:t>
            </a:r>
            <a:r>
              <a:rPr lang="ru-RU" sz="2000" b="1" u="sng" dirty="0" err="1" smtClean="0"/>
              <a:t>Гальциона</a:t>
            </a:r>
            <a:r>
              <a:rPr lang="ru-RU" sz="2000" b="1" u="sng" dirty="0" smtClean="0"/>
              <a:t>,</a:t>
            </a:r>
          </a:p>
          <a:p>
            <a:r>
              <a:rPr lang="ru-RU" sz="2000" b="1" dirty="0" smtClean="0"/>
              <a:t> И тихий глас ее пловцов увеселял.</a:t>
            </a:r>
          </a:p>
          <a:p>
            <a:r>
              <a:rPr lang="ru-RU" sz="2000" b="1" dirty="0" smtClean="0"/>
              <a:t>          Вечерний </a:t>
            </a:r>
            <a:r>
              <a:rPr lang="ru-RU" sz="2000" b="1" dirty="0" err="1" smtClean="0"/>
              <a:t>ветр</a:t>
            </a:r>
            <a:r>
              <a:rPr lang="ru-RU" sz="2000" b="1" dirty="0" smtClean="0"/>
              <a:t>, валов плесканье,</a:t>
            </a:r>
          </a:p>
          <a:p>
            <a:r>
              <a:rPr lang="ru-RU" sz="2000" b="1" dirty="0" smtClean="0"/>
              <a:t> Однообразный шум, и трепет парусов,</a:t>
            </a:r>
          </a:p>
          <a:p>
            <a:r>
              <a:rPr lang="ru-RU" sz="2000" b="1" dirty="0" smtClean="0"/>
              <a:t>      И кормчего на палубе взыванье</a:t>
            </a:r>
          </a:p>
          <a:p>
            <a:r>
              <a:rPr lang="ru-RU" sz="2000" b="1" dirty="0" smtClean="0"/>
              <a:t> Ко страже, дремлющей под говором валов, —</a:t>
            </a:r>
          </a:p>
          <a:p>
            <a:r>
              <a:rPr lang="ru-RU" sz="2000" b="1" dirty="0" smtClean="0"/>
              <a:t>      Всё сладкую задумчивость питало.</a:t>
            </a:r>
          </a:p>
          <a:p>
            <a:r>
              <a:rPr lang="ru-RU" sz="2000" b="1" dirty="0" smtClean="0"/>
              <a:t> Как очарованный, у мачты я стоял</a:t>
            </a:r>
          </a:p>
          <a:p>
            <a:r>
              <a:rPr lang="ru-RU" sz="2000" b="1" dirty="0" smtClean="0"/>
              <a:t>      И сквозь туман и ночи покрывало</a:t>
            </a:r>
          </a:p>
          <a:p>
            <a:r>
              <a:rPr lang="ru-RU" sz="2000" b="1" dirty="0" smtClean="0"/>
              <a:t> Светила Севера любезного искал.</a:t>
            </a:r>
          </a:p>
          <a:p>
            <a:r>
              <a:rPr lang="ru-RU" sz="2000" b="1" dirty="0" smtClean="0"/>
              <a:t>      Вся мысль моя была в воспоминанье</a:t>
            </a:r>
          </a:p>
          <a:p>
            <a:r>
              <a:rPr lang="ru-RU" sz="2000" b="1" dirty="0" smtClean="0"/>
              <a:t> Под небом сладостным отеческой земли,</a:t>
            </a:r>
          </a:p>
          <a:p>
            <a:r>
              <a:rPr lang="ru-RU" sz="2000" b="1" dirty="0" smtClean="0"/>
              <a:t>      Но ветров шум и моря колыханье</a:t>
            </a:r>
          </a:p>
          <a:p>
            <a:r>
              <a:rPr lang="ru-RU" sz="2000" b="1" dirty="0" smtClean="0"/>
              <a:t> На </a:t>
            </a:r>
            <a:r>
              <a:rPr lang="ru-RU" sz="2000" b="1" u="sng" dirty="0" smtClean="0"/>
              <a:t>вежды </a:t>
            </a:r>
            <a:r>
              <a:rPr lang="ru-RU" sz="2000" b="1" dirty="0" smtClean="0"/>
              <a:t>томное забвенье навели.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0"/>
            <a:ext cx="269979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Альбион — древнее название Англии.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196752"/>
            <a:ext cx="26997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Гальциона</a:t>
            </a:r>
            <a:r>
              <a:rPr lang="ru-RU" sz="2400" b="1" dirty="0" smtClean="0">
                <a:solidFill>
                  <a:srgbClr val="C00000"/>
                </a:solidFill>
              </a:rPr>
              <a:t> — чайка.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988840"/>
            <a:ext cx="26997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Вежды — веки.</a:t>
            </a:r>
          </a:p>
        </p:txBody>
      </p:sp>
      <p:pic>
        <p:nvPicPr>
          <p:cNvPr id="10" name="Рисунок 9" descr="11133.jpg"/>
          <p:cNvPicPr>
            <a:picLocks noChangeAspect="1"/>
          </p:cNvPicPr>
          <p:nvPr/>
        </p:nvPicPr>
        <p:blipFill>
          <a:blip r:embed="rId3" cstate="print"/>
          <a:srcRect b="8159"/>
          <a:stretch>
            <a:fillRect/>
          </a:stretch>
        </p:blipFill>
        <p:spPr>
          <a:xfrm>
            <a:off x="5292080" y="2420888"/>
            <a:ext cx="4032448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8641"/>
            <a:ext cx="5544616" cy="594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dk1"/>
                </a:solidFill>
              </a:rPr>
              <a:t>Мечты </a:t>
            </a:r>
            <a:r>
              <a:rPr lang="ru-RU" sz="2000" b="1" dirty="0" err="1" smtClean="0">
                <a:solidFill>
                  <a:schemeClr val="dk1"/>
                </a:solidFill>
              </a:rPr>
              <a:t>сменялися</a:t>
            </a:r>
            <a:r>
              <a:rPr lang="ru-RU" sz="2000" b="1" dirty="0" smtClean="0">
                <a:solidFill>
                  <a:schemeClr val="dk1"/>
                </a:solidFill>
              </a:rPr>
              <a:t> мечтами,</a:t>
            </a:r>
          </a:p>
          <a:p>
            <a:r>
              <a:rPr lang="ru-RU" sz="2000" b="1" dirty="0" smtClean="0">
                <a:solidFill>
                  <a:schemeClr val="dk1"/>
                </a:solidFill>
              </a:rPr>
              <a:t> И вдруг... то был ли сон?.. предстал товарищ мне,</a:t>
            </a:r>
          </a:p>
          <a:p>
            <a:r>
              <a:rPr lang="ru-RU" sz="2000" b="1" dirty="0" smtClean="0">
                <a:solidFill>
                  <a:schemeClr val="dk1"/>
                </a:solidFill>
              </a:rPr>
              <a:t>          Погибший в роковом огне</a:t>
            </a:r>
          </a:p>
          <a:p>
            <a:r>
              <a:rPr lang="ru-RU" sz="2000" b="1" dirty="0" smtClean="0">
                <a:solidFill>
                  <a:schemeClr val="dk1"/>
                </a:solidFill>
              </a:rPr>
              <a:t> Завидной </a:t>
            </a:r>
            <a:r>
              <a:rPr lang="ru-RU" sz="2000" b="1" dirty="0" err="1" smtClean="0">
                <a:solidFill>
                  <a:schemeClr val="dk1"/>
                </a:solidFill>
              </a:rPr>
              <a:t>смертию</a:t>
            </a:r>
            <a:r>
              <a:rPr lang="ru-RU" sz="2000" b="1" dirty="0" smtClean="0">
                <a:solidFill>
                  <a:schemeClr val="dk1"/>
                </a:solidFill>
              </a:rPr>
              <a:t>, над </a:t>
            </a:r>
            <a:r>
              <a:rPr lang="ru-RU" sz="2000" b="1" u="sng" dirty="0" err="1" smtClean="0">
                <a:solidFill>
                  <a:schemeClr val="dk1"/>
                </a:solidFill>
              </a:rPr>
              <a:t>плейсскими</a:t>
            </a:r>
            <a:r>
              <a:rPr lang="ru-RU" sz="2000" b="1" u="sng" dirty="0" smtClean="0">
                <a:solidFill>
                  <a:schemeClr val="dk1"/>
                </a:solidFill>
              </a:rPr>
              <a:t> струями</a:t>
            </a:r>
            <a:r>
              <a:rPr lang="ru-RU" sz="2000" b="1" dirty="0" smtClean="0">
                <a:solidFill>
                  <a:schemeClr val="dk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dk1"/>
                </a:solidFill>
              </a:rPr>
              <a:t>          Но вид не страшен был; чело</a:t>
            </a:r>
          </a:p>
          <a:p>
            <a:r>
              <a:rPr lang="ru-RU" sz="2000" b="1" dirty="0" smtClean="0">
                <a:solidFill>
                  <a:schemeClr val="dk1"/>
                </a:solidFill>
              </a:rPr>
              <a:t>          Глубоких ран не сохраняло,</a:t>
            </a:r>
          </a:p>
          <a:p>
            <a:r>
              <a:rPr lang="ru-RU" sz="2000" b="1" dirty="0" smtClean="0">
                <a:solidFill>
                  <a:schemeClr val="dk1"/>
                </a:solidFill>
              </a:rPr>
              <a:t> Как утро майское, </a:t>
            </a:r>
            <a:r>
              <a:rPr lang="ru-RU" sz="2000" b="1" dirty="0" smtClean="0"/>
              <a:t>веселием </a:t>
            </a:r>
            <a:r>
              <a:rPr lang="ru-RU" sz="2000" b="1" dirty="0" smtClean="0"/>
              <a:t>цвело</a:t>
            </a:r>
          </a:p>
          <a:p>
            <a:r>
              <a:rPr lang="ru-RU" sz="2000" b="1" dirty="0" smtClean="0"/>
              <a:t>И </a:t>
            </a:r>
            <a:r>
              <a:rPr lang="ru-RU" sz="2000" b="1" dirty="0" smtClean="0"/>
              <a:t>всё небесное душе напоминало.</a:t>
            </a:r>
          </a:p>
          <a:p>
            <a:r>
              <a:rPr lang="ru-RU" sz="2000" b="1" dirty="0" smtClean="0"/>
              <a:t> «Ты ль это, милый друг, товарищ лучших дней!</a:t>
            </a:r>
          </a:p>
          <a:p>
            <a:r>
              <a:rPr lang="ru-RU" sz="2000" b="1" dirty="0" smtClean="0"/>
              <a:t> Ты ль это? — я вскричал, — о воин вечно милый!</a:t>
            </a:r>
          </a:p>
          <a:p>
            <a:r>
              <a:rPr lang="ru-RU" sz="2000" b="1" dirty="0" smtClean="0"/>
              <a:t> Не я ли над твоей безвременной могилой,</a:t>
            </a:r>
          </a:p>
          <a:p>
            <a:r>
              <a:rPr lang="ru-RU" sz="2000" b="1" dirty="0" smtClean="0"/>
              <a:t> При страшном зареве </a:t>
            </a:r>
            <a:r>
              <a:rPr lang="ru-RU" sz="2000" b="1" u="sng" dirty="0" err="1" smtClean="0"/>
              <a:t>Беллониных</a:t>
            </a:r>
            <a:r>
              <a:rPr lang="ru-RU" sz="2000" b="1" u="sng" dirty="0" smtClean="0"/>
              <a:t> огней,</a:t>
            </a:r>
          </a:p>
          <a:p>
            <a:r>
              <a:rPr lang="ru-RU" sz="2000" b="1" dirty="0" smtClean="0"/>
              <a:t>          Не я ли с верными друзьями</a:t>
            </a:r>
          </a:p>
          <a:p>
            <a:r>
              <a:rPr lang="ru-RU" sz="2000" b="1" dirty="0" smtClean="0"/>
              <a:t> Мечом на дереве твой подвиг начертал</a:t>
            </a:r>
          </a:p>
          <a:p>
            <a:r>
              <a:rPr lang="ru-RU" sz="2000" b="1" dirty="0" smtClean="0"/>
              <a:t> И тень в небесную отчизну провождал</a:t>
            </a:r>
          </a:p>
          <a:p>
            <a:r>
              <a:rPr lang="ru-RU" sz="2000" b="1" dirty="0" smtClean="0"/>
              <a:t>          С мольбой, рыданьем и слезами?</a:t>
            </a:r>
            <a:endParaRPr lang="ru-RU" sz="2000" b="1" dirty="0" smtClean="0">
              <a:solidFill>
                <a:schemeClr val="dk1"/>
              </a:solidFill>
            </a:endParaRPr>
          </a:p>
          <a:p>
            <a:endParaRPr lang="ru-RU" sz="2000" b="1" dirty="0" smtClean="0">
              <a:solidFill>
                <a:schemeClr val="dk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0"/>
            <a:ext cx="327585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Плейсские</a:t>
            </a:r>
            <a:r>
              <a:rPr lang="ru-RU" sz="2400" b="1" dirty="0" smtClean="0">
                <a:solidFill>
                  <a:srgbClr val="C00000"/>
                </a:solidFill>
              </a:rPr>
              <a:t> струи — воды находящейся в Германии реки </a:t>
            </a:r>
            <a:r>
              <a:rPr lang="ru-RU" sz="2400" b="1" dirty="0" err="1" smtClean="0">
                <a:solidFill>
                  <a:srgbClr val="C00000"/>
                </a:solidFill>
              </a:rPr>
              <a:t>Плейссы</a:t>
            </a:r>
            <a:r>
              <a:rPr lang="ru-RU" sz="2400" b="1" dirty="0" smtClean="0">
                <a:solidFill>
                  <a:srgbClr val="C00000"/>
                </a:solidFill>
              </a:rPr>
              <a:t>, близ которой был убит Петин.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916832"/>
            <a:ext cx="32758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Беллонины</a:t>
            </a:r>
            <a:r>
              <a:rPr lang="ru-RU" sz="2400" b="1" dirty="0" smtClean="0">
                <a:solidFill>
                  <a:srgbClr val="C00000"/>
                </a:solidFill>
              </a:rPr>
              <a:t> огни — военные огни.</a:t>
            </a:r>
          </a:p>
        </p:txBody>
      </p:sp>
      <p:pic>
        <p:nvPicPr>
          <p:cNvPr id="8" name="Рисунок 7" descr="88126476_large_Averyano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80928"/>
            <a:ext cx="3491879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5724128" cy="6463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Тень незабвенного! ответствуй, милый брат!</a:t>
            </a:r>
          </a:p>
          <a:p>
            <a:r>
              <a:rPr lang="ru-RU" b="1" dirty="0" smtClean="0"/>
              <a:t> Или протекшее всё было сон, мечтанье;</a:t>
            </a:r>
          </a:p>
          <a:p>
            <a:r>
              <a:rPr lang="ru-RU" b="1" dirty="0" smtClean="0"/>
              <a:t> Всё, всё — и бледный труп, могила и обряд,</a:t>
            </a:r>
          </a:p>
          <a:p>
            <a:r>
              <a:rPr lang="ru-RU" b="1" dirty="0" smtClean="0"/>
              <a:t> Свершенный дружбою в твое воспоминанье?</a:t>
            </a:r>
          </a:p>
          <a:p>
            <a:r>
              <a:rPr lang="ru-RU" b="1" dirty="0" smtClean="0"/>
              <a:t> О! молви слово мне! пускай знакомый звук</a:t>
            </a:r>
          </a:p>
          <a:p>
            <a:r>
              <a:rPr lang="ru-RU" b="1" dirty="0" smtClean="0"/>
              <a:t>          Еще мой жадный слух ласкает,</a:t>
            </a:r>
          </a:p>
          <a:p>
            <a:r>
              <a:rPr lang="ru-RU" b="1" dirty="0" smtClean="0"/>
              <a:t> Пускай рука моя, о незабвенный друг!</a:t>
            </a:r>
          </a:p>
          <a:p>
            <a:r>
              <a:rPr lang="ru-RU" b="1" dirty="0" smtClean="0"/>
              <a:t>          Твою с </a:t>
            </a:r>
            <a:r>
              <a:rPr lang="ru-RU" b="1" dirty="0" err="1" smtClean="0"/>
              <a:t>любовию</a:t>
            </a:r>
            <a:r>
              <a:rPr lang="ru-RU" b="1" dirty="0" smtClean="0"/>
              <a:t> сжимает...»</a:t>
            </a:r>
          </a:p>
          <a:p>
            <a:r>
              <a:rPr lang="ru-RU" b="1" dirty="0" smtClean="0"/>
              <a:t> И я летел к нему... Но горний дух исчез</a:t>
            </a:r>
          </a:p>
          <a:p>
            <a:r>
              <a:rPr lang="ru-RU" b="1" dirty="0" smtClean="0"/>
              <a:t> В бездонной синеве безоблачных небес,</a:t>
            </a:r>
          </a:p>
          <a:p>
            <a:r>
              <a:rPr lang="ru-RU" b="1" dirty="0" smtClean="0"/>
              <a:t> Как дым, как метеор, как призрак полуночи,</a:t>
            </a:r>
          </a:p>
          <a:p>
            <a:r>
              <a:rPr lang="ru-RU" b="1" dirty="0" smtClean="0"/>
              <a:t>          И сон покинул очи. </a:t>
            </a:r>
          </a:p>
          <a:p>
            <a:endParaRPr lang="ru-RU" b="1" dirty="0" smtClean="0"/>
          </a:p>
          <a:p>
            <a:r>
              <a:rPr lang="ru-RU" b="1" dirty="0" smtClean="0"/>
              <a:t>Всё спало вкруг меня под кровом тишины.</a:t>
            </a:r>
          </a:p>
          <a:p>
            <a:r>
              <a:rPr lang="ru-RU" b="1" dirty="0" smtClean="0"/>
              <a:t> Стихии грозные </a:t>
            </a:r>
            <a:r>
              <a:rPr lang="ru-RU" b="1" dirty="0" err="1" smtClean="0"/>
              <a:t>катилися</a:t>
            </a:r>
            <a:r>
              <a:rPr lang="ru-RU" b="1" dirty="0" smtClean="0"/>
              <a:t> безмолвны.</a:t>
            </a:r>
          </a:p>
          <a:p>
            <a:r>
              <a:rPr lang="ru-RU" b="1" dirty="0" smtClean="0"/>
              <a:t> При свете облаком подернутой луны</a:t>
            </a:r>
          </a:p>
          <a:p>
            <a:r>
              <a:rPr lang="ru-RU" b="1" dirty="0" smtClean="0"/>
              <a:t> Чуть веял ветерок, едва сверкали волны,</a:t>
            </a:r>
          </a:p>
          <a:p>
            <a:r>
              <a:rPr lang="ru-RU" b="1" dirty="0" smtClean="0"/>
              <a:t> Но сладостный покой бежал моих очей,</a:t>
            </a:r>
          </a:p>
          <a:p>
            <a:r>
              <a:rPr lang="ru-RU" b="1" dirty="0" smtClean="0"/>
              <a:t>     И всё душа за призраком летела,</a:t>
            </a:r>
          </a:p>
          <a:p>
            <a:r>
              <a:rPr lang="ru-RU" b="1" dirty="0" smtClean="0"/>
              <a:t> Всё гостя горнего остановить хотела:</a:t>
            </a:r>
          </a:p>
          <a:p>
            <a:r>
              <a:rPr lang="ru-RU" b="1" dirty="0" smtClean="0"/>
              <a:t> Тебя, о милый брат! о лучший из друзей! </a:t>
            </a:r>
          </a:p>
          <a:p>
            <a:endParaRPr lang="ru-RU" b="1" dirty="0" smtClean="0"/>
          </a:p>
          <a:p>
            <a:r>
              <a:rPr lang="ru-RU" b="1" dirty="0" smtClean="0"/>
              <a:t>Июнь 1814</a:t>
            </a:r>
          </a:p>
        </p:txBody>
      </p:sp>
      <p:pic>
        <p:nvPicPr>
          <p:cNvPr id="6" name="Рисунок 5" descr="00171-579x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0"/>
            <a:ext cx="392392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0"/>
            <a:ext cx="392392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Элегия посвящена памяти близкого друга Батюшкова Ивана Александровича Петина (1789—1813), убитого в Лейпцигском сражении.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анализа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44824"/>
            <a:ext cx="9144001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1). С какими чувствами вспоминает Батюшков своего друга?</a:t>
            </a:r>
          </a:p>
          <a:p>
            <a:r>
              <a:rPr lang="ru-RU" sz="2400" dirty="0" smtClean="0"/>
              <a:t>Каковы мысли поэта о воинской дружбе, о долге, мужестве, о смерти и бессмертии?</a:t>
            </a:r>
          </a:p>
          <a:p>
            <a:r>
              <a:rPr lang="ru-RU" sz="2400" dirty="0" smtClean="0"/>
              <a:t>2). На какие смысловые части можно разделить стихотворение? Какой смысл выявляется при сопоставлении </a:t>
            </a:r>
          </a:p>
          <a:p>
            <a:r>
              <a:rPr lang="ru-RU" sz="2400" dirty="0" smtClean="0"/>
              <a:t>2-х миров, изображенных в нем?</a:t>
            </a:r>
          </a:p>
          <a:p>
            <a:r>
              <a:rPr lang="ru-RU" sz="2400" dirty="0" smtClean="0"/>
              <a:t>3).Какие изобразительно-выразительные средства использует поэт для создания</a:t>
            </a:r>
          </a:p>
          <a:p>
            <a:r>
              <a:rPr lang="ru-RU" sz="2400" dirty="0" smtClean="0"/>
              <a:t>м</a:t>
            </a:r>
            <a:r>
              <a:rPr lang="ru-RU" sz="2400" dirty="0" smtClean="0"/>
              <a:t>ира действительного и воображаемого?</a:t>
            </a:r>
          </a:p>
          <a:p>
            <a:r>
              <a:rPr lang="ru-RU" sz="2400" dirty="0" smtClean="0"/>
              <a:t>4). К кому обращен и какими эмоциями проникнут монолог лирического героя?</a:t>
            </a:r>
          </a:p>
          <a:p>
            <a:r>
              <a:rPr lang="ru-RU" sz="2400" dirty="0" smtClean="0"/>
              <a:t>5). Найдите старославянизмы. Какое настроение они придают тексту?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772559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627784" cy="344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5" y="1"/>
            <a:ext cx="6588225" cy="15388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этапа поэзии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К. Батюшкова: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132856"/>
            <a:ext cx="6444208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 smtClean="0"/>
              <a:t>первый </a:t>
            </a:r>
            <a:r>
              <a:rPr lang="ru-RU" sz="2000" dirty="0" smtClean="0"/>
              <a:t>- время создания «легкой поэзии», выработки «маленькой философии» эпикурейцев, личного счастья и гедонизма, соединенного со скептицизмом, </a:t>
            </a:r>
            <a:r>
              <a:rPr lang="ru-RU" sz="2000" dirty="0" smtClean="0"/>
              <a:t> излюбленный  жанр- послание </a:t>
            </a:r>
            <a:r>
              <a:rPr lang="ru-RU" sz="2000" dirty="0" smtClean="0"/>
              <a:t>к </a:t>
            </a:r>
            <a:r>
              <a:rPr lang="ru-RU" sz="2000" dirty="0" smtClean="0"/>
              <a:t>друзьям.</a:t>
            </a:r>
          </a:p>
          <a:p>
            <a:pPr marL="457200" indent="-457200"/>
            <a:r>
              <a:rPr lang="ru-RU" sz="2000" b="1" u="sng" dirty="0" err="1" smtClean="0"/>
              <a:t>Эпикуреи́зм</a:t>
            </a:r>
            <a:r>
              <a:rPr lang="ru-RU" sz="2000" dirty="0" smtClean="0"/>
              <a:t> — философское учение, исходящее из </a:t>
            </a:r>
            <a:r>
              <a:rPr lang="ru-RU" sz="2000" dirty="0" smtClean="0"/>
              <a:t>идей Эпикура </a:t>
            </a:r>
            <a:r>
              <a:rPr lang="ru-RU" sz="2000" dirty="0" smtClean="0"/>
              <a:t>и его последователей. Эпикурейцы считали, что для счастливой жизни человеку необходимо:</a:t>
            </a:r>
          </a:p>
          <a:p>
            <a:pPr marL="457200" indent="-457200"/>
            <a:r>
              <a:rPr lang="ru-RU" sz="2000" dirty="0" smtClean="0"/>
              <a:t>отсутствие телесного страдания;</a:t>
            </a:r>
          </a:p>
          <a:p>
            <a:pPr marL="457200" indent="-457200"/>
            <a:r>
              <a:rPr lang="ru-RU" sz="2000" dirty="0" smtClean="0"/>
              <a:t>невозмутимость души 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457200" indent="-457200"/>
            <a:r>
              <a:rPr lang="ru-RU" sz="2000" dirty="0" smtClean="0"/>
              <a:t>дружба</a:t>
            </a:r>
            <a:r>
              <a:rPr lang="ru-RU" sz="2000" dirty="0" smtClean="0"/>
              <a:t>.</a:t>
            </a:r>
          </a:p>
          <a:p>
            <a:pPr marL="457200" indent="-457200"/>
            <a:r>
              <a:rPr lang="ru-RU" sz="2000" dirty="0" smtClean="0"/>
              <a:t> </a:t>
            </a:r>
            <a:r>
              <a:rPr lang="ru-RU" sz="2000" b="1" u="sng" dirty="0" err="1" smtClean="0"/>
              <a:t>Гедони́зм</a:t>
            </a:r>
            <a:r>
              <a:rPr lang="ru-RU" sz="2000" dirty="0" smtClean="0"/>
              <a:t> (</a:t>
            </a:r>
            <a:r>
              <a:rPr lang="ru-RU" sz="2000" dirty="0" err="1" smtClean="0"/>
              <a:t>др.-греч</a:t>
            </a:r>
            <a:r>
              <a:rPr lang="ru-RU" sz="2000" dirty="0" smtClean="0"/>
              <a:t>. </a:t>
            </a:r>
            <a:r>
              <a:rPr lang="ru-RU" sz="2000" dirty="0" err="1" smtClean="0"/>
              <a:t>ἡδονή </a:t>
            </a:r>
            <a:r>
              <a:rPr lang="ru-RU" sz="2000" dirty="0" smtClean="0"/>
              <a:t>— «наслаждение», «удовольствие») — этическое учение, согласно которому удовольствие является высшим благом и целью жизни.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772559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627784" cy="344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5" y="1"/>
            <a:ext cx="6588225" cy="15388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этапа поэзии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К. Батюшкова: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916832"/>
            <a:ext cx="6444208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ru-RU" sz="2800" dirty="0" smtClean="0"/>
              <a:t>2)второй </a:t>
            </a:r>
            <a:r>
              <a:rPr lang="ru-RU" sz="2800" dirty="0" smtClean="0"/>
              <a:t>- перелом в мировоззрении в результате событий 1812-1814 гг., отказ от эпикуреизма, появление исторического мышления, гражданственности (программное стихотворение, выразившее новые идейно-художественные установки - «К Дашкову», 1813 г.), появление трагических тревожных нот в поэзии, разочарование в «разумности» и «гармоничности человека»;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772559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627784" cy="344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5" y="1"/>
            <a:ext cx="6588225" cy="15388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этапа поэзии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К. Батюшкова: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132856"/>
            <a:ext cx="644420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ru-RU" sz="3200" dirty="0" smtClean="0"/>
              <a:t>3)третий </a:t>
            </a:r>
            <a:r>
              <a:rPr lang="ru-RU" sz="3200" dirty="0" smtClean="0"/>
              <a:t>- </a:t>
            </a:r>
            <a:r>
              <a:rPr lang="ru-RU" sz="3200" dirty="0" smtClean="0"/>
              <a:t>усиление </a:t>
            </a:r>
            <a:r>
              <a:rPr lang="ru-RU" sz="3200" dirty="0" smtClean="0"/>
              <a:t>романтического неприятия действительности, философствования, отразившиеся в жанре элегий.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Своеобразие лирики К. Батюшкова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667848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Впервые в русской поэзии Батюшковым был создан «лирический герой</a:t>
            </a:r>
            <a:r>
              <a:rPr lang="ru-RU" sz="2400" dirty="0" smtClean="0"/>
              <a:t>». </a:t>
            </a:r>
            <a:r>
              <a:rPr lang="ru-RU" sz="2400" dirty="0" smtClean="0"/>
              <a:t>Его лирический субъект 1802-1812 гг. – преимущественно восторженный человек, хотя временами его восторг сменяется меланхолией, он будто парит над прозаической жизнью. Поэтому с ним часто связывается образ крыльев, крылатости. </a:t>
            </a:r>
            <a:r>
              <a:rPr lang="ru-RU" sz="2400" b="1" u="sng" dirty="0" smtClean="0"/>
              <a:t>Меланхолия </a:t>
            </a:r>
            <a:r>
              <a:rPr lang="ru-RU" sz="2400" dirty="0" smtClean="0"/>
              <a:t>— "разлитие черной желчи"; в переносном смысле — душевная подавленность, мрачное настроение</a:t>
            </a:r>
          </a:p>
          <a:p>
            <a:endParaRPr lang="ru-RU" sz="2400" dirty="0"/>
          </a:p>
        </p:txBody>
      </p:sp>
      <p:pic>
        <p:nvPicPr>
          <p:cNvPr id="7" name="Рисунок 6" descr="88677438_Batyush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980728"/>
            <a:ext cx="233975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Своеобразие лирики К. Батюшкова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667848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u="sng" dirty="0" smtClean="0"/>
              <a:t>Олицетворение </a:t>
            </a:r>
            <a:r>
              <a:rPr lang="ru-RU" sz="2400" dirty="0" smtClean="0"/>
              <a:t>– характерная черта Батюшкова. Качества, которыми наделен лирический герой, призваны символизировать полноту физического бытия. Это молодость, влюбленность, красота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Возлюбленная </a:t>
            </a:r>
            <a:r>
              <a:rPr lang="ru-RU" sz="2400" dirty="0" smtClean="0"/>
              <a:t> </a:t>
            </a:r>
            <a:r>
              <a:rPr lang="ru-RU" sz="2400" dirty="0" smtClean="0"/>
              <a:t>героя всегда прекрасна. Еще Белинский заметил, что любовь </a:t>
            </a:r>
            <a:r>
              <a:rPr lang="ru-RU" sz="2400" dirty="0" err="1" smtClean="0"/>
              <a:t>батюшковского</a:t>
            </a:r>
            <a:r>
              <a:rPr lang="ru-RU" sz="2400" dirty="0" smtClean="0"/>
              <a:t> лирического героя овеяна ореолом духовности. </a:t>
            </a:r>
            <a:endParaRPr lang="ru-RU" sz="2400" dirty="0"/>
          </a:p>
        </p:txBody>
      </p:sp>
      <p:pic>
        <p:nvPicPr>
          <p:cNvPr id="7" name="Рисунок 6" descr="88677438_Batyush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980728"/>
            <a:ext cx="233975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Своеобразие лирики К. Батюшкова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59046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7" name="Рисунок 6" descr="88677438_Batyush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980728"/>
            <a:ext cx="2339752" cy="4176464"/>
          </a:xfrm>
          <a:prstGeom prst="rect">
            <a:avLst/>
          </a:prstGeom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601005"/>
            <a:ext cx="6804248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342900" algn="l"/>
              </a:tabLst>
            </a:pPr>
            <a:r>
              <a:rPr lang="ru-RU" sz="2400" dirty="0" smtClean="0">
                <a:solidFill>
                  <a:schemeClr val="dk1"/>
                </a:solidFill>
              </a:rPr>
              <a:t>Элегиям Батюшкова свойственен эпический элемент и использование средств драматического искусства. </a:t>
            </a:r>
            <a:r>
              <a:rPr lang="ru-RU" sz="2400" dirty="0" smtClean="0">
                <a:solidFill>
                  <a:schemeClr val="dk1"/>
                </a:solidFill>
              </a:rPr>
              <a:t>Его лирический герой зачастую оказывается подлинным действующим лицом, характер которого выявляется в ходе сюжета и фабулы, которая специфична не для лирика, а для других родов словесности (эпоса, драмы</a:t>
            </a:r>
            <a:r>
              <a:rPr lang="ru-RU" sz="2400" dirty="0" smtClean="0"/>
              <a:t>).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2400" dirty="0" smtClean="0"/>
              <a:t> </a:t>
            </a:r>
            <a:r>
              <a:rPr lang="ru-RU" sz="2400" b="1" u="sng" dirty="0" err="1" smtClean="0"/>
              <a:t>Фа́була</a:t>
            </a:r>
            <a:r>
              <a:rPr lang="ru-RU" sz="2400" b="1" u="sng" dirty="0" smtClean="0"/>
              <a:t> </a:t>
            </a:r>
            <a:r>
              <a:rPr lang="ru-RU" sz="2400" dirty="0" smtClean="0"/>
              <a:t>— фактическая сторона повествования, </a:t>
            </a:r>
            <a:r>
              <a:rPr lang="ru-RU" sz="2400" dirty="0" smtClean="0"/>
              <a:t> события в причинно-следственной</a:t>
            </a:r>
            <a:r>
              <a:rPr lang="ru-RU" sz="2400" dirty="0" smtClean="0"/>
              <a:t>, хронологической </a:t>
            </a:r>
            <a:r>
              <a:rPr lang="ru-RU" sz="2400" dirty="0" smtClean="0"/>
              <a:t>последовательности. </a:t>
            </a:r>
            <a:endParaRPr lang="ru-RU" sz="2400" dirty="0" smtClean="0"/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342900" algn="l"/>
              </a:tabLst>
            </a:pPr>
            <a:endParaRPr lang="ru-RU" sz="2400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Своеобразие лирики К. Батюшкова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60849"/>
            <a:ext cx="68580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Аллегоричность, символизм являются важным отличием лирики Батюшкова. Его поэзия очень сложна, многослойна и полисемантична. Она насыщена книжными, историческими и культурными ассоциациями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b="1" u="sng" dirty="0" smtClean="0"/>
              <a:t>Аллегория </a:t>
            </a:r>
            <a:r>
              <a:rPr lang="ru-RU" sz="2400" dirty="0" smtClean="0"/>
              <a:t>(от греч. </a:t>
            </a:r>
            <a:r>
              <a:rPr lang="ru-RU" sz="2400" dirty="0" err="1" smtClean="0"/>
              <a:t>allёgoria</a:t>
            </a:r>
            <a:r>
              <a:rPr lang="ru-RU" sz="2400" dirty="0" smtClean="0"/>
              <a:t> - иносказание) – одна из форм иносказания, в которой осуществляется изображение абстрактного понятия или явления (мудрость, хитрость, доброта, правосудие, вера и пр.) через конкретный образ </a:t>
            </a:r>
            <a:r>
              <a:rPr lang="ru-RU" sz="2400" dirty="0" smtClean="0"/>
              <a:t>( </a:t>
            </a:r>
            <a:r>
              <a:rPr lang="ru-RU" sz="2400" dirty="0" smtClean="0"/>
              <a:t>правосудие - весы, вера - крест).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7" name="Рисунок 6" descr="88677438_Batyush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980728"/>
            <a:ext cx="233975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Своеобразие лирики К. Батюшкова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667848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Особенность стиля Батюшкова – употребление повторяющихся слов и словосочетаний, своеобразных </a:t>
            </a:r>
            <a:r>
              <a:rPr lang="ru-RU" sz="2400" b="1" u="sng" dirty="0" smtClean="0"/>
              <a:t>поэтических клише </a:t>
            </a:r>
            <a:r>
              <a:rPr lang="ru-RU" sz="2400" dirty="0" smtClean="0"/>
              <a:t>– «пламень любви», «чаша радости», «упоенье сердца», «жар сердца», «пить дыханье», «темный взор».</a:t>
            </a:r>
            <a:endParaRPr lang="ru-RU" sz="2400" dirty="0"/>
          </a:p>
        </p:txBody>
      </p:sp>
      <p:pic>
        <p:nvPicPr>
          <p:cNvPr id="7" name="Рисунок 6" descr="88677438_Batyush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980728"/>
            <a:ext cx="233975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1172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11</cp:revision>
  <dcterms:created xsi:type="dcterms:W3CDTF">2013-09-11T12:08:43Z</dcterms:created>
  <dcterms:modified xsi:type="dcterms:W3CDTF">2013-09-11T13:59:06Z</dcterms:modified>
</cp:coreProperties>
</file>