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2" r:id="rId5"/>
    <p:sldId id="257" r:id="rId6"/>
    <p:sldId id="259" r:id="rId7"/>
    <p:sldId id="260" r:id="rId8"/>
    <p:sldId id="258" r:id="rId9"/>
    <p:sldId id="271" r:id="rId10"/>
    <p:sldId id="281" r:id="rId11"/>
    <p:sldId id="278" r:id="rId12"/>
    <p:sldId id="280" r:id="rId13"/>
    <p:sldId id="283" r:id="rId14"/>
    <p:sldId id="284" r:id="rId15"/>
    <p:sldId id="272" r:id="rId16"/>
    <p:sldId id="279" r:id="rId17"/>
    <p:sldId id="282" r:id="rId18"/>
    <p:sldId id="270" r:id="rId19"/>
    <p:sldId id="277" r:id="rId20"/>
    <p:sldId id="273" r:id="rId21"/>
    <p:sldId id="261" r:id="rId22"/>
    <p:sldId id="264" r:id="rId23"/>
    <p:sldId id="275" r:id="rId24"/>
    <p:sldId id="286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4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D4636-B832-49E9-B97F-37A13C4C4F3C}" type="datetimeFigureOut">
              <a:rPr lang="ru-RU" smtClean="0"/>
              <a:pPr/>
              <a:t>18.02.2015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F7885-CA09-44EC-87D2-5DE59099DD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82214666_vetton_ru_615.jpg"/>
          <p:cNvPicPr>
            <a:picLocks noChangeAspect="1"/>
          </p:cNvPicPr>
          <p:nvPr/>
        </p:nvPicPr>
        <p:blipFill>
          <a:blip r:embed="rId2" cstate="print">
            <a:lum bright="-54000" contrast="-2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4868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Mistral" pitchFamily="66" charset="0"/>
              </a:rPr>
              <a:t>АССОЦИАЦИЯ  ХУДОЖНИКОВ</a:t>
            </a:r>
          </a:p>
          <a:p>
            <a:endParaRPr lang="ru-RU" sz="3600" b="1" dirty="0" smtClean="0">
              <a:solidFill>
                <a:srgbClr val="FFC000"/>
              </a:solidFill>
              <a:latin typeface="Mistral" pitchFamily="66" charset="0"/>
            </a:endParaRPr>
          </a:p>
          <a:p>
            <a:r>
              <a:rPr lang="ru-RU" sz="3600" b="1" dirty="0" smtClean="0">
                <a:solidFill>
                  <a:srgbClr val="FFC000"/>
                </a:solidFill>
                <a:latin typeface="Mistral" pitchFamily="66" charset="0"/>
              </a:rPr>
              <a:t>                            РЕВОЛЮЦИОННОЙ  </a:t>
            </a:r>
            <a:r>
              <a:rPr lang="ru-RU" sz="4000" b="1" dirty="0" smtClean="0">
                <a:solidFill>
                  <a:srgbClr val="FFC000"/>
                </a:solidFill>
                <a:latin typeface="Mistral" pitchFamily="66" charset="0"/>
              </a:rPr>
              <a:t>РОССИИ</a:t>
            </a:r>
          </a:p>
          <a:p>
            <a:endParaRPr lang="ru-RU" sz="3600" b="1" dirty="0" smtClean="0">
              <a:solidFill>
                <a:srgbClr val="FFC000"/>
              </a:solidFill>
              <a:latin typeface="Mistral" pitchFamily="66" charset="0"/>
            </a:endParaRPr>
          </a:p>
          <a:p>
            <a:r>
              <a:rPr lang="ru-RU" sz="3600" b="1" dirty="0" smtClean="0">
                <a:solidFill>
                  <a:srgbClr val="FFC000"/>
                </a:solidFill>
                <a:latin typeface="Mistral" pitchFamily="66" charset="0"/>
              </a:rPr>
              <a:t>                        </a:t>
            </a:r>
            <a:r>
              <a:rPr lang="ru-RU" sz="4400" b="1" dirty="0" smtClean="0">
                <a:solidFill>
                  <a:srgbClr val="FFC000"/>
                </a:solidFill>
                <a:latin typeface="Mistral" pitchFamily="66" charset="0"/>
              </a:rPr>
              <a:t>1922-1932 гг.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4293096"/>
            <a:ext cx="75797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«Наш гражданский долг перед человечеством — 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художественно-документальное запечатление 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величайшего момента истории в его революционном порыве»</a:t>
            </a:r>
          </a:p>
          <a:p>
            <a:pPr algn="r"/>
            <a:endParaRPr lang="ru-RU" sz="2000" i="1" dirty="0" smtClean="0">
              <a:solidFill>
                <a:srgbClr val="FFFF00"/>
              </a:solidFill>
            </a:endParaRPr>
          </a:p>
          <a:p>
            <a:pPr algn="r"/>
            <a:r>
              <a:rPr lang="ru-RU" sz="2000" dirty="0" smtClean="0">
                <a:solidFill>
                  <a:srgbClr val="FFFF00"/>
                </a:solidFill>
              </a:rPr>
              <a:t>Из декларации АХРР 1922 года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17-1000-ru-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М.Б.Греков .Пушки на снегу в лунную ночь. 1922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340768"/>
            <a:ext cx="5541660" cy="3960440"/>
          </a:xfrm>
          <a:prstGeom prst="rect">
            <a:avLst/>
          </a:prstGeom>
          <a:ln w="114300" cmpd="tri"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07704" y="5805264"/>
            <a:ext cx="5501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М.Б.Греков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.Пушки на снегу в лунную ночь. 1922 г.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52005161603_F008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.С.Петров-Водкин Ахматова Анна Андреевна (1922).jpg"/>
          <p:cNvPicPr>
            <a:picLocks noChangeAspect="1"/>
          </p:cNvPicPr>
          <p:nvPr/>
        </p:nvPicPr>
        <p:blipFill>
          <a:blip r:embed="rId3" cstate="print"/>
          <a:srcRect r="5015" b="2256"/>
          <a:stretch>
            <a:fillRect/>
          </a:stretch>
        </p:blipFill>
        <p:spPr>
          <a:xfrm>
            <a:off x="1403648" y="764704"/>
            <a:ext cx="2736304" cy="3744416"/>
          </a:xfrm>
          <a:prstGeom prst="rect">
            <a:avLst/>
          </a:prstGeom>
        </p:spPr>
      </p:pic>
      <p:pic>
        <p:nvPicPr>
          <p:cNvPr id="6" name="Рисунок 5" descr="С.В. Малютин. «Портрет Фурманова», 1922, ГТ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764704"/>
            <a:ext cx="2880320" cy="3665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941168"/>
            <a:ext cx="365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  <a:latin typeface="Constantia" pitchFamily="18" charset="0"/>
              </a:rPr>
              <a:t>К.С.Петров-Водкин Портрет</a:t>
            </a:r>
          </a:p>
          <a:p>
            <a:pPr algn="ctr"/>
            <a:r>
              <a:rPr lang="ru-RU" i="1" dirty="0" smtClean="0">
                <a:solidFill>
                  <a:srgbClr val="FFC000"/>
                </a:solidFill>
                <a:latin typeface="Constantia" pitchFamily="18" charset="0"/>
              </a:rPr>
              <a:t>Ахматова Анна Андреевна  1922 г</a:t>
            </a:r>
            <a:endParaRPr lang="ru-RU" i="1" dirty="0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941168"/>
            <a:ext cx="3904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  <a:latin typeface="Constantia" pitchFamily="18" charset="0"/>
              </a:rPr>
              <a:t>С.В. Малютин Портрет писателя </a:t>
            </a:r>
          </a:p>
          <a:p>
            <a:pPr algn="ctr"/>
            <a:r>
              <a:rPr lang="ru-RU" i="1" dirty="0" smtClean="0">
                <a:solidFill>
                  <a:srgbClr val="FFC000"/>
                </a:solidFill>
                <a:latin typeface="Constantia" pitchFamily="18" charset="0"/>
              </a:rPr>
              <a:t>Д. А. Фурманова. 1922 г</a:t>
            </a:r>
          </a:p>
          <a:p>
            <a:endParaRPr lang="ru-RU" i="1" dirty="0">
              <a:solidFill>
                <a:srgbClr val="FFC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17-1000-ru-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4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Н. Б. Терпсихоров. «Первый лозунг», 19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48680"/>
            <a:ext cx="5191274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4" y="5661248"/>
            <a:ext cx="431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 Б. Терпсихоров. «Первый лозунг», 1924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f67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Ф.С.Богородский« Беспризорные играют в карты»1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4664"/>
            <a:ext cx="4632839" cy="4968552"/>
          </a:xfrm>
          <a:prstGeom prst="rect">
            <a:avLst/>
          </a:prstGeom>
          <a:ln w="88900" cmpd="tri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27784" y="573325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Constantia" pitchFamily="18" charset="0"/>
              </a:rPr>
              <a:t>Ф.С.Богородский</a:t>
            </a:r>
            <a:r>
              <a:rPr lang="ru-RU" dirty="0" smtClean="0">
                <a:latin typeface="Constantia" pitchFamily="18" charset="0"/>
              </a:rPr>
              <a:t>  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 « Беспризорные играют в карты»</a:t>
            </a:r>
          </a:p>
          <a:p>
            <a:pPr algn="ctr"/>
            <a:r>
              <a:rPr lang="ru-RU" dirty="0" smtClean="0">
                <a:latin typeface="Constantia" pitchFamily="18" charset="0"/>
              </a:rPr>
              <a:t>1926 г.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e85_a4800b82_XL.jpe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Н. А. Касаткин. «Пионерка с книгой», 1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04665"/>
            <a:ext cx="3456384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5445224"/>
            <a:ext cx="434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nstantia" pitchFamily="18" charset="0"/>
              </a:rPr>
              <a:t>Н. А. Касаткин. </a:t>
            </a:r>
            <a:r>
              <a:rPr lang="ru-RU" sz="2000" dirty="0" smtClean="0">
                <a:latin typeface="Constantia" pitchFamily="18" charset="0"/>
              </a:rPr>
              <a:t>«Пионерка с книгой», 1926 г.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52005161603_F008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Б.В.Иогансон, «Рабфак идет», 1928, Киевский музей русского искусст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620688"/>
            <a:ext cx="3591272" cy="4496273"/>
          </a:xfrm>
          <a:prstGeom prst="rect">
            <a:avLst/>
          </a:prstGeom>
          <a:ln w="66675" cmpd="tri">
            <a:solidFill>
              <a:schemeClr val="tx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75856" y="5517232"/>
            <a:ext cx="3855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Б.В.Иогансон, «Рабфак идет», 1928, 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52005161603_F008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.С.Петров-Водкин  Смерть комиссара. 1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570" y="260648"/>
            <a:ext cx="7740860" cy="5360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6093296"/>
            <a:ext cx="515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Constantia" pitchFamily="18" charset="0"/>
              </a:rPr>
              <a:t>К. С.Петров-Водкин  Смерть комиссара. 1928 г.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6e85_a4800b82_XL.jpe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4" descr="П.А._Радимов._Улица_в_Казани._1929_г.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969084" cy="4536504"/>
          </a:xfrm>
          <a:ln w="114300" cmpd="tri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39752" y="5517232"/>
            <a:ext cx="406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П.А.Радимов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. Улица в Казани.1929 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52005161603_F008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И.И. Бродский. «Выступление В. И. Ленина на митинге рабочих Путиловского завода в мае 1917 года», 19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620688"/>
            <a:ext cx="6048672" cy="3421820"/>
          </a:xfrm>
          <a:prstGeom prst="rect">
            <a:avLst/>
          </a:prstGeom>
          <a:ln w="123825" cmpd="tri">
            <a:solidFill>
              <a:schemeClr val="bg2">
                <a:lumMod val="1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15087" y="4941168"/>
            <a:ext cx="5313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  <a:latin typeface="Constantia" pitchFamily="18" charset="0"/>
              </a:rPr>
              <a:t>И.И. Бродский.</a:t>
            </a:r>
          </a:p>
          <a:p>
            <a:pPr algn="ctr"/>
            <a:r>
              <a:rPr lang="ru-RU" i="1" dirty="0" smtClean="0">
                <a:solidFill>
                  <a:srgbClr val="FFC000"/>
                </a:solidFill>
                <a:latin typeface="Constantia" pitchFamily="18" charset="0"/>
              </a:rPr>
              <a:t> «Выступление В. И. Ленина на митинге рабочих</a:t>
            </a:r>
          </a:p>
          <a:p>
            <a:pPr algn="ctr"/>
            <a:r>
              <a:rPr lang="ru-RU" i="1" dirty="0" smtClean="0">
                <a:solidFill>
                  <a:srgbClr val="FFC000"/>
                </a:solidFill>
                <a:latin typeface="Constantia" pitchFamily="18" charset="0"/>
              </a:rPr>
              <a:t> Путиловского завода в мае 1917 года», 1929 г.</a:t>
            </a:r>
            <a:endParaRPr lang="ru-RU" i="1" dirty="0">
              <a:solidFill>
                <a:srgbClr val="FFC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.И. Бродский, «В. И. Ленин в Смольном в 1917 году», 1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805264"/>
            <a:ext cx="3601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Герасимов А.М.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</a:rPr>
              <a:t> В. И. Ленин на трибуне. 1930г.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f67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919008"/>
            <a:ext cx="7812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</a:rPr>
              <a:t>«Мы изобразим сегодняшний день: быт Красной Армии, быт рабочих, крестьянства, деятелей революции и героев труда… Мы дадим действительную картину событий, а не абстрактные измышления,…»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                                                             Из  декларации АХРР 1922 года.</a:t>
            </a:r>
          </a:p>
          <a:p>
            <a:endParaRPr lang="ru-RU" sz="2000" dirty="0">
              <a:solidFill>
                <a:schemeClr val="bg1"/>
              </a:solidFill>
              <a:latin typeface="Monotype Corsiva" pitchFamily="66" charset="0"/>
              <a:ea typeface="Microsoft Himalaya" pitchFamily="2" charset="0"/>
              <a:cs typeface="Microsoft Himalaya" pitchFamily="2" charset="0"/>
            </a:endParaRPr>
          </a:p>
        </p:txBody>
      </p:sp>
      <p:pic>
        <p:nvPicPr>
          <p:cNvPr id="6" name="Рисунок 5" descr="Павел_Радим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980728"/>
            <a:ext cx="4477019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908720"/>
            <a:ext cx="3797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Constantia" pitchFamily="18" charset="0"/>
              </a:rPr>
              <a:t>Павел  Александрович Радимов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Constantia" pitchFamily="18" charset="0"/>
              </a:rPr>
              <a:t>1887-1967гг.</a:t>
            </a:r>
            <a:endParaRPr lang="ru-RU" sz="2000" i="1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52005161603_F008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В. И. Ленин на трибуне. 1930г Герасимов А.М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620688"/>
            <a:ext cx="3240360" cy="4277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5517232"/>
            <a:ext cx="5605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Constantia" pitchFamily="18" charset="0"/>
              </a:rPr>
              <a:t>А.М. Герасимов</a:t>
            </a:r>
            <a:r>
              <a:rPr lang="ru-RU" sz="2000" dirty="0" smtClean="0">
                <a:solidFill>
                  <a:srgbClr val="FFC000"/>
                </a:solidFill>
                <a:latin typeface="Constantia" pitchFamily="18" charset="0"/>
              </a:rPr>
              <a:t> В. И. Ленин на трибуне. 1930г</a:t>
            </a:r>
            <a:endParaRPr lang="ru-RU" sz="2000" dirty="0">
              <a:solidFill>
                <a:srgbClr val="FFC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e_01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М.Б. Греков Знаменщик и трубач. 193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1619672" y="836712"/>
            <a:ext cx="5904656" cy="4450479"/>
          </a:xfrm>
          <a:prstGeom prst="rect">
            <a:avLst/>
          </a:prstGeom>
          <a:ln w="114300" cmpd="thinThick"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44422" y="5733256"/>
            <a:ext cx="5255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М.Б. Греков Знаменщик и трубач. 1934 г.</a:t>
            </a: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52005161603_F008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А.А. Рылов. В.И.Ленин в Разливе в 1917 году. 1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7829" y="1484784"/>
            <a:ext cx="5188342" cy="3061122"/>
          </a:xfrm>
          <a:prstGeom prst="rect">
            <a:avLst/>
          </a:prstGeom>
          <a:ln w="114300" cmpd="tri"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27287" y="5157192"/>
            <a:ext cx="3289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FFC000"/>
                </a:solidFill>
              </a:rPr>
              <a:t>А. А. Рылов. «Ленин» 1934 г.</a:t>
            </a:r>
            <a:endParaRPr lang="ru-RU" sz="20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52005161603_F008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Б.Н. Яковлев  « Москва. Вид на Кремль со стороны Москворецкого моста.» 1936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8640"/>
            <a:ext cx="7704856" cy="5375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021288"/>
            <a:ext cx="817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66"/>
                </a:solidFill>
              </a:rPr>
              <a:t>Б.Н. Яковлев  « Москва. Вид на Кремль со стороны Москворецкого моста.» 1936г</a:t>
            </a:r>
            <a:endParaRPr lang="ru-RU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e85_a4800b82_XL.jpe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Верхушка АХPР Е. А. Кацман, И. И. Бродский, Ю. И Репин, А. В. Григорьев, П. А Радимов (1926г.)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1979712" y="404664"/>
            <a:ext cx="5184576" cy="3624923"/>
          </a:xfrm>
          <a:prstGeom prst="rect">
            <a:avLst/>
          </a:prstGeom>
          <a:ln w="111125" cmpd="tri">
            <a:solidFill>
              <a:schemeClr val="bg2">
                <a:lumMod val="10000"/>
              </a:schemeClr>
            </a:solidFill>
            <a:miter lim="8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97802" y="4581128"/>
            <a:ext cx="654839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Руководители  АХ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P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Р: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Е. А. Кацман, И. И. Бродский,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Ю. И Репин, А. В. Григорьев, П. А Радимов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(1926г.)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82214666_vetton_ru_615.jpg"/>
          <p:cNvPicPr>
            <a:picLocks noChangeAspect="1"/>
          </p:cNvPicPr>
          <p:nvPr/>
        </p:nvPicPr>
        <p:blipFill>
          <a:blip r:embed="rId2" cstate="print">
            <a:lum bright="-54000" contrast="-2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315" y="620689"/>
            <a:ext cx="7143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istral" pitchFamily="66" charset="0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er-1920k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78403"/>
          </a:xfrm>
          <a:prstGeom prst="rect">
            <a:avLst/>
          </a:prstGeom>
        </p:spPr>
      </p:pic>
      <p:pic>
        <p:nvPicPr>
          <p:cNvPr id="3" name="Рисунок 2" descr="Malutin-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2000" contrast="16000"/>
          </a:blip>
          <a:stretch>
            <a:fillRect/>
          </a:stretch>
        </p:blipFill>
        <p:spPr>
          <a:xfrm>
            <a:off x="971600" y="256412"/>
            <a:ext cx="3600400" cy="4871129"/>
          </a:xfrm>
          <a:prstGeom prst="rect">
            <a:avLst/>
          </a:prstGeom>
          <a:ln w="53975" cmpd="tri">
            <a:solidFill>
              <a:schemeClr val="bg2">
                <a:lumMod val="1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3910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i="1" dirty="0" smtClean="0">
                <a:latin typeface="Constantia" pitchFamily="18" charset="0"/>
              </a:rPr>
              <a:t>Сергей Васильевич Малютин</a:t>
            </a:r>
            <a:endParaRPr lang="ru-RU" sz="2000" b="1" i="1" dirty="0" smtClean="0">
              <a:latin typeface="Constantia" pitchFamily="18" charset="0"/>
            </a:endParaRPr>
          </a:p>
          <a:p>
            <a:pPr algn="ctr"/>
            <a:r>
              <a:rPr lang="ru-RU" sz="2000" b="1" i="1" dirty="0" smtClean="0">
                <a:latin typeface="Constantia" pitchFamily="18" charset="0"/>
              </a:rPr>
              <a:t>1859-1937гг.</a:t>
            </a:r>
            <a:endParaRPr lang="ru-RU" sz="2000" b="1" i="1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348880"/>
            <a:ext cx="35638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 «…Художник явно находит своего зрителя,</a:t>
            </a:r>
          </a:p>
          <a:p>
            <a:r>
              <a:rPr lang="ru-RU" b="1" i="1" dirty="0" smtClean="0">
                <a:latin typeface="Constantia" pitchFamily="18" charset="0"/>
              </a:rPr>
              <a:t> зритель явно начинает узнавать в художнике </a:t>
            </a:r>
          </a:p>
          <a:p>
            <a:r>
              <a:rPr lang="ru-RU" b="1" i="1" dirty="0" smtClean="0">
                <a:latin typeface="Constantia" pitchFamily="18" charset="0"/>
              </a:rPr>
              <a:t>своего художника»</a:t>
            </a:r>
          </a:p>
          <a:p>
            <a:endParaRPr lang="ru-RU" b="1" i="1" dirty="0" smtClean="0">
              <a:latin typeface="Constantia" pitchFamily="18" charset="0"/>
            </a:endParaRPr>
          </a:p>
          <a:p>
            <a:pPr algn="r"/>
            <a:r>
              <a:rPr lang="ru-RU" i="1" dirty="0" smtClean="0">
                <a:latin typeface="Constantia" pitchFamily="18" charset="0"/>
              </a:rPr>
              <a:t>Луначарский А.В.</a:t>
            </a:r>
          </a:p>
          <a:p>
            <a:pPr algn="r"/>
            <a:r>
              <a:rPr lang="ru-RU" i="1" dirty="0" smtClean="0">
                <a:latin typeface="Constantia" pitchFamily="18" charset="0"/>
              </a:rPr>
              <a:t>седьмая выставка АХРР</a:t>
            </a:r>
          </a:p>
          <a:p>
            <a:pPr algn="r"/>
            <a:endParaRPr lang="ru-RU" dirty="0" smtClean="0"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er-1920d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40000" contrast="40000"/>
          </a:blip>
          <a:srcRect l="6688" r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Ю.И. Репин  Стреляй.1921.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899592" y="692696"/>
            <a:ext cx="3672408" cy="4841545"/>
          </a:xfrm>
          <a:prstGeom prst="rect">
            <a:avLst/>
          </a:prstGeom>
          <a:ln w="114300" cmpd="tri">
            <a:solidFill>
              <a:schemeClr val="accent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7584" y="5949280"/>
            <a:ext cx="347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Ю.И. Репин 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Стреляй. 1921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Constantia" pitchFamily="18" charset="0"/>
              </a:rPr>
              <a:t> г.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564904"/>
            <a:ext cx="34918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«Оглядел я выставку эту,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До чего хороша по сюжету!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Насчет тени, фона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И тона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И насчет светового канона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Я судить не берусь:</a:t>
            </a:r>
            <a:b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</a:b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На канон я гляжу, как на молнию гусь…»</a:t>
            </a:r>
          </a:p>
          <a:p>
            <a:endParaRPr lang="ru-RU" b="1" i="1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</a:endParaRPr>
          </a:p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</a:rPr>
              <a:t>«Ахраровцы» </a:t>
            </a:r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>Демьян Бедный,</a:t>
            </a:r>
          </a:p>
          <a:p>
            <a:pPr algn="r"/>
            <a:r>
              <a:rPr lang="ru-RU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> (1925 год, к VII выставке АХРР)</a:t>
            </a: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/>
            </a:r>
            <a:b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</a:br>
            <a:endParaRPr lang="ru-RU" sz="2000" b="1" i="1" dirty="0" smtClean="0">
              <a:solidFill>
                <a:schemeClr val="bg1">
                  <a:lumMod val="85000"/>
                </a:schemeClr>
              </a:solidFill>
              <a:latin typeface="Constantia" pitchFamily="18" charset="0"/>
              <a:ea typeface="Microsoft Himalaya" pitchFamily="2" charset="0"/>
              <a:cs typeface="Microsoft Himalaya" pitchFamily="2" charset="0"/>
            </a:endParaRPr>
          </a:p>
          <a:p>
            <a:pPr algn="r"/>
            <a:endParaRPr lang="ru-RU" dirty="0">
              <a:solidFill>
                <a:schemeClr val="accent6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6e85_a4800b82_XL.jpe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2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Верхушка АХPР Е. А. Кацман, И. И. Бродский, Ю. И Репин, А. В. Григорьев, П. А Радимов (1926г.)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2915816" y="404664"/>
            <a:ext cx="5184576" cy="3624923"/>
          </a:xfrm>
          <a:prstGeom prst="rect">
            <a:avLst/>
          </a:prstGeom>
          <a:ln w="111125" cmpd="tri">
            <a:solidFill>
              <a:schemeClr val="bg2">
                <a:lumMod val="10000"/>
              </a:schemeClr>
            </a:solidFill>
            <a:miter lim="800000"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9552" y="4365104"/>
            <a:ext cx="761150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Руководители АХ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P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Р: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Е. А. Кацман, И. И. Бродский, 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Ю. И Репин, А. В. Григорьев, П. А Радимов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(1926г.)</a:t>
            </a:r>
          </a:p>
          <a:p>
            <a:endParaRPr lang="ru-RU" spc="-150" dirty="0">
              <a:solidFill>
                <a:schemeClr val="bg2">
                  <a:lumMod val="10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24bef_d650f7ff_XL.jpe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56000" contrast="-72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Греков Митрофан Борисович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08304" y="332656"/>
            <a:ext cx="1512168" cy="2400266"/>
          </a:xfrm>
          <a:prstGeom prst="rect">
            <a:avLst/>
          </a:prstGeom>
        </p:spPr>
      </p:pic>
      <p:pic>
        <p:nvPicPr>
          <p:cNvPr id="5" name="Рисунок 4" descr="И.И. Бродский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32040" y="2924944"/>
            <a:ext cx="2160240" cy="2700300"/>
          </a:xfrm>
          <a:prstGeom prst="rect">
            <a:avLst/>
          </a:prstGeom>
        </p:spPr>
      </p:pic>
      <p:pic>
        <p:nvPicPr>
          <p:cNvPr id="6" name="Рисунок 5" descr="К.С. Петров-Водкин.jpe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71800" y="332656"/>
            <a:ext cx="1800200" cy="2355056"/>
          </a:xfrm>
          <a:prstGeom prst="rect">
            <a:avLst/>
          </a:prstGeom>
        </p:spPr>
      </p:pic>
      <p:pic>
        <p:nvPicPr>
          <p:cNvPr id="7" name="Рисунок 6" descr="Е.Е. Лансере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3528" y="2636912"/>
            <a:ext cx="2016224" cy="3051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2924944"/>
            <a:ext cx="2322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ПЕТРОВ-ВОДКИН К.С.</a:t>
            </a:r>
          </a:p>
          <a:p>
            <a:pPr algn="ctr"/>
            <a:r>
              <a:rPr lang="ru-RU" b="1" dirty="0" smtClean="0"/>
              <a:t> 1878-1939 </a:t>
            </a:r>
            <a:r>
              <a:rPr lang="ru-RU" b="1" dirty="0" err="1" smtClean="0"/>
              <a:t>гг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949280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ЛАНСЕРЕ Е. Е.</a:t>
            </a:r>
          </a:p>
          <a:p>
            <a:pPr algn="ctr"/>
            <a:r>
              <a:rPr lang="ru-RU" b="1" dirty="0" smtClean="0"/>
              <a:t>1875-1946 </a:t>
            </a:r>
            <a:r>
              <a:rPr lang="ru-RU" b="1" dirty="0" err="1" smtClean="0"/>
              <a:t>гг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73783" y="5733256"/>
            <a:ext cx="2028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БРОДСКИЙ И. И.</a:t>
            </a:r>
          </a:p>
          <a:p>
            <a:pPr algn="ctr"/>
            <a:r>
              <a:rPr lang="ru-RU" b="1" dirty="0" smtClean="0"/>
              <a:t> 1883/1884-1939 </a:t>
            </a:r>
            <a:r>
              <a:rPr lang="ru-RU" b="1" dirty="0" err="1" smtClean="0"/>
              <a:t>гг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2996952"/>
            <a:ext cx="148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ГРЕКОВ М. Б.</a:t>
            </a:r>
          </a:p>
          <a:p>
            <a:pPr algn="ctr"/>
            <a:r>
              <a:rPr lang="ru-RU" b="1" dirty="0" smtClean="0"/>
              <a:t>1882-1934 </a:t>
            </a:r>
            <a:r>
              <a:rPr lang="ru-RU" b="1" dirty="0" err="1" smtClean="0"/>
              <a:t>гг</a:t>
            </a:r>
            <a:endParaRPr lang="ru-RU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6e85_a4800b82_XL.jpe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.С.Петров-Водкин Ахматова Анна Андреевна (1922).jpg"/>
          <p:cNvPicPr>
            <a:picLocks noChangeAspect="1"/>
          </p:cNvPicPr>
          <p:nvPr/>
        </p:nvPicPr>
        <p:blipFill>
          <a:blip r:embed="rId3" cstate="print"/>
          <a:srcRect b="2174"/>
          <a:stretch>
            <a:fillRect/>
          </a:stretch>
        </p:blipFill>
        <p:spPr>
          <a:xfrm>
            <a:off x="611560" y="620688"/>
            <a:ext cx="4176464" cy="5362491"/>
          </a:xfrm>
          <a:prstGeom prst="rect">
            <a:avLst/>
          </a:prstGeom>
          <a:ln w="120650" cmpd="tri">
            <a:solidFill>
              <a:schemeClr val="tx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76056" y="5229200"/>
            <a:ext cx="3840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К.С.Петров-Водкин Портрет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Ахматова Анна Андреевна  1922 г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742579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4005064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>Не учен. Не понятно.</a:t>
            </a:r>
            <a:b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</a:br>
            <a: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>В светотенях не смыслю, увы, ни аза,</a:t>
            </a:r>
            <a:b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</a:br>
            <a: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>Знаю только: вот это смотреть мне приятно,</a:t>
            </a:r>
            <a:b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</a:br>
            <a: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>А вот это мне режет глаза.</a:t>
            </a:r>
          </a:p>
          <a:p>
            <a:pPr algn="r"/>
            <a:r>
              <a:rPr lang="ru-RU" sz="2000" dirty="0" smtClean="0">
                <a:solidFill>
                  <a:srgbClr val="FFC000"/>
                </a:solidFill>
                <a:latin typeface="Constantia" pitchFamily="18" charset="0"/>
              </a:rPr>
              <a:t>«Ахраровцы» </a:t>
            </a:r>
            <a: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>Демьян Бедный,</a:t>
            </a:r>
          </a:p>
          <a:p>
            <a:pPr algn="r"/>
            <a: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  <a:t> (1925 год, к VII выставке АХРР)</a:t>
            </a:r>
            <a:br>
              <a:rPr lang="ru-RU" sz="2000" b="1" i="1" dirty="0" smtClean="0">
                <a:solidFill>
                  <a:srgbClr val="FFC000"/>
                </a:solidFill>
                <a:latin typeface="Constantia" pitchFamily="18" charset="0"/>
                <a:ea typeface="Microsoft Himalaya" pitchFamily="2" charset="0"/>
                <a:cs typeface="Microsoft Himalaya" pitchFamily="2" charset="0"/>
              </a:rPr>
            </a:br>
            <a:endParaRPr lang="ru-RU" sz="2000" b="1" i="1" dirty="0" smtClean="0">
              <a:solidFill>
                <a:srgbClr val="FFC000"/>
              </a:solidFill>
              <a:latin typeface="Constantia" pitchFamily="18" charset="0"/>
              <a:ea typeface="Microsoft Himalaya" pitchFamily="2" charset="0"/>
              <a:cs typeface="Microsoft Himalaya" pitchFamily="2" charset="0"/>
            </a:endParaRPr>
          </a:p>
          <a:p>
            <a:endParaRPr lang="ru-RU" dirty="0"/>
          </a:p>
        </p:txBody>
      </p:sp>
      <p:pic>
        <p:nvPicPr>
          <p:cNvPr id="8" name="Рисунок 7" descr="А. А. Рылов. «Ленин»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467544" y="692696"/>
            <a:ext cx="3408378" cy="51845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52005161603_F008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20000"/>
          </a:blip>
          <a:srcRect l="1963" t="2751" r="1963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Н. С. Самокиша «Бой за знамя. Атака». 1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764704"/>
            <a:ext cx="6722360" cy="3312368"/>
          </a:xfrm>
          <a:prstGeom prst="rect">
            <a:avLst/>
          </a:prstGeom>
          <a:ln w="149225" cmpd="tri">
            <a:solidFill>
              <a:schemeClr val="accent6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79615" y="5013176"/>
            <a:ext cx="4784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  <a:latin typeface="Constantia" pitchFamily="18" charset="0"/>
              </a:rPr>
              <a:t>Н. С. Самокиша «Бой за знамя. Атака». 1922</a:t>
            </a:r>
            <a:endParaRPr lang="ru-RU" i="1" dirty="0">
              <a:solidFill>
                <a:srgbClr val="FFC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413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Куколкина</dc:creator>
  <cp:lastModifiedBy>Пользователь</cp:lastModifiedBy>
  <cp:revision>122</cp:revision>
  <dcterms:created xsi:type="dcterms:W3CDTF">2010-12-06T19:16:32Z</dcterms:created>
  <dcterms:modified xsi:type="dcterms:W3CDTF">2015-02-18T14:15:04Z</dcterms:modified>
</cp:coreProperties>
</file>