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57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8" r:id="rId23"/>
    <p:sldId id="277" r:id="rId24"/>
    <p:sldId id="279" r:id="rId25"/>
    <p:sldId id="280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2D1EA1-9FFF-4216-A4CA-2B703AB197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86ADDF-4894-4C83-BAEA-CF454B48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lance.ru/" TargetMode="External"/><Relationship Id="rId2" Type="http://schemas.openxmlformats.org/officeDocument/2006/relationships/hyperlink" Target="http://usznkorkino.ru/fotos/?top=26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tower.ru/forum/index.php?showtopic=1887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композиции в конструктивных искусствах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Искусство композиции – </a:t>
            </a:r>
          </a:p>
          <a:p>
            <a:r>
              <a:rPr lang="ru-RU" sz="3200" b="1" dirty="0" smtClean="0"/>
              <a:t>основа дизайна и архитектуры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Такой способ гармонии, когда изображение слева подобно изображению справа и как бы разделено по вертикали, горизонтали или по какой-либо другой оси, называется симметрией, а сама композиция –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симметричной </a:t>
            </a:r>
            <a:endParaRPr lang="ru-RU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3744416" cy="2880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04664"/>
            <a:ext cx="3744416" cy="2880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5" idx="0"/>
            <a:endCxn id="5" idx="2"/>
          </p:cNvCxnSpPr>
          <p:nvPr/>
        </p:nvCxnSpPr>
        <p:spPr>
          <a:xfrm>
            <a:off x="2339752" y="404664"/>
            <a:ext cx="0" cy="28803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39752" y="404664"/>
            <a:ext cx="18722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9" idx="0"/>
            <a:endCxn id="9" idx="2"/>
          </p:cNvCxnSpPr>
          <p:nvPr/>
        </p:nvCxnSpPr>
        <p:spPr>
          <a:xfrm>
            <a:off x="6660232" y="404664"/>
            <a:ext cx="0" cy="288032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20072" y="2060848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36296" y="2060848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764704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539552" y="3717032"/>
            <a:ext cx="3744416" cy="2880320"/>
            <a:chOff x="539552" y="3717032"/>
            <a:chExt cx="3744416" cy="288032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539552" y="3717032"/>
              <a:ext cx="3744416" cy="2880320"/>
              <a:chOff x="539552" y="3717032"/>
              <a:chExt cx="3744416" cy="288032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39552" y="3717032"/>
                <a:ext cx="3744416" cy="28803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/>
              </a:p>
            </p:txBody>
          </p:sp>
          <p:cxnSp>
            <p:nvCxnSpPr>
              <p:cNvPr id="21" name="Прямая соединительная линия 20"/>
              <p:cNvCxnSpPr>
                <a:stCxn id="7" idx="0"/>
                <a:endCxn id="7" idx="2"/>
              </p:cNvCxnSpPr>
              <p:nvPr/>
            </p:nvCxnSpPr>
            <p:spPr>
              <a:xfrm>
                <a:off x="2411760" y="3717032"/>
                <a:ext cx="0" cy="288032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3059832" y="3717032"/>
                <a:ext cx="0" cy="288032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763688" y="3717032"/>
                <a:ext cx="0" cy="288032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707904" y="3717032"/>
                <a:ext cx="0" cy="288032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115616" y="3717032"/>
                <a:ext cx="0" cy="288032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>
                <a:stCxn id="7" idx="1"/>
                <a:endCxn id="7" idx="3"/>
              </p:cNvCxnSpPr>
              <p:nvPr/>
            </p:nvCxnSpPr>
            <p:spPr>
              <a:xfrm>
                <a:off x="539552" y="5157192"/>
                <a:ext cx="3744416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539552" y="6309320"/>
                <a:ext cx="3744416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39552" y="5733256"/>
                <a:ext cx="3744416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539552" y="4005064"/>
                <a:ext cx="3744416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39552" y="4581128"/>
                <a:ext cx="3744416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Прямоугольник 33"/>
            <p:cNvSpPr/>
            <p:nvPr/>
          </p:nvSpPr>
          <p:spPr>
            <a:xfrm>
              <a:off x="1115616" y="4005064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059832" y="4005064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15616" y="5157192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059832" y="5157192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788024" y="3645024"/>
            <a:ext cx="3744416" cy="2880320"/>
            <a:chOff x="4788024" y="3645024"/>
            <a:chExt cx="3744416" cy="288032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4788024" y="3645024"/>
              <a:ext cx="3744416" cy="2880320"/>
              <a:chOff x="539552" y="3717032"/>
              <a:chExt cx="3744416" cy="2880320"/>
            </a:xfrm>
          </p:grpSpPr>
          <p:grpSp>
            <p:nvGrpSpPr>
              <p:cNvPr id="40" name="Группа 32"/>
              <p:cNvGrpSpPr/>
              <p:nvPr/>
            </p:nvGrpSpPr>
            <p:grpSpPr>
              <a:xfrm>
                <a:off x="539552" y="3717032"/>
                <a:ext cx="3744416" cy="2880320"/>
                <a:chOff x="539552" y="3717032"/>
                <a:chExt cx="3744416" cy="2880320"/>
              </a:xfrm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539552" y="3717032"/>
                  <a:ext cx="3744416" cy="2880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/>
                </a:p>
              </p:txBody>
            </p:sp>
            <p:cxnSp>
              <p:nvCxnSpPr>
                <p:cNvPr id="46" name="Прямая соединительная линия 45"/>
                <p:cNvCxnSpPr>
                  <a:stCxn id="45" idx="0"/>
                  <a:endCxn id="45" idx="2"/>
                </p:cNvCxnSpPr>
                <p:nvPr/>
              </p:nvCxnSpPr>
              <p:spPr>
                <a:xfrm>
                  <a:off x="2411760" y="3717032"/>
                  <a:ext cx="0" cy="288032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059832" y="3717032"/>
                  <a:ext cx="0" cy="288032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1763688" y="3717032"/>
                  <a:ext cx="0" cy="288032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3707904" y="3717032"/>
                  <a:ext cx="0" cy="288032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15616" y="3717032"/>
                  <a:ext cx="0" cy="288032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>
                  <a:stCxn id="45" idx="1"/>
                  <a:endCxn id="45" idx="3"/>
                </p:cNvCxnSpPr>
                <p:nvPr/>
              </p:nvCxnSpPr>
              <p:spPr>
                <a:xfrm>
                  <a:off x="539552" y="5157192"/>
                  <a:ext cx="3744416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539552" y="6309320"/>
                  <a:ext cx="3744416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39552" y="5733256"/>
                  <a:ext cx="3744416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539552" y="4005064"/>
                  <a:ext cx="3744416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539552" y="4581128"/>
                  <a:ext cx="3744416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Прямоугольник 40"/>
              <p:cNvSpPr/>
              <p:nvPr/>
            </p:nvSpPr>
            <p:spPr>
              <a:xfrm>
                <a:off x="1115616" y="4005064"/>
                <a:ext cx="648072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059832" y="4005064"/>
                <a:ext cx="648072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1115616" y="5157192"/>
                <a:ext cx="648072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059832" y="5157192"/>
                <a:ext cx="648072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5364088" y="5661248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308304" y="5661248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308304" y="4509120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64088" y="4509120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051720" y="2060848"/>
            <a:ext cx="4968552" cy="4032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04048" y="2348880"/>
            <a:ext cx="1440160" cy="2016224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708920"/>
            <a:ext cx="86409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979712" y="1988840"/>
            <a:ext cx="5112568" cy="4104456"/>
            <a:chOff x="2627784" y="3717032"/>
            <a:chExt cx="3744416" cy="288032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627784" y="3717032"/>
              <a:ext cx="3744416" cy="2880320"/>
              <a:chOff x="467544" y="404664"/>
              <a:chExt cx="3744416" cy="2880320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67544" y="404664"/>
                <a:ext cx="3744416" cy="28803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827584" y="2060848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4788024" y="4077072"/>
              <a:ext cx="1224136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572000" y="2276872"/>
            <a:ext cx="2304256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483768" y="4293096"/>
            <a:ext cx="180020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Асимметрия и динамическое равновесие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01008"/>
            <a:ext cx="374441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3501008"/>
            <a:ext cx="374441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653136"/>
            <a:ext cx="864096" cy="1296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933056"/>
            <a:ext cx="1152128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373216"/>
            <a:ext cx="10081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933056"/>
            <a:ext cx="1656184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5373216"/>
            <a:ext cx="1584176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4005064"/>
            <a:ext cx="792088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4725144"/>
            <a:ext cx="36004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5301208"/>
            <a:ext cx="57606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03648" y="476672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Композиция, в которой стороны прямоугольников расположены 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параллельно </a:t>
            </a:r>
            <a:r>
              <a:rPr lang="ru-RU" sz="3200" dirty="0" smtClean="0"/>
              <a:t> краям поля, называется  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фронтальной</a:t>
            </a:r>
            <a:endParaRPr lang="ru-RU" sz="32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r>
              <a:rPr lang="ru-RU" dirty="0" smtClean="0"/>
              <a:t>Динамика и статика. Ритм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2952328" cy="2160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293096"/>
            <a:ext cx="2952328" cy="2160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93096"/>
            <a:ext cx="2952328" cy="2160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700808"/>
            <a:ext cx="2952328" cy="2160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276872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3861048"/>
            <a:ext cx="24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Статичная композиция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9560562">
            <a:off x="5939966" y="2339345"/>
            <a:ext cx="165135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596336" y="1772816"/>
            <a:ext cx="288032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20272" y="2924944"/>
            <a:ext cx="288032" cy="360040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8144" y="3861048"/>
            <a:ext cx="271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Динамичная композиция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9560562">
            <a:off x="395350" y="4855650"/>
            <a:ext cx="165135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650601">
            <a:off x="1110907" y="5009685"/>
            <a:ext cx="2031108" cy="57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3528" y="6488668"/>
            <a:ext cx="21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Усиление движения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9560562">
            <a:off x="6011973" y="4855650"/>
            <a:ext cx="165135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447643">
            <a:off x="7315722" y="5128501"/>
            <a:ext cx="1281307" cy="94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674891" y="6488668"/>
            <a:ext cx="446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Противостояние движению, его остановка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60648"/>
            <a:ext cx="5104184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281463">
            <a:off x="3261352" y="1237937"/>
            <a:ext cx="938234" cy="1679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207659">
            <a:off x="5004988" y="852231"/>
            <a:ext cx="690949" cy="1152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126052">
            <a:off x="3549751" y="2935199"/>
            <a:ext cx="2975357" cy="157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473005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Композиция, в которой  прямоугольники расположены 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углом 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/>
              <a:t>к краям поля и как  бы уходят в глубину пространства, называется  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глубинной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4293096"/>
            <a:ext cx="467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2780928"/>
            <a:ext cx="3790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548680"/>
            <a:ext cx="3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429000"/>
            <a:ext cx="374441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429000"/>
            <a:ext cx="3744416" cy="2880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393151">
            <a:off x="2598418" y="3709054"/>
            <a:ext cx="583260" cy="118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3347864" y="3717032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865130">
            <a:off x="2899237" y="5471581"/>
            <a:ext cx="308101" cy="555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138498">
            <a:off x="3652209" y="4337140"/>
            <a:ext cx="352978" cy="1028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35469">
            <a:off x="2005626" y="4750811"/>
            <a:ext cx="43204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974165">
            <a:off x="3132616" y="4971872"/>
            <a:ext cx="178717" cy="22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0919951">
            <a:off x="964245" y="4753621"/>
            <a:ext cx="358636" cy="69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673060">
            <a:off x="1465971" y="4091894"/>
            <a:ext cx="217399" cy="66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 rot="2316826">
            <a:off x="1203466" y="3784648"/>
            <a:ext cx="96385" cy="31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15" name="Овал 14"/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40152" y="450912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92080" y="522920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52320" y="450912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092280" y="486916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884368" y="4293096"/>
            <a:ext cx="279648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88224" y="5085184"/>
            <a:ext cx="423664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08304" y="3717032"/>
            <a:ext cx="648072" cy="6480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308304" y="4869160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028384" y="486916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37321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9512" y="33265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Чередование изобразительных элементов и свободных пространств, их  частота, сгущенность и разреженность – это РИТМ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3284984"/>
            <a:ext cx="4032448" cy="3096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284984"/>
            <a:ext cx="4032448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645024"/>
            <a:ext cx="1008112" cy="136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861048"/>
            <a:ext cx="1512168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941168"/>
            <a:ext cx="1008112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445224"/>
            <a:ext cx="1008112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9812251">
            <a:off x="4841587" y="4398384"/>
            <a:ext cx="216024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356992"/>
            <a:ext cx="72008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9788489">
            <a:off x="7040996" y="4013641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741753">
            <a:off x="7046278" y="5276815"/>
            <a:ext cx="122413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9808461">
            <a:off x="5704586" y="5077604"/>
            <a:ext cx="2664296" cy="342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3773848">
            <a:off x="4910235" y="3701243"/>
            <a:ext cx="7284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26064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Добавлением новых элементов можно замкнуть движение в пространстве листа или как бы разомкнуть рамки поля, открыть его.</a:t>
            </a:r>
          </a:p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Первую композицию можно определить как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замкнутую, закрытую,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вторую – как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открытую,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разомкнутую</a:t>
            </a:r>
            <a:endParaRPr lang="ru-RU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3202892" cy="39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96752"/>
            <a:ext cx="398702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15816" y="404664"/>
            <a:ext cx="340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Казимир Малевич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44522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Супрематические композиции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899592" y="404664"/>
            <a:ext cx="7416824" cy="6048672"/>
            <a:chOff x="899592" y="404664"/>
            <a:chExt cx="7416824" cy="60486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99592" y="404664"/>
              <a:ext cx="7416824" cy="60486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31640" y="3212976"/>
              <a:ext cx="158417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75656" y="980728"/>
              <a:ext cx="108012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87824" y="980728"/>
              <a:ext cx="4752528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75856" y="2564904"/>
              <a:ext cx="1656184" cy="216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75856" y="1772816"/>
              <a:ext cx="1656184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47664" y="3501008"/>
              <a:ext cx="1080120" cy="936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088" y="2852936"/>
              <a:ext cx="252028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31640" y="2852936"/>
              <a:ext cx="144016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5400000" flipV="1">
              <a:off x="5220072" y="4293096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5400000" flipV="1">
              <a:off x="6719096" y="4810296"/>
              <a:ext cx="1944216" cy="189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771800" y="4941168"/>
              <a:ext cx="360040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084168" y="4149080"/>
              <a:ext cx="108012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31640" y="5229200"/>
              <a:ext cx="280831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71800" y="5229200"/>
              <a:ext cx="13681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>
              <a:off x="3887924" y="3681028"/>
              <a:ext cx="1080120" cy="576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5400000">
              <a:off x="6192180" y="4617132"/>
              <a:ext cx="864096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732240" y="1268760"/>
              <a:ext cx="720080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857250"/>
            <a:ext cx="74961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Прямые линии и организация пространства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916832"/>
            <a:ext cx="5688632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615725">
            <a:off x="2362344" y="2380866"/>
            <a:ext cx="495806" cy="479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8266149">
            <a:off x="5183974" y="4115372"/>
            <a:ext cx="1909508" cy="5415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181055">
            <a:off x="4527893" y="2771403"/>
            <a:ext cx="929449" cy="754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146136">
            <a:off x="2559844" y="4012316"/>
            <a:ext cx="2224111" cy="1470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4128" y="2132856"/>
            <a:ext cx="1728192" cy="352839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012160" y="3284984"/>
            <a:ext cx="1512168" cy="2960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907704" y="1916832"/>
            <a:ext cx="252028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835696" y="2996952"/>
            <a:ext cx="4968552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123728" y="2276872"/>
            <a:ext cx="4320480" cy="3600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419872" y="2708920"/>
            <a:ext cx="2160240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3672408" cy="2880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645024"/>
            <a:ext cx="3672408" cy="2880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04664"/>
            <a:ext cx="3744416" cy="2880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645024"/>
            <a:ext cx="3672408" cy="2880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23728" y="620688"/>
            <a:ext cx="2016224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619672" y="1124744"/>
            <a:ext cx="1584176" cy="144016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27584" y="1268760"/>
            <a:ext cx="2088232" cy="648072"/>
          </a:xfrm>
          <a:prstGeom prst="line">
            <a:avLst/>
          </a:prstGeom>
          <a:ln w="1301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115616" y="1988840"/>
            <a:ext cx="2016224" cy="10549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79712" y="2348880"/>
            <a:ext cx="1872208" cy="5040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32040" y="692696"/>
            <a:ext cx="36724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932040" y="764704"/>
            <a:ext cx="36724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932040" y="908720"/>
            <a:ext cx="3672408" cy="0"/>
          </a:xfrm>
          <a:prstGeom prst="line">
            <a:avLst/>
          </a:prstGeom>
          <a:ln w="4762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372200" y="1844824"/>
            <a:ext cx="1944216" cy="0"/>
          </a:xfrm>
          <a:prstGeom prst="line">
            <a:avLst/>
          </a:prstGeom>
          <a:ln w="539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932040" y="2924944"/>
            <a:ext cx="3672408" cy="0"/>
          </a:xfrm>
          <a:prstGeom prst="line">
            <a:avLst/>
          </a:prstGeom>
          <a:ln w="889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932040" y="2708920"/>
            <a:ext cx="33843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27584" y="2132856"/>
            <a:ext cx="23762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699792" y="2564904"/>
            <a:ext cx="14401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5400000">
            <a:off x="7308304" y="2132856"/>
            <a:ext cx="129614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292080" y="198884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5400000">
            <a:off x="6696236" y="1160748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683568" y="3645024"/>
            <a:ext cx="2664296" cy="2088232"/>
          </a:xfrm>
          <a:prstGeom prst="line">
            <a:avLst/>
          </a:prstGeom>
          <a:ln w="635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899592" y="3933056"/>
            <a:ext cx="3384376" cy="2592288"/>
          </a:xfrm>
          <a:prstGeom prst="line">
            <a:avLst/>
          </a:prstGeom>
          <a:ln w="381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 rot="3183602">
            <a:off x="2378914" y="5160219"/>
            <a:ext cx="200185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 rot="3183602">
            <a:off x="1361067" y="4306820"/>
            <a:ext cx="935047" cy="36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1835696" y="4581128"/>
            <a:ext cx="288032" cy="216024"/>
          </a:xfrm>
          <a:prstGeom prst="line">
            <a:avLst/>
          </a:prstGeom>
          <a:ln w="60325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2771800" y="4725144"/>
            <a:ext cx="432048" cy="360040"/>
          </a:xfrm>
          <a:prstGeom prst="line">
            <a:avLst/>
          </a:prstGeom>
          <a:ln w="381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308304" y="3645024"/>
            <a:ext cx="936104" cy="2880320"/>
          </a:xfrm>
          <a:prstGeom prst="line">
            <a:avLst/>
          </a:prstGeom>
          <a:ln w="73025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 flipV="1">
            <a:off x="5292080" y="3645024"/>
            <a:ext cx="1800200" cy="2880320"/>
          </a:xfrm>
          <a:prstGeom prst="line">
            <a:avLst/>
          </a:prstGeom>
          <a:ln w="381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4932040" y="4149080"/>
            <a:ext cx="3672408" cy="1944216"/>
          </a:xfrm>
          <a:prstGeom prst="line">
            <a:avLst/>
          </a:prstGeom>
          <a:ln w="73025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 rot="8985153">
            <a:off x="6197408" y="5076977"/>
            <a:ext cx="126721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H="1" flipV="1">
            <a:off x="6300192" y="5301208"/>
            <a:ext cx="432048" cy="648072"/>
          </a:xfrm>
          <a:prstGeom prst="line">
            <a:avLst/>
          </a:prstGeom>
          <a:ln w="381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 flipV="1">
            <a:off x="6732240" y="5085184"/>
            <a:ext cx="792088" cy="432048"/>
          </a:xfrm>
          <a:prstGeom prst="line">
            <a:avLst/>
          </a:prstGeom>
          <a:ln w="73025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Цвет – элемент композиционного творчества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9650" b="7168"/>
          <a:stretch>
            <a:fillRect/>
          </a:stretch>
        </p:blipFill>
        <p:spPr bwMode="auto">
          <a:xfrm>
            <a:off x="3635896" y="3429000"/>
            <a:ext cx="55081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550810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00529" y="476672"/>
            <a:ext cx="354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Хроматические цвета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77272"/>
            <a:ext cx="37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Ахроматические цвета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6054725" cy="3313113"/>
            <a:chOff x="1608" y="1392"/>
            <a:chExt cx="3888" cy="1776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1608" y="1392"/>
              <a:ext cx="648" cy="177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2256" y="1392"/>
              <a:ext cx="648" cy="1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904" y="1392"/>
              <a:ext cx="648" cy="1776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552" y="1392"/>
              <a:ext cx="648" cy="177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200" y="1392"/>
              <a:ext cx="648" cy="177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848" y="1392"/>
              <a:ext cx="648" cy="1776"/>
            </a:xfrm>
            <a:prstGeom prst="rect">
              <a:avLst/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089275" y="3703637"/>
            <a:ext cx="6054725" cy="3154363"/>
            <a:chOff x="1142" y="1561"/>
            <a:chExt cx="3814" cy="1722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142" y="1561"/>
              <a:ext cx="636" cy="1722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778" y="1561"/>
              <a:ext cx="635" cy="1722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13" y="1561"/>
              <a:ext cx="636" cy="172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49" y="1561"/>
              <a:ext cx="636" cy="1722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685" y="1561"/>
              <a:ext cx="635" cy="1722"/>
            </a:xfrm>
            <a:prstGeom prst="rect">
              <a:avLst/>
            </a:prstGeom>
            <a:solidFill>
              <a:srgbClr val="66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320" y="1561"/>
              <a:ext cx="636" cy="1722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56176" y="476672"/>
            <a:ext cx="2761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Тёплая цветовая</a:t>
            </a:r>
          </a:p>
          <a:p>
            <a:r>
              <a:rPr lang="ru-RU" sz="2800" dirty="0" smtClean="0"/>
              <a:t> гамма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29200"/>
            <a:ext cx="3196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Холодная цветовая</a:t>
            </a:r>
          </a:p>
          <a:p>
            <a:r>
              <a:rPr lang="ru-RU" sz="2800" dirty="0" smtClean="0"/>
              <a:t> гамма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3573016"/>
            <a:ext cx="5256584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639244">
            <a:off x="2776044" y="4932268"/>
            <a:ext cx="1523847" cy="999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347864" y="5445224"/>
            <a:ext cx="576064" cy="576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3888432" cy="3096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60648"/>
            <a:ext cx="3960440" cy="3096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180528" y="1340768"/>
            <a:ext cx="24482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2195736" y="332656"/>
            <a:ext cx="1152128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663788" y="1808820"/>
            <a:ext cx="432048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99692" y="944724"/>
            <a:ext cx="144016" cy="2376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2303748" y="1160748"/>
            <a:ext cx="14401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3563888" y="234888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620688"/>
            <a:ext cx="216024" cy="1296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48680"/>
            <a:ext cx="72008" cy="1296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051720" y="1268760"/>
            <a:ext cx="648072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9233955">
            <a:off x="6095123" y="2033101"/>
            <a:ext cx="2448272" cy="822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9233955">
            <a:off x="6833211" y="690865"/>
            <a:ext cx="1061257" cy="377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9233955">
            <a:off x="7469134" y="948178"/>
            <a:ext cx="900146" cy="285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868144" y="260648"/>
            <a:ext cx="2664296" cy="3096344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9233955">
            <a:off x="5338575" y="453773"/>
            <a:ext cx="287704" cy="278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36096" y="908720"/>
            <a:ext cx="720080" cy="72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220072" y="1052736"/>
            <a:ext cx="2304256" cy="1512168"/>
          </a:xfrm>
          <a:prstGeom prst="line">
            <a:avLst/>
          </a:prstGeom>
          <a:ln w="4445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051720" y="3933056"/>
            <a:ext cx="5256584" cy="2520280"/>
          </a:xfrm>
          <a:prstGeom prst="line">
            <a:avLst/>
          </a:prstGeom>
          <a:ln w="60325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275856" y="5373216"/>
            <a:ext cx="1008112" cy="504056"/>
          </a:xfrm>
          <a:prstGeom prst="line">
            <a:avLst/>
          </a:prstGeom>
          <a:ln w="66675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24128" y="3573016"/>
            <a:ext cx="1071736" cy="3015952"/>
          </a:xfrm>
          <a:prstGeom prst="line">
            <a:avLst/>
          </a:prstGeom>
          <a:ln w="50800" cap="flat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355976" y="4221088"/>
            <a:ext cx="432048" cy="43204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2 слайд </a:t>
            </a:r>
            <a:r>
              <a:rPr lang="en-US" sz="2000" dirty="0" smtClean="0">
                <a:hlinkClick r:id="rId2"/>
              </a:rPr>
              <a:t>usznkorkino.ru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5 слайд </a:t>
            </a:r>
            <a:r>
              <a:rPr lang="en-US" sz="2000" dirty="0" smtClean="0">
                <a:hlinkClick r:id="rId3"/>
              </a:rPr>
              <a:t>www.free-lance.ru</a:t>
            </a:r>
            <a:r>
              <a:rPr lang="ru-RU" sz="2000" dirty="0" smtClean="0"/>
              <a:t> </a:t>
            </a:r>
          </a:p>
          <a:p>
            <a:r>
              <a:rPr lang="ru-RU" sz="2000" smtClean="0"/>
              <a:t>18 слайд </a:t>
            </a:r>
            <a:r>
              <a:rPr lang="en-US" sz="2000" dirty="0" smtClean="0">
                <a:hlinkClick r:id="rId4"/>
              </a:rPr>
              <a:t>http://arttower.ru/forum/index.php?showtopic=18874</a:t>
            </a: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571504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785794"/>
            <a:ext cx="66701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 smtClean="0"/>
              <a:t>В дизайне и архитектуре </a:t>
            </a:r>
          </a:p>
          <a:p>
            <a:pPr algn="just"/>
            <a:r>
              <a:rPr lang="ru-RU" sz="3200" b="1" dirty="0" smtClean="0"/>
              <a:t>КОМПОЗИЦИЯ – </a:t>
            </a:r>
          </a:p>
          <a:p>
            <a:pPr algn="just"/>
            <a:r>
              <a:rPr lang="ru-RU" sz="3200" b="1" dirty="0" smtClean="0"/>
              <a:t>это конструирование объектов, </a:t>
            </a:r>
          </a:p>
          <a:p>
            <a:pPr algn="just"/>
            <a:r>
              <a:rPr lang="ru-RU" sz="3200" b="1" dirty="0" smtClean="0"/>
              <a:t>т.е соединение отдельных частей в </a:t>
            </a:r>
          </a:p>
          <a:p>
            <a:pPr algn="just"/>
            <a:r>
              <a:rPr lang="ru-RU" sz="3200" b="1" dirty="0" smtClean="0"/>
              <a:t>единое целое, расположенное в </a:t>
            </a:r>
          </a:p>
          <a:p>
            <a:pPr algn="just"/>
            <a:r>
              <a:rPr lang="ru-RU" sz="3200" b="1" dirty="0" smtClean="0"/>
              <a:t>пространстве или на плоскости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797152"/>
            <a:ext cx="6845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</a:schemeClr>
                </a:solidFill>
              </a:rPr>
              <a:t>ГАРМОНИЯ – это согласованность 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</a:schemeClr>
                </a:solidFill>
              </a:rPr>
              <a:t>и упорядоченность всех элементов, </a:t>
            </a:r>
          </a:p>
          <a:p>
            <a:r>
              <a:rPr lang="ru-RU" sz="3200" b="1" dirty="0">
                <a:solidFill>
                  <a:schemeClr val="tx1">
                    <a:lumMod val="8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tx1">
                    <a:lumMod val="85000"/>
                  </a:schemeClr>
                </a:solidFill>
              </a:rPr>
              <a:t>оставляющих целое</a:t>
            </a:r>
            <a:endParaRPr lang="ru-RU" sz="32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я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48872" cy="51845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052736"/>
            <a:ext cx="7884368" cy="514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13192" cy="1636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Гармония, контраст и выразительность плоскостной композиции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или «Внесём порядок в хаос!»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068960"/>
            <a:ext cx="7056784" cy="30963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 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404664"/>
            <a:ext cx="3491880" cy="2615226"/>
          </a:xfrm>
          <a:prstGeom prst="rect">
            <a:avLst/>
          </a:prstGeom>
        </p:spPr>
      </p:pic>
      <p:pic>
        <p:nvPicPr>
          <p:cNvPr id="5" name="Рисунок 4" descr="Безымянный 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3808" y="3645024"/>
            <a:ext cx="3537762" cy="261388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076056" y="404664"/>
            <a:ext cx="3491880" cy="2564904"/>
            <a:chOff x="5004048" y="404664"/>
            <a:chExt cx="3491880" cy="25649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004048" y="404664"/>
              <a:ext cx="3491880" cy="25649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20024522">
              <a:off x="5528509" y="1014268"/>
              <a:ext cx="129614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8022336" cy="2514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Достижение гармоничного расположение элементов по отношению друг к другу и их уравновешенность в целом и составляет суть КОМПОЗИЦИИ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3501008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Суметь уравновесить массы белого и чёрного  значит  решить важнейшую композиционную задачу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67544" y="404664"/>
            <a:ext cx="3744416" cy="2880320"/>
            <a:chOff x="467544" y="404664"/>
            <a:chExt cx="3744416" cy="28803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67544" y="404664"/>
              <a:ext cx="3744416" cy="2880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691680" y="1340768"/>
              <a:ext cx="1224136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16016" y="404664"/>
            <a:ext cx="3744416" cy="2880320"/>
            <a:chOff x="4716016" y="404664"/>
            <a:chExt cx="3744416" cy="28803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716016" y="404664"/>
              <a:ext cx="3744416" cy="2880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004048" y="692696"/>
              <a:ext cx="3168352" cy="2304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27784" y="3717032"/>
            <a:ext cx="3744416" cy="2880320"/>
            <a:chOff x="2627784" y="3717032"/>
            <a:chExt cx="3744416" cy="28803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627784" y="3717032"/>
              <a:ext cx="3744416" cy="2880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75856" y="4365104"/>
              <a:ext cx="2448272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579</TotalTime>
  <Words>269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Модульная</vt:lpstr>
      <vt:lpstr>Основы композиции в конструктивных искусствах</vt:lpstr>
      <vt:lpstr>Слайд 2</vt:lpstr>
      <vt:lpstr>Слайд 3</vt:lpstr>
      <vt:lpstr>Слайд 4</vt:lpstr>
      <vt:lpstr>Слайд 5</vt:lpstr>
      <vt:lpstr>Гармония, контраст и выразительность плоскостной композиции</vt:lpstr>
      <vt:lpstr>Слайд 7</vt:lpstr>
      <vt:lpstr>Слайд 8</vt:lpstr>
      <vt:lpstr>Слайд 9</vt:lpstr>
      <vt:lpstr>Симметрия</vt:lpstr>
      <vt:lpstr>Слайд 11</vt:lpstr>
      <vt:lpstr>Асимметрия и динамическое равновесие</vt:lpstr>
      <vt:lpstr>Слайд 13</vt:lpstr>
      <vt:lpstr>Динамика и статика. Ритм</vt:lpstr>
      <vt:lpstr>Слайд 15</vt:lpstr>
      <vt:lpstr>Слайд 16</vt:lpstr>
      <vt:lpstr>Слайд 17</vt:lpstr>
      <vt:lpstr>Слайд 18</vt:lpstr>
      <vt:lpstr>Слайд 19</vt:lpstr>
      <vt:lpstr>Прямые линии и организация пространства</vt:lpstr>
      <vt:lpstr>Слайд 21</vt:lpstr>
      <vt:lpstr>Цвет – элемент композиционного творчества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композиции в конструктивных искусствах</dc:title>
  <dc:creator>я</dc:creator>
  <cp:lastModifiedBy>я</cp:lastModifiedBy>
  <cp:revision>68</cp:revision>
  <dcterms:created xsi:type="dcterms:W3CDTF">2012-09-26T19:45:16Z</dcterms:created>
  <dcterms:modified xsi:type="dcterms:W3CDTF">2015-02-23T18:27:51Z</dcterms:modified>
</cp:coreProperties>
</file>