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5" r:id="rId2"/>
  </p:sldMasterIdLst>
  <p:notesMasterIdLst>
    <p:notesMasterId r:id="rId17"/>
  </p:notesMasterIdLst>
  <p:sldIdLst>
    <p:sldId id="256" r:id="rId3"/>
    <p:sldId id="260" r:id="rId4"/>
    <p:sldId id="257" r:id="rId5"/>
    <p:sldId id="270" r:id="rId6"/>
    <p:sldId id="258" r:id="rId7"/>
    <p:sldId id="269" r:id="rId8"/>
    <p:sldId id="271" r:id="rId9"/>
    <p:sldId id="272" r:id="rId10"/>
    <p:sldId id="273" r:id="rId11"/>
    <p:sldId id="264" r:id="rId12"/>
    <p:sldId id="274" r:id="rId13"/>
    <p:sldId id="266" r:id="rId14"/>
    <p:sldId id="265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  <a:srgbClr val="006600"/>
    <a:srgbClr val="0033CC"/>
    <a:srgbClr val="FFFF00"/>
    <a:srgbClr val="CCCCFF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BAD98-5C91-4443-BFFA-B3492F5329F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49E6F-BD21-4B0F-BA74-E2EA6EC55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49E6F-BD21-4B0F-BA74-E2EA6EC55EF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49E6F-BD21-4B0F-BA74-E2EA6EC55EF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EDB1B-FA4C-4350-BCBE-B00F104E5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8398-E138-4644-936F-27F9A8292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250" y="274638"/>
            <a:ext cx="20002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1500" y="274638"/>
            <a:ext cx="58483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83794-DA47-48ED-9B67-48B3343EC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7138A-04C1-48F7-B375-D5C818919C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34996-A2A3-4D3A-9B43-A575292F61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B2517-F7A4-4D15-9651-90A482A733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73F49-345F-46C1-8097-B9CC97CB3A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C7A1C-C590-4ECC-868A-A638899023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680C8-A896-42E5-AC44-DD4ADCD783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14A6F-101B-4228-8624-786E2371D3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5AC03-E608-442E-9E9A-EE4764F951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F6E5-AA12-4388-8C3C-46DBE5BA5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9FC44-E12F-468D-B082-445F27D2EA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6FC98-F40D-43DA-9A6C-9B9F56EDF8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40412-97C9-4F97-9C02-0C5665822D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5EDD0-EE7A-4D6F-84B1-B8E6191A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6DBF9-D567-4F13-BCDA-C99315B50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2CD51-E8F4-4C04-AA49-64D3343BD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896FF-454C-4F98-9FF9-CEC592066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1397-1580-4B09-A973-E86CEB0DB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806D3-C747-4440-823B-87332DFFD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9506C-21F7-4077-8E0C-C92F17831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1227FB-24C7-4255-BDB1-D1AAD62B7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9A1CD8-8AEA-4FB6-BD6C-3725ADF8B1A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ru.wikipedia.org/wiki/%D0%93%D0%B5%D1%80%D0%B0%D0%BA%D0%BB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9900"/>
              </a:solidFill>
            </a:endParaRPr>
          </a:p>
        </p:txBody>
      </p:sp>
      <p:pic>
        <p:nvPicPr>
          <p:cNvPr id="9" name="Picture 4" descr="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2736304" cy="2736304"/>
          </a:xfrm>
          <a:prstGeom prst="rect">
            <a:avLst/>
          </a:prstGeom>
          <a:noFill/>
        </p:spPr>
      </p:pic>
      <p:pic>
        <p:nvPicPr>
          <p:cNvPr id="10" name="Picture 5" descr="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7"/>
          <p:cNvSpPr>
            <a:spLocks noGrp="1" noChangeArrowheads="1"/>
          </p:cNvSpPr>
          <p:nvPr>
            <p:ph type="title"/>
          </p:nvPr>
        </p:nvSpPr>
        <p:spPr>
          <a:xfrm>
            <a:off x="1043608" y="333375"/>
            <a:ext cx="6912768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600" b="1" dirty="0">
                <a:solidFill>
                  <a:srgbClr val="009900"/>
                </a:solidFill>
              </a:rPr>
              <a:t>Сосчитай, сколько здесь прямоугольников</a:t>
            </a:r>
            <a:r>
              <a:rPr lang="ru-RU" sz="3600" b="1" dirty="0"/>
              <a:t>.</a:t>
            </a:r>
          </a:p>
        </p:txBody>
      </p: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2924175"/>
            <a:ext cx="1743075" cy="371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403350" y="1916113"/>
            <a:ext cx="4464050" cy="237648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4284663" y="1916113"/>
            <a:ext cx="0" cy="2376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1403350" y="2781300"/>
            <a:ext cx="2879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81" name="AutoShape 13"/>
          <p:cNvSpPr>
            <a:spLocks noChangeArrowheads="1"/>
          </p:cNvSpPr>
          <p:nvPr/>
        </p:nvSpPr>
        <p:spPr bwMode="auto">
          <a:xfrm rot="-1399952">
            <a:off x="4051300" y="4584700"/>
            <a:ext cx="1417638" cy="1943100"/>
          </a:xfrm>
          <a:prstGeom prst="wedgeEllipseCallout">
            <a:avLst>
              <a:gd name="adj1" fmla="val 166241"/>
              <a:gd name="adj2" fmla="val -18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356100" y="4865688"/>
            <a:ext cx="6921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  <p:bldP spid="58377" grpId="0" animBg="1"/>
      <p:bldP spid="58378" grpId="0" animBg="1"/>
      <p:bldP spid="58379" grpId="0" animBg="1"/>
      <p:bldP spid="58381" grpId="0" animBg="1"/>
      <p:bldP spid="583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 smtClean="0">
                <a:solidFill>
                  <a:srgbClr val="009900"/>
                </a:solidFill>
              </a:rPr>
              <a:t>Реши примеры, найди ответы,          соедини стрелками</a:t>
            </a:r>
            <a:endParaRPr lang="ru-RU" sz="3200" dirty="0">
              <a:solidFill>
                <a:srgbClr val="0099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5402342"/>
            <a:ext cx="30133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«5, 4» – 1,2 столбик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«3» – 1 столбик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35025" y="1874838"/>
            <a:ext cx="1936775" cy="546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332 – 4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8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27584" y="2636912"/>
            <a:ext cx="1944216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cs typeface="Arial" pitchFamily="34" charset="0"/>
              </a:rPr>
              <a:t>472 –  8 </a:t>
            </a:r>
            <a:r>
              <a:rPr lang="ru-RU" sz="2400" dirty="0" err="1" smtClean="0">
                <a:latin typeface="Times New Roman" pitchFamily="18" charset="0"/>
                <a:cs typeface="Arial" pitchFamily="34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Arial" pitchFamily="34" charset="0"/>
              </a:rPr>
              <a:t> 9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27584" y="3356992"/>
            <a:ext cx="1944216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925 – 5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27584" y="4005064"/>
            <a:ext cx="1944216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500 + 7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8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076056" y="4653136"/>
            <a:ext cx="1924670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8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5 + 100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076056" y="3933056"/>
            <a:ext cx="1944216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5 + 400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076056" y="3212976"/>
            <a:ext cx="1944216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36 : 9 + 600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076056" y="2564904"/>
            <a:ext cx="1944216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24 : 8 + 900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076056" y="1844824"/>
            <a:ext cx="1924670" cy="4692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16 : 4 + 700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827584" y="4653136"/>
            <a:ext cx="1944216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300 + 7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7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оценка «5»</a:t>
            </a:r>
            <a:r>
              <a:rPr lang="ru-RU" b="1" i="1" dirty="0" smtClean="0">
                <a:solidFill>
                  <a:srgbClr val="C00000"/>
                </a:solidFill>
              </a:rPr>
              <a:t> - нет ошибок</a:t>
            </a:r>
            <a:r>
              <a:rPr lang="ru-RU" b="1" i="1" dirty="0" smtClean="0"/>
              <a:t>;</a:t>
            </a:r>
          </a:p>
          <a:p>
            <a:r>
              <a:rPr lang="ru-RU" b="1" i="1" dirty="0" smtClean="0"/>
              <a:t>оценка «4»</a:t>
            </a:r>
            <a:r>
              <a:rPr lang="ru-RU" b="1" i="1" dirty="0" smtClean="0">
                <a:solidFill>
                  <a:srgbClr val="C00000"/>
                </a:solidFill>
              </a:rPr>
              <a:t> - 1- 2 ошибки</a:t>
            </a:r>
            <a:r>
              <a:rPr lang="ru-RU" b="1" i="1" dirty="0" smtClean="0"/>
              <a:t>;</a:t>
            </a:r>
          </a:p>
          <a:p>
            <a:r>
              <a:rPr lang="ru-RU" b="1" i="1" dirty="0" smtClean="0"/>
              <a:t>оценка «3»</a:t>
            </a:r>
            <a:r>
              <a:rPr lang="ru-RU" b="1" i="1" dirty="0" smtClean="0">
                <a:solidFill>
                  <a:srgbClr val="C00000"/>
                </a:solidFill>
              </a:rPr>
              <a:t> - 3 – 5 ошибок;</a:t>
            </a:r>
            <a:endParaRPr lang="ru-RU" i="1" dirty="0" smtClean="0"/>
          </a:p>
          <a:p>
            <a:pPr>
              <a:buNone/>
            </a:pPr>
            <a:r>
              <a:rPr lang="ru-RU" b="1" i="1" dirty="0" smtClean="0"/>
              <a:t>оценка «2» -  </a:t>
            </a:r>
            <a:r>
              <a:rPr lang="ru-RU" b="1" i="1" dirty="0" smtClean="0">
                <a:solidFill>
                  <a:srgbClr val="C00000"/>
                </a:solidFill>
              </a:rPr>
              <a:t>5 и больше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3347864" y="2636912"/>
            <a:ext cx="792088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400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347864" y="3284984"/>
            <a:ext cx="792088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900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347864" y="4005064"/>
            <a:ext cx="792088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540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347864" y="4653136"/>
            <a:ext cx="792088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349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7524328" y="1844824"/>
            <a:ext cx="792088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Arial" pitchFamily="34" charset="0"/>
              </a:rPr>
              <a:t>7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7524328" y="2564904"/>
            <a:ext cx="792088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903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7524328" y="3212976"/>
            <a:ext cx="792088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Arial" pitchFamily="34" charset="0"/>
              </a:rPr>
              <a:t>6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04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7524328" y="3933056"/>
            <a:ext cx="792088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420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7524328" y="4653136"/>
            <a:ext cx="792088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140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3347864" y="1844824"/>
            <a:ext cx="792088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300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/>
              <a:t>РЕФЛЕКСИЯ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1331913" y="1628775"/>
            <a:ext cx="8001000" cy="4525963"/>
          </a:xfrm>
        </p:spPr>
        <p:txBody>
          <a:bodyPr/>
          <a:lstStyle/>
          <a:p>
            <a:r>
              <a:rPr lang="ru-RU" sz="4400" b="1" dirty="0"/>
              <a:t>Что понравилось на уроке?</a:t>
            </a:r>
          </a:p>
          <a:p>
            <a:r>
              <a:rPr lang="ru-RU" sz="4400" b="1" dirty="0"/>
              <a:t>Чему научились?</a:t>
            </a:r>
          </a:p>
          <a:p>
            <a:r>
              <a:rPr lang="ru-RU" sz="4400" b="1" dirty="0"/>
              <a:t>Что было трудным?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>
                <a:solidFill>
                  <a:srgbClr val="009900"/>
                </a:solidFill>
              </a:rPr>
              <a:t>Задание на дом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403350" y="3860800"/>
            <a:ext cx="2447925" cy="1800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1042988" y="1773238"/>
            <a:ext cx="3095625" cy="216058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2195513" y="2708275"/>
            <a:ext cx="792162" cy="936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2195513" y="4221163"/>
            <a:ext cx="863600" cy="8636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9900"/>
              </a:solidFill>
            </a:endParaRP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355976" y="2492896"/>
            <a:ext cx="329449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dirty="0" err="1" smtClean="0"/>
              <a:t>стр</a:t>
            </a:r>
            <a:r>
              <a:rPr lang="ru-RU" sz="3200" dirty="0" smtClean="0"/>
              <a:t>  69    № 217 </a:t>
            </a:r>
          </a:p>
          <a:p>
            <a:endParaRPr lang="ru-RU" sz="4000" b="1" dirty="0" smtClean="0"/>
          </a:p>
          <a:p>
            <a:r>
              <a:rPr lang="ru-RU" sz="2000" b="1" dirty="0" smtClean="0"/>
              <a:t>«5» – 1,2,3 столбик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«4»- 1,2 столбик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«3» – 1 столбик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Использованные материалы: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Картинки :</a:t>
            </a:r>
            <a:r>
              <a:rPr lang="ru-RU" dirty="0" err="1"/>
              <a:t>http</a:t>
            </a:r>
            <a:r>
              <a:rPr lang="ru-RU" dirty="0"/>
              <a:t>://</a:t>
            </a:r>
            <a:r>
              <a:rPr lang="ru-RU" dirty="0" err="1"/>
              <a:t>images.yandex.ru</a:t>
            </a:r>
            <a:r>
              <a:rPr lang="ru-RU" dirty="0"/>
              <a:t>/</a:t>
            </a:r>
          </a:p>
          <a:p>
            <a:r>
              <a:rPr lang="ru-RU" dirty="0" err="1"/>
              <a:t>Физминутка</a:t>
            </a:r>
            <a:r>
              <a:rPr lang="ru-RU" dirty="0"/>
              <a:t> </a:t>
            </a:r>
            <a:r>
              <a:rPr lang="ru-RU" dirty="0" smtClean="0"/>
              <a:t>:</a:t>
            </a:r>
            <a:r>
              <a:rPr lang="en-US" dirty="0" smtClean="0"/>
              <a:t> http://lk.videouroki.net/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6870700" cy="160020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800" b="1" dirty="0" smtClean="0">
                <a:solidFill>
                  <a:srgbClr val="009900"/>
                </a:solidFill>
              </a:rPr>
              <a:t>Расположи числа в порядке возрастания</a:t>
            </a:r>
            <a:endParaRPr lang="ru-RU" sz="4800" b="1" dirty="0">
              <a:solidFill>
                <a:srgbClr val="0099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908720"/>
            <a:ext cx="8229600" cy="13239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400" b="1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388" y="2060575"/>
            <a:ext cx="89646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6000" b="1" dirty="0"/>
              <a:t>   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5015394"/>
            <a:ext cx="864344" cy="18426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1979712" y="5013176"/>
            <a:ext cx="2952328" cy="720080"/>
          </a:xfrm>
          <a:prstGeom prst="wedgeEllipseCallout">
            <a:avLst>
              <a:gd name="adj1" fmla="val -83760"/>
              <a:gd name="adj2" fmla="val 52994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979712" y="5085184"/>
            <a:ext cx="2879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ПРОВЕРИМ?</a:t>
            </a:r>
          </a:p>
        </p:txBody>
      </p:sp>
      <p:graphicFrame>
        <p:nvGraphicFramePr>
          <p:cNvPr id="15" name="Group 56"/>
          <p:cNvGraphicFramePr>
            <a:graphicFrameLocks/>
          </p:cNvGraphicFramePr>
          <p:nvPr/>
        </p:nvGraphicFramePr>
        <p:xfrm>
          <a:off x="395536" y="1844824"/>
          <a:ext cx="8197850" cy="3131807"/>
        </p:xfrm>
        <a:graphic>
          <a:graphicData uri="http://schemas.openxmlformats.org/drawingml/2006/table">
            <a:tbl>
              <a:tblPr/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996950"/>
              </a:tblGrid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3200" b="1" dirty="0" smtClean="0"/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2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4788024" y="3789040"/>
            <a:ext cx="503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У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5796136" y="3789040"/>
            <a:ext cx="5453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6876256" y="3789040"/>
            <a:ext cx="5261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9" name="Text Box 52"/>
          <p:cNvSpPr txBox="1">
            <a:spLocks noChangeArrowheads="1"/>
          </p:cNvSpPr>
          <p:nvPr/>
        </p:nvSpPr>
        <p:spPr bwMode="auto">
          <a:xfrm>
            <a:off x="7812360" y="3789040"/>
            <a:ext cx="554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0" name="Text Box 58"/>
          <p:cNvSpPr txBox="1">
            <a:spLocks noChangeArrowheads="1"/>
          </p:cNvSpPr>
          <p:nvPr/>
        </p:nvSpPr>
        <p:spPr bwMode="auto">
          <a:xfrm>
            <a:off x="2627784" y="2420888"/>
            <a:ext cx="59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/>
              <a:t>72</a:t>
            </a:r>
          </a:p>
        </p:txBody>
      </p:sp>
      <p:sp>
        <p:nvSpPr>
          <p:cNvPr id="21" name="Text Box 59"/>
          <p:cNvSpPr txBox="1">
            <a:spLocks noChangeArrowheads="1"/>
          </p:cNvSpPr>
          <p:nvPr/>
        </p:nvSpPr>
        <p:spPr bwMode="auto">
          <a:xfrm>
            <a:off x="3563888" y="2420888"/>
            <a:ext cx="793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/>
              <a:t>100</a:t>
            </a:r>
          </a:p>
        </p:txBody>
      </p:sp>
      <p:sp>
        <p:nvSpPr>
          <p:cNvPr id="22" name="Text Box 60"/>
          <p:cNvSpPr txBox="1">
            <a:spLocks noChangeArrowheads="1"/>
          </p:cNvSpPr>
          <p:nvPr/>
        </p:nvSpPr>
        <p:spPr bwMode="auto">
          <a:xfrm>
            <a:off x="1691680" y="2420888"/>
            <a:ext cx="59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/>
              <a:t>20</a:t>
            </a:r>
          </a:p>
        </p:txBody>
      </p:sp>
      <p:sp>
        <p:nvSpPr>
          <p:cNvPr id="23" name="Text Box 61"/>
          <p:cNvSpPr txBox="1">
            <a:spLocks noChangeArrowheads="1"/>
          </p:cNvSpPr>
          <p:nvPr/>
        </p:nvSpPr>
        <p:spPr bwMode="auto">
          <a:xfrm>
            <a:off x="4644008" y="2420888"/>
            <a:ext cx="793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/>
              <a:t>270</a:t>
            </a:r>
          </a:p>
        </p:txBody>
      </p:sp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5652120" y="2420888"/>
            <a:ext cx="793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/>
              <a:t>702</a:t>
            </a: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6660232" y="2420888"/>
            <a:ext cx="793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/>
              <a:t>999</a:t>
            </a:r>
          </a:p>
        </p:txBody>
      </p:sp>
      <p:sp>
        <p:nvSpPr>
          <p:cNvPr id="26" name="Text Box 64"/>
          <p:cNvSpPr txBox="1">
            <a:spLocks noChangeArrowheads="1"/>
          </p:cNvSpPr>
          <p:nvPr/>
        </p:nvSpPr>
        <p:spPr bwMode="auto">
          <a:xfrm>
            <a:off x="7596336" y="2420888"/>
            <a:ext cx="996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/>
              <a:t>1000</a:t>
            </a:r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755576" y="3789040"/>
            <a:ext cx="471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Г</a:t>
            </a:r>
          </a:p>
        </p:txBody>
      </p: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1691680" y="3789040"/>
            <a:ext cx="522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Е</a:t>
            </a:r>
          </a:p>
        </p:txBody>
      </p:sp>
      <p:sp>
        <p:nvSpPr>
          <p:cNvPr id="29" name="Text Box 47"/>
          <p:cNvSpPr txBox="1">
            <a:spLocks noChangeArrowheads="1"/>
          </p:cNvSpPr>
          <p:nvPr/>
        </p:nvSpPr>
        <p:spPr bwMode="auto">
          <a:xfrm>
            <a:off x="2699792" y="3789040"/>
            <a:ext cx="522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Р</a:t>
            </a:r>
          </a:p>
        </p:txBody>
      </p:sp>
      <p:sp>
        <p:nvSpPr>
          <p:cNvPr id="30" name="Text Box 48"/>
          <p:cNvSpPr txBox="1">
            <a:spLocks noChangeArrowheads="1"/>
          </p:cNvSpPr>
          <p:nvPr/>
        </p:nvSpPr>
        <p:spPr bwMode="auto">
          <a:xfrm>
            <a:off x="3779912" y="3789040"/>
            <a:ext cx="497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4" name="Text Box 52"/>
          <p:cNvSpPr txBox="1">
            <a:spLocks noChangeArrowheads="1"/>
          </p:cNvSpPr>
          <p:nvPr/>
        </p:nvSpPr>
        <p:spPr bwMode="auto">
          <a:xfrm>
            <a:off x="7964760" y="3941440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20" grpId="0" animBg="1"/>
      <p:bldP spid="13321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0" y="422108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777\Desktop\урок матем корр школа\1 гер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3384376" cy="3672408"/>
          </a:xfrm>
          <a:prstGeom prst="rect">
            <a:avLst/>
          </a:prstGeom>
          <a:noFill/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777\Desktop\урок матем корр школа\2 гер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08920"/>
            <a:ext cx="3964488" cy="3672408"/>
          </a:xfrm>
          <a:prstGeom prst="rect">
            <a:avLst/>
          </a:prstGeom>
          <a:noFill/>
        </p:spPr>
      </p:pic>
      <p:pic>
        <p:nvPicPr>
          <p:cNvPr id="1028" name="Picture 4" descr="C:\Users\777\Desktop\урок матем корр школа\gerak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3384376" cy="244827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635896" y="112474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ГЕРКУЛЕС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— древнеримское имя героя древнегреческих мифов </a:t>
            </a:r>
            <a:r>
              <a:rPr lang="ru-RU" dirty="0" smtClean="0">
                <a:hlinkClick r:id="rId5" tooltip="Геракл"/>
              </a:rPr>
              <a:t>Геракла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009900"/>
                </a:solidFill>
              </a:rPr>
              <a:t>Модельный ответ и критерии к оценке</a:t>
            </a:r>
            <a:endParaRPr lang="ru-RU" sz="3200" b="1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3888432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3 балла </a:t>
            </a:r>
            <a:r>
              <a:rPr lang="ru-RU" sz="2000" b="1" i="1" dirty="0" smtClean="0"/>
              <a:t>– </a:t>
            </a:r>
          </a:p>
          <a:p>
            <a:r>
              <a:rPr lang="ru-RU" sz="2200" b="1" i="1" dirty="0" smtClean="0"/>
              <a:t>Нужно взять </a:t>
            </a:r>
            <a:r>
              <a:rPr lang="ru-RU" sz="2200" i="1" dirty="0" smtClean="0"/>
              <a:t>3 столовых и 1 чайную ложку </a:t>
            </a:r>
            <a:r>
              <a:rPr lang="ru-RU" sz="2200" b="1" i="1" dirty="0" smtClean="0"/>
              <a:t>овсяных </a:t>
            </a:r>
            <a:r>
              <a:rPr lang="ru-RU" sz="2200" b="1" i="1" dirty="0" smtClean="0"/>
              <a:t>хлопьев</a:t>
            </a:r>
            <a:r>
              <a:rPr lang="ru-RU" sz="2200" i="1" dirty="0" smtClean="0"/>
              <a:t>                                                                                  </a:t>
            </a:r>
          </a:p>
          <a:p>
            <a:pPr>
              <a:buNone/>
            </a:pPr>
            <a:r>
              <a:rPr lang="ru-RU" sz="2200" i="1" dirty="0" smtClean="0"/>
              <a:t>                                              2 </a:t>
            </a:r>
            <a:r>
              <a:rPr lang="ru-RU" sz="2200" i="1" dirty="0" smtClean="0"/>
              <a:t>чайные ложки  </a:t>
            </a:r>
            <a:r>
              <a:rPr lang="ru-RU" sz="2200" b="1" i="1" dirty="0" smtClean="0"/>
              <a:t>сливочного</a:t>
            </a:r>
            <a:r>
              <a:rPr lang="ru-RU" sz="2200" i="1" dirty="0" smtClean="0"/>
              <a:t>       </a:t>
            </a:r>
            <a:r>
              <a:rPr lang="ru-RU" sz="2200" b="1" i="1" dirty="0" smtClean="0"/>
              <a:t>масла</a:t>
            </a:r>
            <a:r>
              <a:rPr lang="ru-RU" sz="2200" i="1" dirty="0" smtClean="0"/>
              <a:t>,</a:t>
            </a:r>
            <a:endParaRPr lang="ru-RU" sz="2200" dirty="0" smtClean="0"/>
          </a:p>
          <a:p>
            <a:pPr>
              <a:buNone/>
            </a:pPr>
            <a:r>
              <a:rPr lang="ru-RU" sz="2200" i="1" dirty="0" smtClean="0"/>
              <a:t>                                             1  чайную </a:t>
            </a:r>
            <a:r>
              <a:rPr lang="ru-RU" sz="2200" i="1" dirty="0" smtClean="0"/>
              <a:t>ложку       </a:t>
            </a:r>
            <a:r>
              <a:rPr lang="ru-RU" sz="2200" b="1" i="1" dirty="0" smtClean="0"/>
              <a:t>сахара</a:t>
            </a:r>
            <a:r>
              <a:rPr lang="ru-RU" sz="2200" i="1" dirty="0" smtClean="0"/>
              <a:t>; </a:t>
            </a:r>
            <a:endParaRPr lang="ru-RU" sz="2200" dirty="0" smtClean="0"/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2 </a:t>
            </a:r>
            <a:r>
              <a:rPr lang="ru-RU" sz="2400" b="1" i="1" dirty="0" smtClean="0">
                <a:solidFill>
                  <a:srgbClr val="C00000"/>
                </a:solidFill>
              </a:rPr>
              <a:t>балла </a:t>
            </a:r>
            <a:r>
              <a:rPr lang="ru-RU" sz="2400" i="1" dirty="0" smtClean="0"/>
              <a:t>– если верно указаны  только 2 компонента(например, овсяные хлопья и масло).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1 балл </a:t>
            </a:r>
            <a:r>
              <a:rPr lang="ru-RU" sz="2400" i="1" dirty="0" smtClean="0"/>
              <a:t>– если верно указан один компонент.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   0 баллов </a:t>
            </a:r>
            <a:r>
              <a:rPr lang="ru-RU" sz="2400" i="1" dirty="0" smtClean="0"/>
              <a:t>– ответ не соответствует модельному ответу 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3 балла </a:t>
            </a:r>
            <a:r>
              <a:rPr lang="ru-RU" sz="1600" b="1" i="1" dirty="0" smtClean="0"/>
              <a:t>– оценка «5»;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2 балла </a:t>
            </a:r>
            <a:r>
              <a:rPr lang="ru-RU" i="1" dirty="0" smtClean="0"/>
              <a:t>– </a:t>
            </a:r>
            <a:r>
              <a:rPr lang="ru-RU" sz="1600" b="1" i="1" dirty="0" smtClean="0"/>
              <a:t>оценка «4»;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 балл </a:t>
            </a:r>
            <a:r>
              <a:rPr lang="ru-RU" i="1" dirty="0" smtClean="0"/>
              <a:t>– </a:t>
            </a:r>
            <a:r>
              <a:rPr lang="ru-RU" sz="1600" b="1" i="1" dirty="0" smtClean="0"/>
              <a:t>оценка «3»</a:t>
            </a:r>
            <a:r>
              <a:rPr lang="ru-RU" i="1" dirty="0" smtClean="0"/>
              <a:t>;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0 баллов </a:t>
            </a:r>
            <a:r>
              <a:rPr lang="ru-RU" i="1" dirty="0" smtClean="0"/>
              <a:t>– </a:t>
            </a:r>
            <a:r>
              <a:rPr lang="ru-RU" sz="1600" b="1" i="1" dirty="0" smtClean="0"/>
              <a:t>оценка «2» 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9900"/>
                </a:solidFill>
              </a:rPr>
              <a:t>Разбей выражения на две группы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3491880" y="1340768"/>
            <a:ext cx="24721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/>
              <a:t>    </a:t>
            </a:r>
            <a:r>
              <a:rPr lang="ru-RU" sz="4400" b="1" dirty="0" smtClean="0">
                <a:solidFill>
                  <a:srgbClr val="FF0000"/>
                </a:solidFill>
              </a:rPr>
              <a:t>102-2=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3851920" y="2492896"/>
            <a:ext cx="24160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230+20=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3851920" y="3717032"/>
            <a:ext cx="22733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450-50=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3851920" y="4941168"/>
            <a:ext cx="22589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706 +3=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" cstate="print"/>
          <a:srcRect b="5881"/>
          <a:stretch>
            <a:fillRect/>
          </a:stretch>
        </p:blipFill>
        <p:spPr bwMode="auto">
          <a:xfrm>
            <a:off x="395537" y="4221088"/>
            <a:ext cx="1152128" cy="2448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17326 -4.8148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12 0.0176 L -0.32899 -0.1715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4 -0.00348 L 0.18871 -0.1819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2523 L -0.31233 -0.287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3" grpId="0"/>
      <p:bldP spid="10274" grpId="0"/>
      <p:bldP spid="10275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r>
              <a:rPr lang="ru-RU" sz="4400" b="1" dirty="0" smtClean="0"/>
              <a:t>Повторим … , </a:t>
            </a:r>
          </a:p>
          <a:p>
            <a:r>
              <a:rPr lang="ru-RU" sz="4400" b="1" dirty="0" smtClean="0"/>
              <a:t> узнаем … , </a:t>
            </a:r>
          </a:p>
          <a:p>
            <a:r>
              <a:rPr lang="ru-RU" sz="4400" b="1" dirty="0" smtClean="0"/>
              <a:t>проверим … .</a:t>
            </a:r>
            <a:endParaRPr lang="ru-RU" sz="4400" dirty="0"/>
          </a:p>
        </p:txBody>
      </p:sp>
      <p:sp>
        <p:nvSpPr>
          <p:cNvPr id="5" name="Rectangle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260648"/>
            <a:ext cx="8229600" cy="1143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Сложение и вычитание без перехода через разряд в пределах 1000.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5004048" y="1628800"/>
            <a:ext cx="27863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/>
              <a:t>    </a:t>
            </a:r>
            <a:r>
              <a:rPr lang="ru-RU" sz="4400" b="1" dirty="0" smtClean="0">
                <a:solidFill>
                  <a:srgbClr val="FF0000"/>
                </a:solidFill>
              </a:rPr>
              <a:t>102-2 =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5508104" y="2636912"/>
            <a:ext cx="24160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230+20=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5580112" y="3789040"/>
            <a:ext cx="22733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450-50=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5652120" y="4941168"/>
            <a:ext cx="22589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706 +3=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8344" y="162880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100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0352" y="2636912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250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352" y="378904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400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2360" y="4941168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709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Продукты питания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5" name="Picture 3" descr="C:\Documents and Settings\Влад\Рабочий стол\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484784"/>
            <a:ext cx="1819351" cy="1512168"/>
          </a:xfrm>
        </p:spPr>
      </p:pic>
      <p:pic>
        <p:nvPicPr>
          <p:cNvPr id="6" name="Picture 1" descr="C:\Documents and Settings\Влад\Рабочий стол\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01622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8" descr="2434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992" y="1412776"/>
            <a:ext cx="2088232" cy="1584176"/>
          </a:xfrm>
          <a:prstGeom prst="rect">
            <a:avLst/>
          </a:prstGeom>
        </p:spPr>
      </p:pic>
      <p:pic>
        <p:nvPicPr>
          <p:cNvPr id="9" name="Picture 2" descr="C:\Documents and Settings\Влад\Рабочий стол\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20413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777\Desktop\урок матем корр школа\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140968"/>
            <a:ext cx="1944216" cy="1728192"/>
          </a:xfrm>
          <a:prstGeom prst="rect">
            <a:avLst/>
          </a:prstGeom>
          <a:noFill/>
        </p:spPr>
      </p:pic>
      <p:pic>
        <p:nvPicPr>
          <p:cNvPr id="1027" name="Picture 3" descr="C:\Users\777\Desktop\урок матем корр школа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6290" y="5013176"/>
            <a:ext cx="1137710" cy="1656184"/>
          </a:xfrm>
          <a:prstGeom prst="rect">
            <a:avLst/>
          </a:prstGeom>
          <a:noFill/>
        </p:spPr>
      </p:pic>
      <p:pic>
        <p:nvPicPr>
          <p:cNvPr id="1028" name="Picture 4" descr="C:\Users\777\Desktop\урок матем корр школа\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1484784"/>
            <a:ext cx="1267341" cy="1512168"/>
          </a:xfrm>
          <a:prstGeom prst="rect">
            <a:avLst/>
          </a:prstGeom>
          <a:noFill/>
        </p:spPr>
      </p:pic>
      <p:pic>
        <p:nvPicPr>
          <p:cNvPr id="1029" name="Picture 5" descr="C:\Users\777\Desktop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1412777"/>
            <a:ext cx="1728192" cy="1656184"/>
          </a:xfrm>
          <a:prstGeom prst="rect">
            <a:avLst/>
          </a:prstGeom>
          <a:noFill/>
        </p:spPr>
      </p:pic>
      <p:pic>
        <p:nvPicPr>
          <p:cNvPr id="1030" name="Picture 6" descr="C:\Users\777\Desktop\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3140968"/>
            <a:ext cx="1920385" cy="1728192"/>
          </a:xfrm>
          <a:prstGeom prst="rect">
            <a:avLst/>
          </a:prstGeom>
          <a:noFill/>
        </p:spPr>
      </p:pic>
      <p:pic>
        <p:nvPicPr>
          <p:cNvPr id="1031" name="Picture 7" descr="C:\Users\777\Desktop\урок матем корр школа\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9792" y="5013176"/>
            <a:ext cx="1943854" cy="1576964"/>
          </a:xfrm>
          <a:prstGeom prst="rect">
            <a:avLst/>
          </a:prstGeom>
          <a:noFill/>
        </p:spPr>
      </p:pic>
      <p:pic>
        <p:nvPicPr>
          <p:cNvPr id="1032" name="Picture 8" descr="C:\Users\777\Desktop\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8024" y="5013176"/>
            <a:ext cx="1800200" cy="1563866"/>
          </a:xfrm>
          <a:prstGeom prst="rect">
            <a:avLst/>
          </a:prstGeom>
          <a:noFill/>
        </p:spPr>
      </p:pic>
      <p:pic>
        <p:nvPicPr>
          <p:cNvPr id="1033" name="Picture 9" descr="C:\Users\777\Desktop\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5013176"/>
            <a:ext cx="1152128" cy="1575681"/>
          </a:xfrm>
          <a:prstGeom prst="rect">
            <a:avLst/>
          </a:prstGeom>
          <a:noFill/>
        </p:spPr>
      </p:pic>
      <p:pic>
        <p:nvPicPr>
          <p:cNvPr id="1034" name="Picture 10" descr="C:\Users\777\Desktop\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3140968"/>
            <a:ext cx="221208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 smtClean="0">
                <a:solidFill>
                  <a:srgbClr val="009900"/>
                </a:solidFill>
              </a:rPr>
              <a:t>Составь и реши задачу</a:t>
            </a:r>
            <a:endParaRPr lang="ru-RU" sz="3200" dirty="0">
              <a:solidFill>
                <a:srgbClr val="0099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339752" y="1628800"/>
            <a:ext cx="468052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400 кг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? – на 53 кг больше, чем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 ? на 33 кг меньше, чем   </a:t>
            </a:r>
            <a:endParaRPr lang="ru-RU" dirty="0"/>
          </a:p>
        </p:txBody>
      </p:sp>
      <p:pic>
        <p:nvPicPr>
          <p:cNvPr id="8193" name="Picture 1" descr="C:\Users\777\Desktop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1533216" cy="1152128"/>
          </a:xfrm>
          <a:prstGeom prst="rect">
            <a:avLst/>
          </a:prstGeom>
          <a:noFill/>
        </p:spPr>
      </p:pic>
      <p:pic>
        <p:nvPicPr>
          <p:cNvPr id="8194" name="Picture 2" descr="C:\Users\777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1512168" cy="1287143"/>
          </a:xfrm>
          <a:prstGeom prst="rect">
            <a:avLst/>
          </a:prstGeom>
          <a:noFill/>
        </p:spPr>
      </p:pic>
      <p:pic>
        <p:nvPicPr>
          <p:cNvPr id="8195" name="Picture 3" descr="C:\Users\777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97152"/>
            <a:ext cx="1584176" cy="1238250"/>
          </a:xfrm>
          <a:prstGeom prst="rect">
            <a:avLst/>
          </a:prstGeom>
          <a:noFill/>
        </p:spPr>
      </p:pic>
      <p:cxnSp>
        <p:nvCxnSpPr>
          <p:cNvPr id="17" name="Соединительная линия уступом 16"/>
          <p:cNvCxnSpPr/>
          <p:nvPr/>
        </p:nvCxnSpPr>
        <p:spPr>
          <a:xfrm>
            <a:off x="6948264" y="3933056"/>
            <a:ext cx="792088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21600000" flipV="1">
            <a:off x="6740624" y="4013448"/>
            <a:ext cx="1656184" cy="1620688"/>
          </a:xfrm>
          <a:prstGeom prst="bentConnector3">
            <a:avLst>
              <a:gd name="adj1" fmla="val 140705"/>
            </a:avLst>
          </a:prstGeom>
          <a:ln w="34925" cap="sq">
            <a:solidFill>
              <a:schemeClr val="tx1"/>
            </a:solidFill>
            <a:tailEnd type="arrow" w="lg" len="lg"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876256" y="3933056"/>
            <a:ext cx="93610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7812360" y="1916832"/>
            <a:ext cx="0" cy="201622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1043608" y="-60344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>
            <a:off x="4644008" y="1916832"/>
            <a:ext cx="316835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5536" y="836712"/>
          <a:ext cx="8424936" cy="5616624"/>
        </p:xfrm>
        <a:graphic>
          <a:graphicData uri="http://schemas.openxmlformats.org/presentationml/2006/ole">
            <p:oleObj spid="_x0000_s1026" name="Объект упаковщика для оболочки" showAsIcon="1" r:id="rId3" imgW="2377080" imgH="6854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7">
  <a:themeElements>
    <a:clrScheme name="Ppt0000007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pt000000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0000007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000007 2">
        <a:dk1>
          <a:srgbClr val="000000"/>
        </a:dk1>
        <a:lt1>
          <a:srgbClr val="FFFF66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B8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000007 3">
        <a:dk1>
          <a:srgbClr val="000000"/>
        </a:dk1>
        <a:lt1>
          <a:srgbClr val="FFFF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0000007 4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F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CCFF9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2FFC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2FF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381</Words>
  <Application>Microsoft Office PowerPoint</Application>
  <PresentationFormat>Экран (4:3)</PresentationFormat>
  <Paragraphs>106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Ppt0000007</vt:lpstr>
      <vt:lpstr>Оформление по умолчанию</vt:lpstr>
      <vt:lpstr>Объект упаковщика для оболочки</vt:lpstr>
      <vt:lpstr>Слайд 1</vt:lpstr>
      <vt:lpstr>Расположи числа в порядке возрастания</vt:lpstr>
      <vt:lpstr>Слайд 3</vt:lpstr>
      <vt:lpstr>Модельный ответ и критерии к оценке</vt:lpstr>
      <vt:lpstr>Разбей выражения на две группы</vt:lpstr>
      <vt:lpstr>Сложение и вычитание без перехода через разряд в пределах 1000.</vt:lpstr>
      <vt:lpstr>Продукты питания</vt:lpstr>
      <vt:lpstr>Составь и реши задачу</vt:lpstr>
      <vt:lpstr>Слайд 9</vt:lpstr>
      <vt:lpstr>Сосчитай, сколько здесь прямоугольников.</vt:lpstr>
      <vt:lpstr>Реши примеры, найди ответы,          соедини стрелками</vt:lpstr>
      <vt:lpstr>РЕФЛЕКСИЯ</vt:lpstr>
      <vt:lpstr>Задание на дом</vt:lpstr>
      <vt:lpstr>Использованные материалы: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</dc:title>
  <dc:creator>123</dc:creator>
  <cp:lastModifiedBy>777</cp:lastModifiedBy>
  <cp:revision>44</cp:revision>
  <dcterms:created xsi:type="dcterms:W3CDTF">2011-10-09T15:06:19Z</dcterms:created>
  <dcterms:modified xsi:type="dcterms:W3CDTF">2014-12-15T19:11:50Z</dcterms:modified>
</cp:coreProperties>
</file>