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37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D631F9-57DA-4116-97F4-5E8CB5B41AE9}" type="datetimeFigureOut">
              <a:rPr lang="ru-RU" smtClean="0"/>
              <a:pPr/>
              <a:t>02.12.2014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FB089D-7294-4A85-BDCF-40390BC56FF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1FB089D-7294-4A85-BDCF-40390BC56FF1}"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02.12.2014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02.12.2014</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02.12.2014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02.12.2014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02.12.2014</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02.12.2014</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02.12.2014</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02.12.2014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hyperlink" Target="http://indasad.ru/tsveti/razmnozhenie-chrizantem-cherenkami"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564904"/>
            <a:ext cx="8229600" cy="1584176"/>
          </a:xfrm>
        </p:spPr>
        <p:txBody>
          <a:bodyPr>
            <a:noAutofit/>
          </a:bodyPr>
          <a:lstStyle/>
          <a:p>
            <a:r>
              <a:rPr lang="ru-RU" sz="5400" dirty="0" smtClean="0">
                <a:latin typeface="Times New Roman" pitchFamily="18" charset="0"/>
                <a:cs typeface="Times New Roman" pitchFamily="18" charset="0"/>
              </a:rPr>
              <a:t>Размножение Хризантем.</a:t>
            </a:r>
            <a:br>
              <a:rPr lang="ru-RU" sz="5400" dirty="0" smtClean="0">
                <a:latin typeface="Times New Roman" pitchFamily="18" charset="0"/>
                <a:cs typeface="Times New Roman" pitchFamily="18" charset="0"/>
              </a:rPr>
            </a:br>
            <a:r>
              <a:rPr lang="ru-RU" sz="5400" dirty="0" smtClean="0">
                <a:latin typeface="Times New Roman" pitchFamily="18" charset="0"/>
                <a:cs typeface="Times New Roman" pitchFamily="18" charset="0"/>
              </a:rPr>
              <a:t>Черенки.</a:t>
            </a:r>
            <a:endParaRPr lang="ru-RU" sz="5400" dirty="0">
              <a:latin typeface="Times New Roman" pitchFamily="18" charset="0"/>
              <a:cs typeface="Times New Roman" pitchFamily="18" charset="0"/>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286000" y="260648"/>
            <a:ext cx="6390456" cy="6114274"/>
          </a:xfrm>
        </p:spPr>
        <p:txBody>
          <a:bodyPr>
            <a:normAutofit/>
          </a:bodyPr>
          <a:lstStyle/>
          <a:p>
            <a:pPr algn="ctr"/>
            <a:r>
              <a:rPr lang="ru-RU" dirty="0" smtClean="0"/>
              <a:t>Укоренение черенков.</a:t>
            </a:r>
            <a:br>
              <a:rPr lang="ru-RU" dirty="0" smtClean="0"/>
            </a:br>
            <a:r>
              <a:rPr lang="ru-RU" dirty="0" smtClean="0"/>
              <a:t/>
            </a:r>
            <a:br>
              <a:rPr lang="ru-RU" dirty="0" smtClean="0"/>
            </a:br>
            <a:r>
              <a:rPr lang="ru-RU" dirty="0" smtClean="0">
                <a:latin typeface="Times New Roman" pitchFamily="18" charset="0"/>
                <a:cs typeface="Times New Roman" pitchFamily="18" charset="0"/>
              </a:rPr>
              <a:t>Для успешного укоренения необходим почвенный субстрат с нейтральной реакцией</a:t>
            </a:r>
            <a:r>
              <a:rPr lang="ru-RU" b="0" dirty="0" smtClean="0">
                <a:latin typeface="Times New Roman" pitchFamily="18" charset="0"/>
                <a:cs typeface="Times New Roman" pitchFamily="18" charset="0"/>
              </a:rPr>
              <a:t>. Как показывает практика, идеальным в этом отношении является состав из смеси перлита и крупнозернистого речного песка в равных объемных соотношениях, или чистый перлит. Такой субстрат отличается высокой </a:t>
            </a:r>
            <a:r>
              <a:rPr lang="ru-RU" b="0" dirty="0" err="1" smtClean="0">
                <a:latin typeface="Times New Roman" pitchFamily="18" charset="0"/>
                <a:cs typeface="Times New Roman" pitchFamily="18" charset="0"/>
              </a:rPr>
              <a:t>влагоемкостью</a:t>
            </a:r>
            <a:r>
              <a:rPr lang="ru-RU" b="0" dirty="0" smtClean="0">
                <a:latin typeface="Times New Roman" pitchFamily="18" charset="0"/>
                <a:cs typeface="Times New Roman" pitchFamily="18" charset="0"/>
              </a:rPr>
              <a:t> (благодаря структуре перлита) и воздухопроницаемостью.</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b="0" dirty="0" smtClean="0">
                <a:latin typeface="Times New Roman" pitchFamily="18" charset="0"/>
                <a:cs typeface="Times New Roman" pitchFamily="18" charset="0"/>
              </a:rPr>
              <a:t>Для гарантированного укоренения черенки хризантемы рекомендуется обработать растворами стимуляторов корнеобразования, наиболее предпочтительными из которых является НУК (</a:t>
            </a:r>
            <a:r>
              <a:rPr lang="ru-RU" b="0" dirty="0" err="1" smtClean="0">
                <a:latin typeface="Times New Roman" pitchFamily="18" charset="0"/>
                <a:cs typeface="Times New Roman" pitchFamily="18" charset="0"/>
              </a:rPr>
              <a:t>альфа-нафтилуксусная</a:t>
            </a:r>
            <a:r>
              <a:rPr lang="ru-RU" b="0" dirty="0" smtClean="0">
                <a:latin typeface="Times New Roman" pitchFamily="18" charset="0"/>
                <a:cs typeface="Times New Roman" pitchFamily="18" charset="0"/>
              </a:rPr>
              <a:t> кислота).</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Подготовленные черенки заглубляют в субстрат на 2 - 3 см. Температурный оптимум - в пределах 18 - 20 °C..</a:t>
            </a:r>
            <a:r>
              <a:rPr lang="ru-RU" dirty="0" smtClean="0"/>
              <a:t/>
            </a:r>
            <a:br>
              <a:rPr lang="ru-RU" dirty="0" smtClean="0"/>
            </a:b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dachnyuchastok.ru/wp-content/uploads/2014/04/%D0%9F%D0%BE%D1%81%D0%B0%D0%B4%D0%BA%D0%B0-%D1%87%D0%B5%D1%80%D0%B5%D0%BD%D0%BA%D0%BE%D0%B2.jpg"/>
          <p:cNvPicPr>
            <a:picLocks noGrp="1" noChangeAspect="1" noChangeArrowheads="1"/>
          </p:cNvPicPr>
          <p:nvPr>
            <p:ph type="pic" idx="1"/>
          </p:nvPr>
        </p:nvPicPr>
        <p:blipFill>
          <a:blip r:embed="rId2" cstate="print"/>
          <a:srcRect l="17085" r="17085"/>
          <a:stretch>
            <a:fillRect/>
          </a:stretch>
        </p:blipFill>
        <p:spPr bwMode="auto">
          <a:xfrm>
            <a:off x="611560" y="260649"/>
            <a:ext cx="7344940" cy="633670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6300192" y="0"/>
            <a:ext cx="2448272" cy="6669360"/>
          </a:xfrm>
        </p:spPr>
        <p:txBody>
          <a:bodyPr/>
          <a:lstStyle/>
          <a:p>
            <a:pPr fontAlgn="base"/>
            <a:r>
              <a:rPr lang="ru-RU" b="1" dirty="0" smtClean="0"/>
              <a:t>   </a:t>
            </a:r>
            <a:r>
              <a:rPr lang="ru-RU" sz="2000" b="1" dirty="0" smtClean="0"/>
              <a:t>Размножение хризантем черенками, легко удается даже новичкам.</a:t>
            </a:r>
          </a:p>
          <a:p>
            <a:pPr fontAlgn="base"/>
            <a:r>
              <a:rPr lang="ru-RU" sz="2000" dirty="0" smtClean="0"/>
              <a:t>  Однако определенные знания и</a:t>
            </a:r>
          </a:p>
          <a:p>
            <a:pPr fontAlgn="base"/>
            <a:r>
              <a:rPr lang="ru-RU" sz="2000" dirty="0" smtClean="0"/>
              <a:t>рекомендации для начинающих цветоводов все таки потребуются.  </a:t>
            </a:r>
            <a:r>
              <a:rPr lang="ru-RU" sz="2000" b="1" dirty="0" smtClean="0"/>
              <a:t>Обычно хризантемы черенкуют весной, но можно это делать летом и даже осенью.</a:t>
            </a:r>
          </a:p>
          <a:p>
            <a:endParaRPr lang="ru-RU" sz="2000" dirty="0"/>
          </a:p>
        </p:txBody>
      </p:sp>
      <p:pic>
        <p:nvPicPr>
          <p:cNvPr id="1026" name="Picture 2" descr="Цветущие хризантемы"/>
          <p:cNvPicPr>
            <a:picLocks noGrp="1" noChangeAspect="1" noChangeArrowheads="1"/>
          </p:cNvPicPr>
          <p:nvPr>
            <p:ph type="pic" idx="1"/>
          </p:nvPr>
        </p:nvPicPr>
        <p:blipFill>
          <a:blip r:embed="rId2" cstate="print"/>
          <a:srcRect l="14404" r="14404"/>
          <a:stretch>
            <a:fillRect/>
          </a:stretch>
        </p:blipFill>
        <p:spPr bwMode="auto">
          <a:xfrm>
            <a:off x="611188" y="692150"/>
            <a:ext cx="5400675" cy="5689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530626"/>
          </a:xfrm>
        </p:spPr>
        <p:txBody>
          <a:bodyPr>
            <a:normAutofit fontScale="90000"/>
          </a:bodyPr>
          <a:lstStyle/>
          <a:p>
            <a:r>
              <a:rPr lang="ru-RU" b="1" dirty="0" smtClean="0"/>
              <a:t> Субстрат для черенкования должен быть </a:t>
            </a:r>
            <a:r>
              <a:rPr lang="ru-RU" b="1" dirty="0" err="1" smtClean="0"/>
              <a:t>воздухо</a:t>
            </a:r>
            <a:r>
              <a:rPr lang="ru-RU" b="1" dirty="0" smtClean="0"/>
              <a:t> — и водопроницаем. </a:t>
            </a:r>
            <a:r>
              <a:rPr lang="ru-RU" dirty="0" smtClean="0"/>
              <a:t> Если черенки хризантемы сажаются сразу в стаканчики, то на дно стаканчиков лучше насыпать плодородную землю. </a:t>
            </a:r>
            <a:br>
              <a:rPr lang="ru-RU" dirty="0" smtClean="0"/>
            </a:br>
            <a:r>
              <a:rPr lang="ru-RU" dirty="0" smtClean="0"/>
              <a:t> А вот для верхнего слоя (2 — 3 см) можно использовать торф или перлит в чистом виде, либо смешанный с песком.  </a:t>
            </a:r>
            <a:r>
              <a:rPr lang="ru-RU" b="1" dirty="0" smtClean="0"/>
              <a:t>Подойдет и смесь из одной части лесной земли и одной части песка.</a:t>
            </a:r>
            <a:endParaRPr lang="ru-RU"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996952"/>
            <a:ext cx="7467600" cy="1143000"/>
          </a:xfrm>
        </p:spPr>
        <p:txBody>
          <a:bodyPr/>
          <a:lstStyle/>
          <a:p>
            <a:r>
              <a:rPr lang="ru-RU" dirty="0" smtClean="0"/>
              <a:t> Черенкование хризантемы весной</a:t>
            </a:r>
            <a:br>
              <a:rPr lang="ru-RU" dirty="0" smtClean="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6300192" y="264794"/>
            <a:ext cx="2448272" cy="5324445"/>
          </a:xfrm>
        </p:spPr>
        <p:txBody>
          <a:bodyPr>
            <a:normAutofit lnSpcReduction="10000"/>
          </a:bodyPr>
          <a:lstStyle/>
          <a:p>
            <a:pPr algn="ctr"/>
            <a:r>
              <a:rPr lang="ru-RU" sz="2800" b="1" dirty="0" smtClean="0"/>
              <a:t>Маточный куст.</a:t>
            </a:r>
            <a:r>
              <a:rPr lang="ru-RU" sz="2800" dirty="0" smtClean="0"/>
              <a:t> </a:t>
            </a:r>
          </a:p>
          <a:p>
            <a:r>
              <a:rPr lang="ru-RU" sz="2800" dirty="0" smtClean="0"/>
              <a:t> </a:t>
            </a:r>
            <a:r>
              <a:rPr lang="ru-RU" sz="2800" b="1" dirty="0" smtClean="0">
                <a:latin typeface="Times New Roman" pitchFamily="18" charset="0"/>
                <a:cs typeface="Times New Roman" pitchFamily="18" charset="0"/>
              </a:rPr>
              <a:t>Для весеннего черенкования вам потребуется маточник</a:t>
            </a:r>
            <a:r>
              <a:rPr lang="ru-RU" sz="2800" dirty="0" smtClean="0">
                <a:latin typeface="Times New Roman" pitchFamily="18" charset="0"/>
                <a:cs typeface="Times New Roman" pitchFamily="18" charset="0"/>
              </a:rPr>
              <a:t>, с которого будут</a:t>
            </a:r>
          </a:p>
          <a:p>
            <a:r>
              <a:rPr lang="ru-RU" sz="2800" dirty="0" smtClean="0"/>
              <a:t>заготавливаться черенки.  </a:t>
            </a:r>
            <a:endParaRPr lang="ru-RU" sz="2800" dirty="0">
              <a:latin typeface="Times New Roman" pitchFamily="18" charset="0"/>
              <a:cs typeface="Times New Roman" pitchFamily="18" charset="0"/>
            </a:endParaRPr>
          </a:p>
        </p:txBody>
      </p:sp>
      <p:pic>
        <p:nvPicPr>
          <p:cNvPr id="27650" name="Picture 2" descr="Маточник"/>
          <p:cNvPicPr>
            <a:picLocks noGrp="1" noChangeAspect="1" noChangeArrowheads="1"/>
          </p:cNvPicPr>
          <p:nvPr>
            <p:ph type="pic" idx="1"/>
          </p:nvPr>
        </p:nvPicPr>
        <p:blipFill>
          <a:blip r:embed="rId2" cstate="print"/>
          <a:srcRect l="18662" r="18662"/>
          <a:stretch>
            <a:fillRect/>
          </a:stretch>
        </p:blipFill>
        <p:spPr bwMode="auto">
          <a:xfrm>
            <a:off x="395536" y="188913"/>
            <a:ext cx="5416302" cy="63087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6300192" y="188640"/>
            <a:ext cx="2448272" cy="6480720"/>
          </a:xfrm>
        </p:spPr>
        <p:txBody>
          <a:bodyPr>
            <a:normAutofit/>
          </a:bodyPr>
          <a:lstStyle/>
          <a:p>
            <a:r>
              <a:rPr lang="ru-RU" sz="1600" b="1" dirty="0" smtClean="0">
                <a:latin typeface="Times New Roman" pitchFamily="18" charset="0"/>
                <a:cs typeface="Times New Roman" pitchFamily="18" charset="0"/>
              </a:rPr>
              <a:t>Приготовить его надо осенью.  Перед морозами срежьте у куста хризантем всю надземную часть до самой земли. </a:t>
            </a:r>
          </a:p>
          <a:p>
            <a:r>
              <a:rPr lang="ru-RU" sz="1600" b="1" dirty="0" smtClean="0">
                <a:latin typeface="Times New Roman" pitchFamily="18" charset="0"/>
                <a:cs typeface="Times New Roman" pitchFamily="18" charset="0"/>
              </a:rPr>
              <a:t> Выкопайте его и поместите в любую подходящую по размерам посуду, в большой горшок, ведро, тазик и т. д. </a:t>
            </a:r>
          </a:p>
          <a:p>
            <a:r>
              <a:rPr lang="ru-RU" sz="1600" b="1" dirty="0" smtClean="0">
                <a:latin typeface="Times New Roman" pitchFamily="18" charset="0"/>
                <a:cs typeface="Times New Roman" pitchFamily="18" charset="0"/>
              </a:rPr>
              <a:t> Засыпьте корни землей или песком и поставьте в холодный, сырой погреб.  Если нет погреба, используйте любое помещение где температура не превышает +5 — 7С.  </a:t>
            </a:r>
          </a:p>
          <a:p>
            <a:r>
              <a:rPr lang="ru-RU" sz="1600" b="1" dirty="0" smtClean="0">
                <a:latin typeface="Times New Roman" pitchFamily="18" charset="0"/>
                <a:cs typeface="Times New Roman" pitchFamily="18" charset="0"/>
              </a:rPr>
              <a:t>При более высокой температуре побеги могут появиться раньше времени.</a:t>
            </a:r>
            <a:endParaRPr lang="ru-RU" sz="1600" b="1" dirty="0">
              <a:latin typeface="Times New Roman" pitchFamily="18" charset="0"/>
              <a:cs typeface="Times New Roman" pitchFamily="18" charset="0"/>
            </a:endParaRPr>
          </a:p>
        </p:txBody>
      </p:sp>
      <p:pic>
        <p:nvPicPr>
          <p:cNvPr id="30722" name="Picture 2" descr="http://www.greeninfo.ru/img/work/catalog/3021_31003_big.jpg"/>
          <p:cNvPicPr>
            <a:picLocks noGrp="1" noChangeAspect="1" noChangeArrowheads="1"/>
          </p:cNvPicPr>
          <p:nvPr>
            <p:ph type="pic" idx="1"/>
          </p:nvPr>
        </p:nvPicPr>
        <p:blipFill>
          <a:blip r:embed="rId2" cstate="print"/>
          <a:srcRect l="20259" r="20259"/>
          <a:stretch>
            <a:fillRect/>
          </a:stretch>
        </p:blipFill>
        <p:spPr bwMode="auto">
          <a:xfrm>
            <a:off x="250825" y="188913"/>
            <a:ext cx="5689600" cy="640873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6300192" y="264794"/>
            <a:ext cx="2520280" cy="6332558"/>
          </a:xfrm>
        </p:spPr>
        <p:txBody>
          <a:bodyPr>
            <a:noAutofit/>
          </a:bodyPr>
          <a:lstStyle/>
          <a:p>
            <a:r>
              <a:rPr lang="ru-RU" sz="2000" dirty="0" smtClean="0">
                <a:latin typeface="Times New Roman" pitchFamily="18" charset="0"/>
                <a:cs typeface="Times New Roman" pitchFamily="18" charset="0"/>
              </a:rPr>
              <a:t>Есть особенности на которые следует обратить внимание. </a:t>
            </a:r>
          </a:p>
          <a:p>
            <a:r>
              <a:rPr lang="ru-RU" sz="2000" dirty="0" smtClean="0">
                <a:latin typeface="Times New Roman" pitchFamily="18" charset="0"/>
                <a:cs typeface="Times New Roman" pitchFamily="18" charset="0"/>
              </a:rPr>
              <a:t>Для образования бутонов многие сорта нуждаются в длинной ночи и коротком дне. Наоборот, для образования листьев и роста в высоту хризантемы нуждаются в длинном световом дне. </a:t>
            </a:r>
          </a:p>
          <a:p>
            <a:r>
              <a:rPr lang="ru-RU" sz="2000" dirty="0" smtClean="0">
                <a:latin typeface="Times New Roman" pitchFamily="18" charset="0"/>
                <a:cs typeface="Times New Roman" pitchFamily="18" charset="0"/>
              </a:rPr>
              <a:t>Таким образом, качество и количество света сильно влияет на габитус растения.</a:t>
            </a:r>
            <a:endParaRPr lang="ru-RU" sz="2000" dirty="0">
              <a:latin typeface="Times New Roman" pitchFamily="18" charset="0"/>
              <a:cs typeface="Times New Roman" pitchFamily="18" charset="0"/>
            </a:endParaRPr>
          </a:p>
        </p:txBody>
      </p:sp>
      <p:pic>
        <p:nvPicPr>
          <p:cNvPr id="31746" name="Picture 2" descr="http://www.greeninfo.ru/img/work/catalog/3021_31048_big.jpg"/>
          <p:cNvPicPr>
            <a:picLocks noGrp="1" noChangeAspect="1" noChangeArrowheads="1"/>
          </p:cNvPicPr>
          <p:nvPr>
            <p:ph type="pic" idx="1"/>
          </p:nvPr>
        </p:nvPicPr>
        <p:blipFill>
          <a:blip r:embed="rId3" cstate="print"/>
          <a:srcRect l="19758" r="19758"/>
          <a:stretch>
            <a:fillRect/>
          </a:stretch>
        </p:blipFill>
        <p:spPr bwMode="auto">
          <a:xfrm>
            <a:off x="250825" y="188913"/>
            <a:ext cx="5849938" cy="64801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6444208" y="264794"/>
            <a:ext cx="2232248" cy="6404565"/>
          </a:xfrm>
        </p:spPr>
        <p:txBody>
          <a:bodyPr/>
          <a:lstStyle/>
          <a:p>
            <a:r>
              <a:rPr lang="ru-RU" sz="2000" b="1" dirty="0" smtClean="0"/>
              <a:t>Получение черенков.</a:t>
            </a:r>
            <a:r>
              <a:rPr lang="ru-RU" dirty="0" smtClean="0"/>
              <a:t/>
            </a:r>
            <a:br>
              <a:rPr lang="ru-RU" dirty="0" smtClean="0"/>
            </a:br>
            <a:r>
              <a:rPr lang="ru-RU" dirty="0" smtClean="0"/>
              <a:t/>
            </a:r>
            <a:br>
              <a:rPr lang="ru-RU" dirty="0" smtClean="0"/>
            </a:br>
            <a:r>
              <a:rPr lang="ru-RU" sz="1800" dirty="0" smtClean="0">
                <a:latin typeface="Times New Roman" pitchFamily="18" charset="0"/>
                <a:cs typeface="Times New Roman" pitchFamily="18" charset="0"/>
              </a:rPr>
              <a:t>Продуктивность черенкования напрямую зависит от количества корневой поросли, поэтому при необходимости получения большого количества растений, приступать к подготовке маточников необходимо уже в конце февраля. Оптимально – март - апрель.</a:t>
            </a:r>
            <a:r>
              <a:rPr lang="ru-RU" b="1" dirty="0" smtClean="0"/>
              <a:t>.</a:t>
            </a:r>
            <a:r>
              <a:rPr lang="ru-RU" dirty="0" smtClean="0"/>
              <a:t> </a:t>
            </a:r>
            <a:br>
              <a:rPr lang="ru-RU" dirty="0" smtClean="0"/>
            </a:br>
            <a:endParaRPr lang="ru-RU" dirty="0"/>
          </a:p>
        </p:txBody>
      </p:sp>
      <p:pic>
        <p:nvPicPr>
          <p:cNvPr id="32770" name="Picture 2" descr="http://dachnyuchastok.ru/wp-content/uploads/2014/04/%D0%9F%D0%BE%D0%B4%D0%B3%D0%BE%D1%82%D0%BE%D0%B2%D0%BA%D0%B0-%D1%87%D0%B5%D1%80%D0%B5%D0%BD%D0%BA%D0%BE%D0%B2.jpg"/>
          <p:cNvPicPr>
            <a:picLocks noGrp="1" noChangeAspect="1" noChangeArrowheads="1"/>
          </p:cNvPicPr>
          <p:nvPr>
            <p:ph type="pic" idx="1"/>
          </p:nvPr>
        </p:nvPicPr>
        <p:blipFill>
          <a:blip r:embed="rId2" cstate="print"/>
          <a:srcRect l="15262" r="15262"/>
          <a:stretch>
            <a:fillRect/>
          </a:stretch>
        </p:blipFill>
        <p:spPr bwMode="auto">
          <a:xfrm>
            <a:off x="250825" y="188913"/>
            <a:ext cx="5868988" cy="633571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94722"/>
          </a:xfrm>
        </p:spPr>
        <p:txBody>
          <a:bodyPr>
            <a:normAutofit/>
          </a:bodyPr>
          <a:lstStyle/>
          <a:p>
            <a:r>
              <a:rPr lang="ru-RU" sz="2000" dirty="0" smtClean="0"/>
              <a:t>Растения, предназначенные для получения черенков, заносят в теплое помещение (комнату) и поливают. Примерно через неделю пробуждаются почки возобновления, и появляется корневая поросль. Для нарезки черенков годится только поросль, отрастающая непосредственно от корня, поэтому все одревесневшие побеги (пеньки) необходимо обрезать. При появлении 4-х листков можно заготавливать черенки, которые срезаются непосредственно под узлом.</a:t>
            </a:r>
            <a:br>
              <a:rPr lang="ru-RU" sz="2000" dirty="0" smtClean="0"/>
            </a:br>
            <a:r>
              <a:rPr lang="ru-RU" sz="2000" dirty="0" smtClean="0"/>
              <a:t/>
            </a:r>
            <a:br>
              <a:rPr lang="ru-RU" sz="2000" dirty="0" smtClean="0"/>
            </a:br>
            <a:r>
              <a:rPr lang="ru-RU" sz="2000" dirty="0" smtClean="0"/>
              <a:t>Так как развитие побегов происходит неравномерно, то при недостаточном количестве маточных растений проблематично получить одновозрастную рассаду. Эту проблему легко решить, так как срезанные черенки можно хранить во влажных опилках на нижней полке холодильника до 2-х недель.</a:t>
            </a:r>
            <a:r>
              <a:rPr lang="ru-RU" sz="2000" b="1" dirty="0" smtClean="0">
                <a:hlinkClick r:id="rId2"/>
              </a:rPr>
              <a:t>.</a:t>
            </a:r>
            <a:r>
              <a:rPr lang="ru-RU" sz="2000" dirty="0" smtClean="0"/>
              <a:t/>
            </a:r>
            <a:br>
              <a:rPr lang="ru-RU" sz="2000" dirty="0" smtClean="0"/>
            </a:br>
            <a:endParaRPr lang="ru-RU"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TotalTime>
  <Words>91</Words>
  <Application>Microsoft Office PowerPoint</Application>
  <PresentationFormat>Экран (4:3)</PresentationFormat>
  <Paragraphs>20</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Размножение Хризантем. Черенки.</vt:lpstr>
      <vt:lpstr>Слайд 2</vt:lpstr>
      <vt:lpstr> Субстрат для черенкования должен быть воздухо — и водопроницаем.  Если черенки хризантемы сажаются сразу в стаканчики, то на дно стаканчиков лучше насыпать плодородную землю.   А вот для верхнего слоя (2 — 3 см) можно использовать торф или перлит в чистом виде, либо смешанный с песком.  Подойдет и смесь из одной части лесной земли и одной части песка.</vt:lpstr>
      <vt:lpstr> Черенкование хризантемы весной </vt:lpstr>
      <vt:lpstr>Слайд 5</vt:lpstr>
      <vt:lpstr>Слайд 6</vt:lpstr>
      <vt:lpstr>Слайд 7</vt:lpstr>
      <vt:lpstr>Слайд 8</vt:lpstr>
      <vt:lpstr>Растения, предназначенные для получения черенков, заносят в теплое помещение (комнату) и поливают. Примерно через неделю пробуждаются почки возобновления, и появляется корневая поросль. Для нарезки черенков годится только поросль, отрастающая непосредственно от корня, поэтому все одревесневшие побеги (пеньки) необходимо обрезать. При появлении 4-х листков можно заготавливать черенки, которые срезаются непосредственно под узлом.  Так как развитие побегов происходит неравномерно, то при недостаточном количестве маточных растений проблематично получить одновозрастную рассаду. Эту проблему легко решить, так как срезанные черенки можно хранить во влажных опилках на нижней полке холодильника до 2-х недель.. </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Размножение Хризантем. Черенки.</dc:title>
  <cp:lastModifiedBy>ыаыа</cp:lastModifiedBy>
  <cp:revision>7</cp:revision>
  <dcterms:modified xsi:type="dcterms:W3CDTF">2014-12-02T09:00:53Z</dcterms:modified>
</cp:coreProperties>
</file>