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2975B-4D53-4079-AE93-E7BB6E1B6689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B469C1F3-1FDC-418F-B59C-B4FB3B9952D7}">
      <dgm:prSet phldrT="[Текст]"/>
      <dgm:spPr/>
      <dgm:t>
        <a:bodyPr/>
        <a:lstStyle/>
        <a:p>
          <a:r>
            <a:rPr lang="ru-RU" dirty="0" smtClean="0"/>
            <a:t>опрос</a:t>
          </a:r>
          <a:endParaRPr lang="ru-RU" dirty="0"/>
        </a:p>
      </dgm:t>
    </dgm:pt>
    <dgm:pt modelId="{BFCC2D82-8A49-4307-9401-BF39765DABDC}" type="parTrans" cxnId="{343BA915-9F63-4ACA-AC68-2673500E0BA5}">
      <dgm:prSet/>
      <dgm:spPr/>
      <dgm:t>
        <a:bodyPr/>
        <a:lstStyle/>
        <a:p>
          <a:endParaRPr lang="ru-RU"/>
        </a:p>
      </dgm:t>
    </dgm:pt>
    <dgm:pt modelId="{A2F55D19-434B-4994-A7E1-019F18DBEFAE}" type="sibTrans" cxnId="{343BA915-9F63-4ACA-AC68-2673500E0BA5}">
      <dgm:prSet/>
      <dgm:spPr/>
      <dgm:t>
        <a:bodyPr/>
        <a:lstStyle/>
        <a:p>
          <a:endParaRPr lang="ru-RU"/>
        </a:p>
      </dgm:t>
    </dgm:pt>
    <dgm:pt modelId="{B1202E61-F0D2-486E-A31A-5B1740607A2F}">
      <dgm:prSet phldrT="[Текст]"/>
      <dgm:spPr/>
      <dgm:t>
        <a:bodyPr/>
        <a:lstStyle/>
        <a:p>
          <a:r>
            <a:rPr lang="ru-RU" dirty="0" err="1" smtClean="0"/>
            <a:t>Психолого</a:t>
          </a:r>
          <a:r>
            <a:rPr lang="ru-RU" dirty="0" smtClean="0"/>
            <a:t>- педагогическое наблюдение</a:t>
          </a:r>
          <a:endParaRPr lang="ru-RU" dirty="0"/>
        </a:p>
      </dgm:t>
    </dgm:pt>
    <dgm:pt modelId="{B9874785-2799-4674-97F5-6FF011E756CA}" type="parTrans" cxnId="{64B3DFA0-4E06-4E2E-BAE0-D7F29771471F}">
      <dgm:prSet/>
      <dgm:spPr/>
      <dgm:t>
        <a:bodyPr/>
        <a:lstStyle/>
        <a:p>
          <a:endParaRPr lang="ru-RU"/>
        </a:p>
      </dgm:t>
    </dgm:pt>
    <dgm:pt modelId="{80286AEE-8692-4F0C-A8B6-BD84187692C6}" type="sibTrans" cxnId="{64B3DFA0-4E06-4E2E-BAE0-D7F29771471F}">
      <dgm:prSet/>
      <dgm:spPr/>
      <dgm:t>
        <a:bodyPr/>
        <a:lstStyle/>
        <a:p>
          <a:endParaRPr lang="ru-RU"/>
        </a:p>
      </dgm:t>
    </dgm:pt>
    <dgm:pt modelId="{8351BD39-3FD4-4140-A11C-D93282F772C9}">
      <dgm:prSet phldrT="[Текст]"/>
      <dgm:spPr/>
      <dgm:t>
        <a:bodyPr/>
        <a:lstStyle/>
        <a:p>
          <a:r>
            <a:rPr lang="ru-RU" dirty="0" smtClean="0"/>
            <a:t>Метод тестов</a:t>
          </a:r>
          <a:endParaRPr lang="ru-RU" dirty="0"/>
        </a:p>
      </dgm:t>
    </dgm:pt>
    <dgm:pt modelId="{C4DFF46E-6F87-4EEA-AD20-4A588A51B0DA}" type="parTrans" cxnId="{ED93E5E0-8A9E-483D-B783-76DC6963CCD1}">
      <dgm:prSet/>
      <dgm:spPr/>
      <dgm:t>
        <a:bodyPr/>
        <a:lstStyle/>
        <a:p>
          <a:endParaRPr lang="ru-RU"/>
        </a:p>
      </dgm:t>
    </dgm:pt>
    <dgm:pt modelId="{B2A4A1D9-A294-4F20-BC4D-4821C8DC07D7}" type="sibTrans" cxnId="{ED93E5E0-8A9E-483D-B783-76DC6963CCD1}">
      <dgm:prSet/>
      <dgm:spPr/>
      <dgm:t>
        <a:bodyPr/>
        <a:lstStyle/>
        <a:p>
          <a:endParaRPr lang="ru-RU"/>
        </a:p>
      </dgm:t>
    </dgm:pt>
    <dgm:pt modelId="{C019C700-8FEA-4594-B259-778292C105C2}" type="pres">
      <dgm:prSet presAssocID="{8952975B-4D53-4079-AE93-E7BB6E1B6689}" presName="compositeShape" presStyleCnt="0">
        <dgm:presLayoutVars>
          <dgm:chMax val="7"/>
          <dgm:dir/>
          <dgm:resizeHandles val="exact"/>
        </dgm:presLayoutVars>
      </dgm:prSet>
      <dgm:spPr/>
    </dgm:pt>
    <dgm:pt modelId="{D9FE6029-94A2-4CE8-BF79-DEE2CC1CA459}" type="pres">
      <dgm:prSet presAssocID="{8952975B-4D53-4079-AE93-E7BB6E1B6689}" presName="wedge1" presStyleLbl="node1" presStyleIdx="0" presStyleCnt="3"/>
      <dgm:spPr/>
    </dgm:pt>
    <dgm:pt modelId="{DB9DA2A5-E937-41EF-A8EE-59A508B86F12}" type="pres">
      <dgm:prSet presAssocID="{8952975B-4D53-4079-AE93-E7BB6E1B6689}" presName="dummy1a" presStyleCnt="0"/>
      <dgm:spPr/>
    </dgm:pt>
    <dgm:pt modelId="{E62BCBC4-F142-4B39-9D1C-00D722A4BBE8}" type="pres">
      <dgm:prSet presAssocID="{8952975B-4D53-4079-AE93-E7BB6E1B6689}" presName="dummy1b" presStyleCnt="0"/>
      <dgm:spPr/>
    </dgm:pt>
    <dgm:pt modelId="{5174E77C-4A5B-4C0A-9DF0-B8B2030D7D1D}" type="pres">
      <dgm:prSet presAssocID="{8952975B-4D53-4079-AE93-E7BB6E1B668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94BD43-F475-4853-87DE-39A1BCEFA9F2}" type="pres">
      <dgm:prSet presAssocID="{8952975B-4D53-4079-AE93-E7BB6E1B6689}" presName="wedge2" presStyleLbl="node1" presStyleIdx="1" presStyleCnt="3"/>
      <dgm:spPr/>
      <dgm:t>
        <a:bodyPr/>
        <a:lstStyle/>
        <a:p>
          <a:endParaRPr lang="ru-RU"/>
        </a:p>
      </dgm:t>
    </dgm:pt>
    <dgm:pt modelId="{67A09064-6AD8-4D96-87F0-73063550BB06}" type="pres">
      <dgm:prSet presAssocID="{8952975B-4D53-4079-AE93-E7BB6E1B6689}" presName="dummy2a" presStyleCnt="0"/>
      <dgm:spPr/>
    </dgm:pt>
    <dgm:pt modelId="{95D73841-BB51-44FE-8023-5191A0BC46B6}" type="pres">
      <dgm:prSet presAssocID="{8952975B-4D53-4079-AE93-E7BB6E1B6689}" presName="dummy2b" presStyleCnt="0"/>
      <dgm:spPr/>
    </dgm:pt>
    <dgm:pt modelId="{2EFBA350-8C01-4715-9A97-0B84280EC011}" type="pres">
      <dgm:prSet presAssocID="{8952975B-4D53-4079-AE93-E7BB6E1B668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FE7C3-4734-4526-AC1A-D8E49DAC414C}" type="pres">
      <dgm:prSet presAssocID="{8952975B-4D53-4079-AE93-E7BB6E1B6689}" presName="wedge3" presStyleLbl="node1" presStyleIdx="2" presStyleCnt="3"/>
      <dgm:spPr/>
    </dgm:pt>
    <dgm:pt modelId="{C647D8F7-7925-4BC1-9AD0-0A3A6CB3F042}" type="pres">
      <dgm:prSet presAssocID="{8952975B-4D53-4079-AE93-E7BB6E1B6689}" presName="dummy3a" presStyleCnt="0"/>
      <dgm:spPr/>
    </dgm:pt>
    <dgm:pt modelId="{94BE27EF-9E80-4C22-A623-494F9F2DBEF1}" type="pres">
      <dgm:prSet presAssocID="{8952975B-4D53-4079-AE93-E7BB6E1B6689}" presName="dummy3b" presStyleCnt="0"/>
      <dgm:spPr/>
    </dgm:pt>
    <dgm:pt modelId="{5C23CA85-C1DB-468F-8804-84C138E7CDDE}" type="pres">
      <dgm:prSet presAssocID="{8952975B-4D53-4079-AE93-E7BB6E1B668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2DFB2AD7-A65D-4708-9A1C-BAC7E86B6DF1}" type="pres">
      <dgm:prSet presAssocID="{A2F55D19-434B-4994-A7E1-019F18DBEFAE}" presName="arrowWedge1" presStyleLbl="fgSibTrans2D1" presStyleIdx="0" presStyleCnt="3"/>
      <dgm:spPr/>
    </dgm:pt>
    <dgm:pt modelId="{44887261-797F-4492-83AD-3E911A6EFBBB}" type="pres">
      <dgm:prSet presAssocID="{80286AEE-8692-4F0C-A8B6-BD84187692C6}" presName="arrowWedge2" presStyleLbl="fgSibTrans2D1" presStyleIdx="1" presStyleCnt="3"/>
      <dgm:spPr/>
    </dgm:pt>
    <dgm:pt modelId="{BFCA4370-673E-46A4-9B1E-563AEA2994EE}" type="pres">
      <dgm:prSet presAssocID="{B2A4A1D9-A294-4F20-BC4D-4821C8DC07D7}" presName="arrowWedge3" presStyleLbl="fgSibTrans2D1" presStyleIdx="2" presStyleCnt="3"/>
      <dgm:spPr/>
    </dgm:pt>
  </dgm:ptLst>
  <dgm:cxnLst>
    <dgm:cxn modelId="{EB50B34A-1A47-496E-A4AE-E8896956C4B7}" type="presOf" srcId="{B1202E61-F0D2-486E-A31A-5B1740607A2F}" destId="{3094BD43-F475-4853-87DE-39A1BCEFA9F2}" srcOrd="0" destOrd="0" presId="urn:microsoft.com/office/officeart/2005/8/layout/cycle8"/>
    <dgm:cxn modelId="{ED93E5E0-8A9E-483D-B783-76DC6963CCD1}" srcId="{8952975B-4D53-4079-AE93-E7BB6E1B6689}" destId="{8351BD39-3FD4-4140-A11C-D93282F772C9}" srcOrd="2" destOrd="0" parTransId="{C4DFF46E-6F87-4EEA-AD20-4A588A51B0DA}" sibTransId="{B2A4A1D9-A294-4F20-BC4D-4821C8DC07D7}"/>
    <dgm:cxn modelId="{F391A96C-80EB-451F-BA0C-86614A5C1506}" type="presOf" srcId="{B1202E61-F0D2-486E-A31A-5B1740607A2F}" destId="{2EFBA350-8C01-4715-9A97-0B84280EC011}" srcOrd="1" destOrd="0" presId="urn:microsoft.com/office/officeart/2005/8/layout/cycle8"/>
    <dgm:cxn modelId="{8E5E6FE9-C254-45A5-B4B2-4A9A5F84141E}" type="presOf" srcId="{8351BD39-3FD4-4140-A11C-D93282F772C9}" destId="{5ADFE7C3-4734-4526-AC1A-D8E49DAC414C}" srcOrd="0" destOrd="0" presId="urn:microsoft.com/office/officeart/2005/8/layout/cycle8"/>
    <dgm:cxn modelId="{85467EAE-95D3-4D68-A0A9-9A739B668A47}" type="presOf" srcId="{B469C1F3-1FDC-418F-B59C-B4FB3B9952D7}" destId="{5174E77C-4A5B-4C0A-9DF0-B8B2030D7D1D}" srcOrd="1" destOrd="0" presId="urn:microsoft.com/office/officeart/2005/8/layout/cycle8"/>
    <dgm:cxn modelId="{C787FB65-39D2-435C-877B-128EC6E50521}" type="presOf" srcId="{8952975B-4D53-4079-AE93-E7BB6E1B6689}" destId="{C019C700-8FEA-4594-B259-778292C105C2}" srcOrd="0" destOrd="0" presId="urn:microsoft.com/office/officeart/2005/8/layout/cycle8"/>
    <dgm:cxn modelId="{E9EE06EC-4091-4F29-AB93-F484BCB2A533}" type="presOf" srcId="{B469C1F3-1FDC-418F-B59C-B4FB3B9952D7}" destId="{D9FE6029-94A2-4CE8-BF79-DEE2CC1CA459}" srcOrd="0" destOrd="0" presId="urn:microsoft.com/office/officeart/2005/8/layout/cycle8"/>
    <dgm:cxn modelId="{52A28AA7-86D0-47AD-BA80-55219A968031}" type="presOf" srcId="{8351BD39-3FD4-4140-A11C-D93282F772C9}" destId="{5C23CA85-C1DB-468F-8804-84C138E7CDDE}" srcOrd="1" destOrd="0" presId="urn:microsoft.com/office/officeart/2005/8/layout/cycle8"/>
    <dgm:cxn modelId="{64B3DFA0-4E06-4E2E-BAE0-D7F29771471F}" srcId="{8952975B-4D53-4079-AE93-E7BB6E1B6689}" destId="{B1202E61-F0D2-486E-A31A-5B1740607A2F}" srcOrd="1" destOrd="0" parTransId="{B9874785-2799-4674-97F5-6FF011E756CA}" sibTransId="{80286AEE-8692-4F0C-A8B6-BD84187692C6}"/>
    <dgm:cxn modelId="{343BA915-9F63-4ACA-AC68-2673500E0BA5}" srcId="{8952975B-4D53-4079-AE93-E7BB6E1B6689}" destId="{B469C1F3-1FDC-418F-B59C-B4FB3B9952D7}" srcOrd="0" destOrd="0" parTransId="{BFCC2D82-8A49-4307-9401-BF39765DABDC}" sibTransId="{A2F55D19-434B-4994-A7E1-019F18DBEFAE}"/>
    <dgm:cxn modelId="{EF8D2293-1910-4ED2-BF86-8F10B538400F}" type="presParOf" srcId="{C019C700-8FEA-4594-B259-778292C105C2}" destId="{D9FE6029-94A2-4CE8-BF79-DEE2CC1CA459}" srcOrd="0" destOrd="0" presId="urn:microsoft.com/office/officeart/2005/8/layout/cycle8"/>
    <dgm:cxn modelId="{0904EDE7-2F9A-4AAC-8F4A-93D30BCEF271}" type="presParOf" srcId="{C019C700-8FEA-4594-B259-778292C105C2}" destId="{DB9DA2A5-E937-41EF-A8EE-59A508B86F12}" srcOrd="1" destOrd="0" presId="urn:microsoft.com/office/officeart/2005/8/layout/cycle8"/>
    <dgm:cxn modelId="{E9F20AB1-9712-441C-85EE-6A30DB9B6CEC}" type="presParOf" srcId="{C019C700-8FEA-4594-B259-778292C105C2}" destId="{E62BCBC4-F142-4B39-9D1C-00D722A4BBE8}" srcOrd="2" destOrd="0" presId="urn:microsoft.com/office/officeart/2005/8/layout/cycle8"/>
    <dgm:cxn modelId="{778FF2C0-634A-425E-B2A8-8E1FF07D6C1F}" type="presParOf" srcId="{C019C700-8FEA-4594-B259-778292C105C2}" destId="{5174E77C-4A5B-4C0A-9DF0-B8B2030D7D1D}" srcOrd="3" destOrd="0" presId="urn:microsoft.com/office/officeart/2005/8/layout/cycle8"/>
    <dgm:cxn modelId="{2FE84D9E-FC10-46A0-ABEC-15175188AA8E}" type="presParOf" srcId="{C019C700-8FEA-4594-B259-778292C105C2}" destId="{3094BD43-F475-4853-87DE-39A1BCEFA9F2}" srcOrd="4" destOrd="0" presId="urn:microsoft.com/office/officeart/2005/8/layout/cycle8"/>
    <dgm:cxn modelId="{F4C80601-9660-4AEA-8FC5-04BA3D2888B5}" type="presParOf" srcId="{C019C700-8FEA-4594-B259-778292C105C2}" destId="{67A09064-6AD8-4D96-87F0-73063550BB06}" srcOrd="5" destOrd="0" presId="urn:microsoft.com/office/officeart/2005/8/layout/cycle8"/>
    <dgm:cxn modelId="{BFB3EF29-028E-448E-9928-02813F6C2140}" type="presParOf" srcId="{C019C700-8FEA-4594-B259-778292C105C2}" destId="{95D73841-BB51-44FE-8023-5191A0BC46B6}" srcOrd="6" destOrd="0" presId="urn:microsoft.com/office/officeart/2005/8/layout/cycle8"/>
    <dgm:cxn modelId="{170919D5-E60A-471C-94E8-35B90F17260B}" type="presParOf" srcId="{C019C700-8FEA-4594-B259-778292C105C2}" destId="{2EFBA350-8C01-4715-9A97-0B84280EC011}" srcOrd="7" destOrd="0" presId="urn:microsoft.com/office/officeart/2005/8/layout/cycle8"/>
    <dgm:cxn modelId="{BD9799CF-5885-4F2F-AD9D-AF2C2B676E2E}" type="presParOf" srcId="{C019C700-8FEA-4594-B259-778292C105C2}" destId="{5ADFE7C3-4734-4526-AC1A-D8E49DAC414C}" srcOrd="8" destOrd="0" presId="urn:microsoft.com/office/officeart/2005/8/layout/cycle8"/>
    <dgm:cxn modelId="{2A1D5C34-1C77-44BC-96F1-646317AA3D9A}" type="presParOf" srcId="{C019C700-8FEA-4594-B259-778292C105C2}" destId="{C647D8F7-7925-4BC1-9AD0-0A3A6CB3F042}" srcOrd="9" destOrd="0" presId="urn:microsoft.com/office/officeart/2005/8/layout/cycle8"/>
    <dgm:cxn modelId="{CE15DD60-B09B-4D86-B608-581F2785E667}" type="presParOf" srcId="{C019C700-8FEA-4594-B259-778292C105C2}" destId="{94BE27EF-9E80-4C22-A623-494F9F2DBEF1}" srcOrd="10" destOrd="0" presId="urn:microsoft.com/office/officeart/2005/8/layout/cycle8"/>
    <dgm:cxn modelId="{F830F6BB-96AA-4CF9-A6EC-95A00116D8DE}" type="presParOf" srcId="{C019C700-8FEA-4594-B259-778292C105C2}" destId="{5C23CA85-C1DB-468F-8804-84C138E7CDDE}" srcOrd="11" destOrd="0" presId="urn:microsoft.com/office/officeart/2005/8/layout/cycle8"/>
    <dgm:cxn modelId="{CD110D63-5904-408A-98D1-2330005D8BF5}" type="presParOf" srcId="{C019C700-8FEA-4594-B259-778292C105C2}" destId="{2DFB2AD7-A65D-4708-9A1C-BAC7E86B6DF1}" srcOrd="12" destOrd="0" presId="urn:microsoft.com/office/officeart/2005/8/layout/cycle8"/>
    <dgm:cxn modelId="{EDDC7665-7F2A-4514-A3B4-8DFC6085F17A}" type="presParOf" srcId="{C019C700-8FEA-4594-B259-778292C105C2}" destId="{44887261-797F-4492-83AD-3E911A6EFBBB}" srcOrd="13" destOrd="0" presId="urn:microsoft.com/office/officeart/2005/8/layout/cycle8"/>
    <dgm:cxn modelId="{01B7DBAA-3C9C-4F6C-AB7C-7EAE31B31EBC}" type="presParOf" srcId="{C019C700-8FEA-4594-B259-778292C105C2}" destId="{BFCA4370-673E-46A4-9B1E-563AEA2994E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FE6029-94A2-4CE8-BF79-DEE2CC1CA459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опрос</a:t>
          </a:r>
          <a:endParaRPr lang="ru-RU" sz="1900" kern="1200" dirty="0"/>
        </a:p>
      </dsp:txBody>
      <dsp:txXfrm>
        <a:off x="3210560" y="987551"/>
        <a:ext cx="1219200" cy="1016000"/>
      </dsp:txXfrm>
    </dsp:sp>
    <dsp:sp modelId="{3094BD43-F475-4853-87DE-39A1BCEFA9F2}">
      <dsp:nvSpPr>
        <dsp:cNvPr id="0" name=""/>
        <dsp:cNvSpPr/>
      </dsp:nvSpPr>
      <dsp:spPr>
        <a:xfrm>
          <a:off x="1341119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Психолого</a:t>
          </a:r>
          <a:r>
            <a:rPr lang="ru-RU" sz="1900" kern="1200" dirty="0" smtClean="0"/>
            <a:t>- педагогическое наблюдение</a:t>
          </a:r>
          <a:endParaRPr lang="ru-RU" sz="1900" kern="1200" dirty="0"/>
        </a:p>
      </dsp:txBody>
      <dsp:txXfrm>
        <a:off x="2153920" y="2600960"/>
        <a:ext cx="1828800" cy="894080"/>
      </dsp:txXfrm>
    </dsp:sp>
    <dsp:sp modelId="{5ADFE7C3-4734-4526-AC1A-D8E49DAC414C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Метод тестов</a:t>
          </a:r>
          <a:endParaRPr lang="ru-RU" sz="1900" kern="1200" dirty="0"/>
        </a:p>
      </dsp:txBody>
      <dsp:txXfrm>
        <a:off x="1666239" y="987551"/>
        <a:ext cx="1219200" cy="1016000"/>
      </dsp:txXfrm>
    </dsp:sp>
    <dsp:sp modelId="{2DFB2AD7-A65D-4708-9A1C-BAC7E86B6DF1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887261-797F-4492-83AD-3E911A6EFBBB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CA4370-673E-46A4-9B1E-563AEA2994EE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FF1F65-E8DC-4CD0-8DBB-4CF08BE13C2C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94068F-79A4-469D-B0F6-B373F3E79F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88840"/>
            <a:ext cx="8856984" cy="30243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400" u="sng" dirty="0" smtClean="0"/>
              <a:t>Методика  и инструментарий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мониторинга </a:t>
            </a:r>
            <a:br>
              <a:rPr lang="ru-RU" sz="4400" dirty="0" smtClean="0"/>
            </a:br>
            <a:r>
              <a:rPr lang="ru-RU" sz="4400" dirty="0" smtClean="0"/>
              <a:t> социализации обучающихся</a:t>
            </a:r>
            <a:endParaRPr lang="ru-RU" sz="4400" dirty="0"/>
          </a:p>
        </p:txBody>
      </p:sp>
      <p:pic>
        <p:nvPicPr>
          <p:cNvPr id="13314" name="Picture 2" descr="&amp;Ucy;&amp;pcy;&amp;rcy;&amp;acy;&amp;vcy;&amp;lcy;&amp;yacy;&amp;yucy;&amp;shchcy;&amp;icy;&amp;jcy; &amp;Scy;&amp;ocy;&amp;vcy;&amp;iecy;&amp;tcy; / &amp;Mcy;&amp;Bcy;&amp;Ocy;&amp;Ucy; &quot;&amp;Acy;&amp;ncy;&amp;acy;&amp;scy;&amp;tcy;&amp;acy;&amp;scy;&amp;ocy;&amp;vcy;&amp;scy;&amp;kcy;&amp;acy;&amp;yacy; &amp;Scy;&amp;Ocy;&amp;SHcy;&quot; &amp;Pcy;&amp;ocy;&amp;rcy;&amp;iecy;&amp;tscy;&amp;kcy;&amp;ocy;&amp;gcy;&amp;ocy; &amp;rcy;&amp;acy;&amp;jcy;&amp;ocy;&amp;ncy;&amp;acy; / &amp;Pcy;&amp;ocy;&amp;rcy;&amp;tcy;&amp;acy;&amp;lcy; &amp;ocy;&amp;bcy;&amp;rcy;&amp;acy;&amp;zcy;&amp;ocy;&amp;vcy;&amp;acy;&amp;ncy;&amp;icy;&amp;yacy; &amp;CHcy;&amp;R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730983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 воспитания и социализации обучающихся</a:t>
            </a:r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395536" y="1844824"/>
            <a:ext cx="1224136" cy="33123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Духовно-нравственное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развитие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2123728" y="1844824"/>
            <a:ext cx="1152128" cy="33123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социализация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3707904" y="1916832"/>
            <a:ext cx="1152128" cy="32403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Профессиональная ориентация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5436096" y="1988840"/>
            <a:ext cx="1080120" cy="31683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Экологическая культура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7164288" y="2060848"/>
            <a:ext cx="1008112" cy="3096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Здоровый и безопасный образ жизни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62736" cy="883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Мониторинг необходим для оценки эффективности  реализации программы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8067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Мониторинг</a:t>
            </a:r>
            <a:r>
              <a:rPr lang="ru-RU" dirty="0" smtClean="0"/>
              <a:t>-  система  диагностических исследований, направленных </a:t>
            </a:r>
          </a:p>
          <a:p>
            <a:r>
              <a:rPr lang="ru-RU" dirty="0" smtClean="0"/>
              <a:t>на комплексную оценку   результатов  эффективности реализации </a:t>
            </a:r>
          </a:p>
          <a:p>
            <a:r>
              <a:rPr lang="ru-RU" dirty="0" smtClean="0"/>
              <a:t>образовательным учреждением Программы  воспитания и социализации </a:t>
            </a:r>
          </a:p>
          <a:p>
            <a:r>
              <a:rPr lang="ru-RU" dirty="0" smtClean="0"/>
              <a:t>обучающихся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501008"/>
            <a:ext cx="83663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3300"/>
                </a:solidFill>
                <a:latin typeface="Georgia" pitchFamily="18" charset="0"/>
              </a:rPr>
              <a:t>Основные показатели:</a:t>
            </a:r>
          </a:p>
          <a:p>
            <a:endParaRPr lang="ru-RU" dirty="0" smtClean="0">
              <a:solidFill>
                <a:srgbClr val="FF33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FF3300"/>
                </a:solidFill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особенности развития культуры обучающихся (личностной, социальной,</a:t>
            </a:r>
          </a:p>
          <a:p>
            <a:r>
              <a:rPr lang="ru-RU" dirty="0" smtClean="0">
                <a:latin typeface="Georgia" pitchFamily="18" charset="0"/>
              </a:rPr>
              <a:t>экологической, трудовой  и </a:t>
            </a:r>
            <a:r>
              <a:rPr lang="ru-RU" dirty="0" err="1" smtClean="0">
                <a:latin typeface="Georgia" pitchFamily="18" charset="0"/>
              </a:rPr>
              <a:t>здоровьесберегающей</a:t>
            </a:r>
            <a:r>
              <a:rPr lang="ru-RU" dirty="0" smtClean="0">
                <a:latin typeface="Georgia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 социально- педагогическая среда, общая психологическая атмосфера и </a:t>
            </a:r>
          </a:p>
          <a:p>
            <a:r>
              <a:rPr lang="ru-RU" dirty="0" smtClean="0">
                <a:latin typeface="Georgia" pitchFamily="18" charset="0"/>
              </a:rPr>
              <a:t>нравственный уклад школьной жизни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 особенности </a:t>
            </a:r>
            <a:r>
              <a:rPr lang="ru-RU" dirty="0" err="1" smtClean="0">
                <a:latin typeface="Georgia" pitchFamily="18" charset="0"/>
              </a:rPr>
              <a:t>детско</a:t>
            </a:r>
            <a:r>
              <a:rPr lang="ru-RU" dirty="0" smtClean="0">
                <a:latin typeface="Georgia" pitchFamily="18" charset="0"/>
              </a:rPr>
              <a:t>- родительских отношений  и  степень включенности</a:t>
            </a:r>
          </a:p>
          <a:p>
            <a:r>
              <a:rPr lang="ru-RU" dirty="0" smtClean="0">
                <a:latin typeface="Georgia" pitchFamily="18" charset="0"/>
              </a:rPr>
              <a:t> родителей в образовательный и воспитательный процесс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19672" y="332656"/>
            <a:ext cx="6079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Методологический инструментарий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124744"/>
            <a:ext cx="3565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Анализ результатов и способов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выполнения обучающимися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специально разработанных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заданий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1052736"/>
            <a:ext cx="2915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Получение информации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словесных сообщениях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B050"/>
                </a:solidFill>
              </a:rPr>
              <a:t> анкетирование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B050"/>
                </a:solidFill>
              </a:rPr>
              <a:t> интервью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B050"/>
                </a:solidFill>
              </a:rPr>
              <a:t> беседа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5301208"/>
            <a:ext cx="4860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Целенаправленное восприятие и фиксация особенностей, закономерностей развития и воспитания обучающихся</a:t>
            </a:r>
          </a:p>
          <a:p>
            <a:pPr>
              <a:buFont typeface="Courier New" pitchFamily="49" charset="0"/>
              <a:buChar char="o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включенное</a:t>
            </a:r>
          </a:p>
          <a:p>
            <a:pPr>
              <a:buFont typeface="Courier New" pitchFamily="49" charset="0"/>
              <a:buChar char="o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узкоспециальное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876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Критерий эффективности –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sz="4400" dirty="0" smtClean="0"/>
              <a:t>Д И Н А М И К 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2420888"/>
            <a:ext cx="86409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Положительная  динамика</a:t>
            </a:r>
          </a:p>
          <a:p>
            <a:pPr marL="342900" indent="-342900">
              <a:buAutoNum type="arabicParenR"/>
            </a:pP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 marL="342900" indent="-342900">
              <a:buAutoNum type="arabicParenR"/>
            </a:pPr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342900" indent="-342900">
              <a:buAutoNum type="arabicParenR"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Инертность положительной  динамики</a:t>
            </a:r>
          </a:p>
          <a:p>
            <a:pPr marL="342900" indent="-342900">
              <a:buAutoNum type="arabicParenR"/>
            </a:pP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 marL="342900" indent="-342900">
              <a:buAutoNum type="arabicParenR"/>
            </a:pPr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marL="342900" indent="-342900">
              <a:buAutoNum type="arabicParenR"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Устойчивость( стабильность )  исследуемых     показателей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150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Методика  и инструментарий  мониторинга   социализации обучающихся</vt:lpstr>
      <vt:lpstr>Программа  воспитания и социализации обучающихся</vt:lpstr>
      <vt:lpstr>Мониторинг необходим для оценки эффективности  реализации программы</vt:lpstr>
      <vt:lpstr>Слайд 4</vt:lpstr>
      <vt:lpstr>Критерий эффективности –      Д И Н А М И К 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и инструментарий  мониторинга   социализации обучающихся</dc:title>
  <dc:creator>Admin</dc:creator>
  <cp:lastModifiedBy>Admin</cp:lastModifiedBy>
  <cp:revision>7</cp:revision>
  <dcterms:created xsi:type="dcterms:W3CDTF">2014-12-29T07:19:47Z</dcterms:created>
  <dcterms:modified xsi:type="dcterms:W3CDTF">2014-12-29T08:28:18Z</dcterms:modified>
</cp:coreProperties>
</file>