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89" autoAdjust="0"/>
    <p:restoredTop sz="94645" autoAdjust="0"/>
  </p:normalViewPr>
  <p:slideViewPr>
    <p:cSldViewPr>
      <p:cViewPr>
        <p:scale>
          <a:sx n="66" d="100"/>
          <a:sy n="66" d="100"/>
        </p:scale>
        <p:origin x="-2502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94D4-BA80-4740-BB12-92DF5AFA686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5F99-6EB7-48CE-963F-FAA5C0BD47A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 descr="24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1" y="0"/>
            <a:ext cx="9113469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16A5-21F1-458B-B6F2-7D01BD78A7F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 descr="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0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os.ru/articles/view/sozdanie_zhiznennoy_bazy_uverennosti" TargetMode="External"/><Relationship Id="rId2" Type="http://schemas.openxmlformats.org/officeDocument/2006/relationships/hyperlink" Target="http://www.psychologos.ru/articles/view/chto_takoe_zhiznennaya_uspeshnost_vop_zn_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psychologos.ru/articles/view/uverennoe_povedenie_dvoe_zn__telesnyy_korset_uspeshnost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chologos.ru/articles/view/uverennost_nachinaetsya_s_vas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chologos.ru/articles/view/emil_kue__otec_sovremennoy_teorii_samovnusheniya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992888" cy="1872208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FF3399"/>
                </a:solidFill>
              </a:rPr>
              <a:t>Жизненные ценности человека</a:t>
            </a:r>
            <a:endParaRPr lang="ru-RU" b="1" dirty="0">
              <a:solidFill>
                <a:srgbClr val="FF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85794"/>
            <a:ext cx="1643074" cy="64294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6286520"/>
            <a:ext cx="1857388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6336704" cy="3195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Ценности похожи на правила, внутренние и обязательные, которые человек нарушить не может.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8106124" cy="2639144"/>
          </a:xfrm>
        </p:spPr>
        <p:txBody>
          <a:bodyPr/>
          <a:lstStyle/>
          <a:p>
            <a:r>
              <a:rPr lang="ru-RU" i="1" u="sng" dirty="0" smtClean="0"/>
              <a:t>Человек-организм</a:t>
            </a:r>
            <a:r>
              <a:rPr lang="ru-RU" dirty="0" smtClean="0"/>
              <a:t> подчиняется своим эмоциям, привычкам, потребностям.</a:t>
            </a:r>
          </a:p>
          <a:p>
            <a:r>
              <a:rPr lang="ru-RU" i="1" u="sng" dirty="0" smtClean="0"/>
              <a:t>Человек-личность</a:t>
            </a:r>
            <a:r>
              <a:rPr lang="ru-RU" dirty="0" smtClean="0"/>
              <a:t> думает, рассуждает, выстраивает свою жизнь, наполняя её смыслом.  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034" y="785794"/>
            <a:ext cx="164307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14744" y="1428736"/>
            <a:ext cx="3000396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5544616" cy="261972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Живет руководствуясь своими жизненными ценностями.</a:t>
            </a:r>
            <a:br>
              <a:rPr lang="ru-RU" sz="2800" dirty="0" smtClean="0"/>
            </a:br>
            <a:r>
              <a:rPr lang="ru-RU" sz="2800" dirty="0" smtClean="0"/>
              <a:t>Жизненные ценности – Цели – Планы - Порядок дел - Воплощение.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332656"/>
            <a:ext cx="46085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Развитая личность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14744" y="1428736"/>
            <a:ext cx="3000396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" name="Овал 7"/>
          <p:cNvSpPr/>
          <p:nvPr/>
        </p:nvSpPr>
        <p:spPr>
          <a:xfrm>
            <a:off x="4252648" y="2860402"/>
            <a:ext cx="216024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Дело, бизнес, работа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115616" y="3645024"/>
            <a:ext cx="2088232" cy="1922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Личная жизнь и отношения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 flipH="1">
            <a:off x="5868144" y="4365104"/>
            <a:ext cx="2160239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Собственное</a:t>
            </a:r>
          </a:p>
          <a:p>
            <a:pPr algn="ctr"/>
            <a:r>
              <a:rPr lang="ru-RU" dirty="0" smtClean="0"/>
              <a:t>развитие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275856" y="4797152"/>
            <a:ext cx="1872208" cy="172819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Личность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5544616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жизненных ценностей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2420888"/>
            <a:ext cx="5873876" cy="410445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Закладываются с детства  в семье. Совпадение укрепляет взаимоотношения людей, расхождение порождает конфликт.</a:t>
            </a:r>
          </a:p>
          <a:p>
            <a:r>
              <a:rPr lang="ru-RU" i="1" dirty="0" smtClean="0"/>
              <a:t>В основе лежат не разговоры, а естественное вовлечение в новые жизненные обстоятельства, где ценности будут близки и нужны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034" y="785794"/>
            <a:ext cx="164307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14744" y="1428736"/>
            <a:ext cx="3000396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4896544" cy="1368151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Самоценность</a:t>
            </a:r>
            <a:r>
              <a:rPr lang="ru-RU" dirty="0" smtClean="0"/>
              <a:t> и жизнестойкость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7128792" cy="410445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Жизнестойкость</a:t>
            </a:r>
            <a:r>
              <a:rPr lang="ru-RU" dirty="0" smtClean="0"/>
              <a:t>-совокупность навыков и установок, помогающих изменять поведение при преодолении стрессовой ситуации.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Жизнестойкие люди считают, что лучше остаться вовлеченным в ситуацию, быть в контакте с близкими людьми.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Знают, что могут повлиять на исход события.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Верят, что перемены и стрессы </a:t>
            </a:r>
            <a:r>
              <a:rPr lang="ru-RU" dirty="0" err="1" smtClean="0"/>
              <a:t>естественны.Это</a:t>
            </a:r>
            <a:r>
              <a:rPr lang="ru-RU" dirty="0" smtClean="0"/>
              <a:t> возможность для роста и развития личности.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034" y="785794"/>
            <a:ext cx="164307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14744" y="1428736"/>
            <a:ext cx="3000396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1331640" y="260649"/>
            <a:ext cx="4680520" cy="79208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Самооценка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332656"/>
            <a:ext cx="46085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7992888" cy="5400600"/>
          </a:xfrm>
        </p:spPr>
        <p:txBody>
          <a:bodyPr>
            <a:normAutofit fontScale="85000" lnSpcReduction="20000"/>
          </a:bodyPr>
          <a:lstStyle/>
          <a:p>
            <a:endParaRPr lang="ru-RU" sz="2800" dirty="0" smtClean="0">
              <a:solidFill>
                <a:srgbClr val="0000FF"/>
              </a:solidFill>
            </a:endParaRPr>
          </a:p>
          <a:p>
            <a:r>
              <a:rPr lang="ru-RU" sz="2800" dirty="0" smtClean="0">
                <a:solidFill>
                  <a:srgbClr val="0000FF"/>
                </a:solidFill>
              </a:rPr>
              <a:t>Душевно здоровый человек живет с высокой самооценкой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Первое: </a:t>
            </a:r>
            <a:r>
              <a:rPr lang="ru-RU" sz="2800" u="sng" dirty="0" smtClean="0">
                <a:hlinkClick r:id="rId2" tooltip="Статья: Что такое жизненная успешность?"/>
              </a:rPr>
              <a:t>реальная жизненная успешность</a:t>
            </a:r>
            <a:r>
              <a:rPr lang="ru-RU" sz="2800" dirty="0" smtClean="0"/>
              <a:t>. Вы живете успешно, вы живете достойно, вас на работе ценят, друзья уважают. Создавайте и укрепляйте </a:t>
            </a:r>
            <a:r>
              <a:rPr lang="ru-RU" sz="2800" u="sng" dirty="0" smtClean="0">
                <a:hlinkClick r:id="rId3" tooltip="Статья: Создание жизненной базы уверенности"/>
              </a:rPr>
              <a:t>свою жизненную базу</a:t>
            </a:r>
            <a:r>
              <a:rPr lang="ru-RU" sz="2800" dirty="0" smtClean="0"/>
              <a:t> (уютная квартира, любимая дача и машина), повышайте свое мастерство, становитесь уважаемым профессионалом, живите как порядочный человек, создайте крепкую и счастливую семью, дружите с достойными людьми...</a:t>
            </a:r>
          </a:p>
          <a:p>
            <a:r>
              <a:rPr lang="ru-RU" sz="2800" dirty="0" smtClean="0"/>
              <a:t>Второе: </a:t>
            </a:r>
            <a:r>
              <a:rPr lang="ru-RU" sz="2800" u="sng" dirty="0" smtClean="0">
                <a:hlinkClick r:id="rId4" tooltip="Статья: Уверенное поведение: телесный корсет успешности"/>
              </a:rPr>
              <a:t>телесный корсет успешности</a:t>
            </a:r>
            <a:r>
              <a:rPr lang="ru-RU" sz="2800" dirty="0" smtClean="0"/>
              <a:t>. Военные и спортсмены проблемой низкой самооценки не мучаются. Потому что им поставили хорошую осанку, потому что их приучили ходить уверенно, держать голову прямо и смотреть вперед, а не в себя. Хотите позаботиться о себе - освойте этот навык, он дорогого стоит.</a:t>
            </a:r>
          </a:p>
          <a:p>
            <a:r>
              <a:rPr lang="ru-RU" sz="2800" dirty="0" smtClean="0"/>
              <a:t> 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5616624" cy="9361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Состояние жертвы или низкая самооценка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5976664" cy="5112568"/>
          </a:xfrm>
        </p:spPr>
        <p:txBody>
          <a:bodyPr>
            <a:normAutofit fontScale="70000" lnSpcReduction="20000"/>
          </a:bodyPr>
          <a:lstStyle/>
          <a:p>
            <a:pPr lvl="0" fontAlgn="base"/>
            <a:r>
              <a:rPr lang="ru-RU" dirty="0" smtClean="0"/>
              <a:t>  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3400" dirty="0" smtClean="0"/>
              <a:t>Начинайте перестраивать себя на позитив: отзывайтесь об окружающих </a:t>
            </a:r>
            <a:r>
              <a:rPr lang="ru-RU" sz="3400" dirty="0" smtClean="0">
                <a:solidFill>
                  <a:srgbClr val="0000FF"/>
                </a:solidFill>
              </a:rPr>
              <a:t>хорошо</a:t>
            </a:r>
            <a:r>
              <a:rPr lang="ru-RU" sz="3400" dirty="0" smtClean="0"/>
              <a:t>, учитесь говорить комплименты и начинайте их говорить. Это правда ,когда вы будете хорошо говорить не о себе, а о других людях  подниматься будет самооценка ваша!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3400" dirty="0" smtClean="0"/>
              <a:t>Начинайте следить за своей речью, не говорите о себе плохо даже в шутку. Сказать </a:t>
            </a:r>
            <a:r>
              <a:rPr lang="ru-RU" sz="3400" dirty="0" smtClean="0">
                <a:solidFill>
                  <a:srgbClr val="0000FF"/>
                </a:solidFill>
              </a:rPr>
              <a:t>"Ошибочка, я хорошая!" </a:t>
            </a:r>
            <a:r>
              <a:rPr lang="ru-RU" sz="3400" dirty="0" smtClean="0"/>
              <a:t>- весело, а "Ой, какая же я </a:t>
            </a:r>
            <a:r>
              <a:rPr lang="ru-RU" sz="3400" dirty="0" err="1" smtClean="0"/>
              <a:t>дурочка</a:t>
            </a:r>
            <a:r>
              <a:rPr lang="ru-RU" sz="3400" dirty="0" smtClean="0"/>
              <a:t>!" - просто плохо. 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3400" dirty="0" smtClean="0"/>
              <a:t>Подкачайте </a:t>
            </a:r>
            <a:r>
              <a:rPr lang="ru-RU" sz="3400" u="sng" dirty="0" smtClean="0">
                <a:hlinkClick r:id="rId2" tooltip="Статья: Уверенность начинается с вас"/>
              </a:rPr>
              <a:t>себе ощущение уверенности</a:t>
            </a:r>
            <a:r>
              <a:rPr lang="ru-RU" sz="3400" dirty="0" smtClean="0"/>
              <a:t>.  Уберите фразы "А вдруг не получится?", "Ну точно не получится..." и другие маркеры будущего неуспеха.</a:t>
            </a: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034" y="785794"/>
            <a:ext cx="164307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14744" y="1428736"/>
            <a:ext cx="3000396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5544616" cy="15841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3399"/>
                </a:solidFill>
              </a:rPr>
              <a:t>Формулы самовнушения 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2420888"/>
            <a:ext cx="5873876" cy="4104456"/>
          </a:xfrm>
        </p:spPr>
        <p:txBody>
          <a:bodyPr>
            <a:normAutofit/>
          </a:bodyPr>
          <a:lstStyle/>
          <a:p>
            <a:r>
              <a:rPr lang="ru-RU" sz="4800" u="sng" dirty="0" smtClean="0">
                <a:hlinkClick r:id="rId2" tooltip="Статья: Эмиль Куэ – отец современной теории самовнушения"/>
              </a:rPr>
              <a:t>Мои дела с каждым днем во всех отношениях становятся все лучше и лучше!</a:t>
            </a:r>
            <a:endParaRPr lang="ru-RU" sz="4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034" y="785794"/>
            <a:ext cx="164307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14744" y="1428736"/>
            <a:ext cx="3000396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2888" cy="18722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3399"/>
                </a:solidFill>
              </a:rPr>
              <a:t>Спасибо за внимание.</a:t>
            </a:r>
            <a:br>
              <a:rPr lang="ru-RU" b="1" dirty="0" smtClean="0">
                <a:solidFill>
                  <a:srgbClr val="FF3399"/>
                </a:solidFill>
              </a:rPr>
            </a:br>
            <a:r>
              <a:rPr lang="ru-RU" b="1" dirty="0" smtClean="0">
                <a:solidFill>
                  <a:srgbClr val="FF3399"/>
                </a:solidFill>
              </a:rPr>
              <a:t>Желаем успехов.</a:t>
            </a:r>
            <a:endParaRPr lang="ru-RU" b="1" dirty="0">
              <a:solidFill>
                <a:srgbClr val="FF3399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6286520"/>
            <a:ext cx="1857388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40877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286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Специальное оформление</vt:lpstr>
      <vt:lpstr>Жизненные ценности человека</vt:lpstr>
      <vt:lpstr>Ценности похожи на правила, внутренние и обязательные, которые человек нарушить не может.</vt:lpstr>
      <vt:lpstr>Живет руководствуясь своими жизненными ценностями. Жизненные ценности – Цели – Планы - Порядок дел - Воплощение.</vt:lpstr>
      <vt:lpstr>Формирование жизненных ценностей</vt:lpstr>
      <vt:lpstr>Самоценность и жизнестойкость</vt:lpstr>
      <vt:lpstr>Самооценка</vt:lpstr>
      <vt:lpstr>Состояние жертвы или низкая самооценка</vt:lpstr>
      <vt:lpstr>Формулы самовнушения </vt:lpstr>
      <vt:lpstr>Спасибо за внимание. Желаем успехов.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one</cp:lastModifiedBy>
  <cp:revision>28</cp:revision>
  <dcterms:created xsi:type="dcterms:W3CDTF">2011-11-28T19:44:49Z</dcterms:created>
  <dcterms:modified xsi:type="dcterms:W3CDTF">2015-01-11T07:39:38Z</dcterms:modified>
</cp:coreProperties>
</file>