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7896" autoAdjust="0"/>
    <p:restoredTop sz="94660"/>
  </p:normalViewPr>
  <p:slideViewPr>
    <p:cSldViewPr>
      <p:cViewPr>
        <p:scale>
          <a:sx n="75" d="100"/>
          <a:sy n="75" d="100"/>
        </p:scale>
        <p:origin x="-1236" y="-2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C47D0-7AA4-4D17-ACC1-7EEB0056CF99}" type="datetimeFigureOut">
              <a:rPr lang="ru-RU" smtClean="0"/>
              <a:pPr/>
              <a:t>04.06.2010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34907-1885-4647-A19F-A0D4A0A6D9D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C47D0-7AA4-4D17-ACC1-7EEB0056CF99}" type="datetimeFigureOut">
              <a:rPr lang="ru-RU" smtClean="0"/>
              <a:pPr/>
              <a:t>04.06.2010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34907-1885-4647-A19F-A0D4A0A6D9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C47D0-7AA4-4D17-ACC1-7EEB0056CF99}" type="datetimeFigureOut">
              <a:rPr lang="ru-RU" smtClean="0"/>
              <a:pPr/>
              <a:t>04.06.2010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34907-1885-4647-A19F-A0D4A0A6D9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C47D0-7AA4-4D17-ACC1-7EEB0056CF99}" type="datetimeFigureOut">
              <a:rPr lang="ru-RU" smtClean="0"/>
              <a:pPr/>
              <a:t>04.06.2010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34907-1885-4647-A19F-A0D4A0A6D9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C47D0-7AA4-4D17-ACC1-7EEB0056CF99}" type="datetimeFigureOut">
              <a:rPr lang="ru-RU" smtClean="0"/>
              <a:pPr/>
              <a:t>04.06.2010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AE34907-1885-4647-A19F-A0D4A0A6D9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C47D0-7AA4-4D17-ACC1-7EEB0056CF99}" type="datetimeFigureOut">
              <a:rPr lang="ru-RU" smtClean="0"/>
              <a:pPr/>
              <a:t>04.06.2010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34907-1885-4647-A19F-A0D4A0A6D9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C47D0-7AA4-4D17-ACC1-7EEB0056CF99}" type="datetimeFigureOut">
              <a:rPr lang="ru-RU" smtClean="0"/>
              <a:pPr/>
              <a:t>04.06.2010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34907-1885-4647-A19F-A0D4A0A6D9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C47D0-7AA4-4D17-ACC1-7EEB0056CF99}" type="datetimeFigureOut">
              <a:rPr lang="ru-RU" smtClean="0"/>
              <a:pPr/>
              <a:t>04.06.2010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34907-1885-4647-A19F-A0D4A0A6D9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C47D0-7AA4-4D17-ACC1-7EEB0056CF99}" type="datetimeFigureOut">
              <a:rPr lang="ru-RU" smtClean="0"/>
              <a:pPr/>
              <a:t>04.06.2010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34907-1885-4647-A19F-A0D4A0A6D9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C47D0-7AA4-4D17-ACC1-7EEB0056CF99}" type="datetimeFigureOut">
              <a:rPr lang="ru-RU" smtClean="0"/>
              <a:pPr/>
              <a:t>04.06.2010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34907-1885-4647-A19F-A0D4A0A6D9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C47D0-7AA4-4D17-ACC1-7EEB0056CF99}" type="datetimeFigureOut">
              <a:rPr lang="ru-RU" smtClean="0"/>
              <a:pPr/>
              <a:t>04.06.2010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34907-1885-4647-A19F-A0D4A0A6D9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CDC47D0-7AA4-4D17-ACC1-7EEB0056CF99}" type="datetimeFigureOut">
              <a:rPr lang="ru-RU" smtClean="0"/>
              <a:pPr/>
              <a:t>04.06.2010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AE34907-1885-4647-A19F-A0D4A0A6D9D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char.ru/books/p1194795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6.xml"/><Relationship Id="rId1" Type="http://schemas.openxmlformats.org/officeDocument/2006/relationships/video" Target="file:///G:\&#1043;&#1054;&#1043;&#1054;&#1051;&#1068;\&#1088;&#1077;&#1074;&#1080;&#1079;&#1086;&#1088;%20&#1092;&#1088;&#1072;&#1075;&#1084;&#1077;&#1085;&#1090;.wmv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2028828"/>
            <a:ext cx="8229600" cy="1828800"/>
          </a:xfrm>
        </p:spPr>
        <p:txBody>
          <a:bodyPr/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Николай Васильевич Гоголь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43438" y="4929198"/>
            <a:ext cx="38576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Учитель  школы №181 </a:t>
            </a:r>
          </a:p>
          <a:p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Тихомирова Ирина Александровна</a:t>
            </a:r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Марья Антоновна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22530" name="Picture 2" descr="L:\ГОГОЛЬ\картинки\MARIA_ANTONOVN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06" y="1285861"/>
            <a:ext cx="2773436" cy="385765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71472" y="5286388"/>
            <a:ext cx="20015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Людмила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Осекина</a:t>
            </a:r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22531" name="Picture 3" descr="L:\ГОГОЛЬ\картинки\revizor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8926" y="2214554"/>
            <a:ext cx="3330192" cy="221457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857620" y="4786322"/>
            <a:ext cx="16147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Н.А.Ешкилева</a:t>
            </a:r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22532" name="Picture 4" descr="L:\ГОГОЛЬ\картинки\file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57950" y="1285860"/>
            <a:ext cx="2715194" cy="3857652"/>
          </a:xfrm>
          <a:prstGeom prst="rect">
            <a:avLst/>
          </a:prstGeom>
          <a:noFill/>
        </p:spPr>
      </p:pic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6357950" y="5286388"/>
            <a:ext cx="264320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Эскиз костюма Марьи Антоновны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6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9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6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7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26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5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2253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00FF"/>
                </a:solidFill>
              </a:rPr>
              <a:t>Иван Александрович Хлестаков</a:t>
            </a:r>
            <a:endParaRPr lang="ru-RU" dirty="0">
              <a:solidFill>
                <a:srgbClr val="0000FF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5720" y="1357298"/>
            <a:ext cx="86439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Хлестаков , молодой человек лет двадцати трех, тоненький, худенький; несколько </a:t>
            </a:r>
            <a:r>
              <a:rPr lang="ru-RU" i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приглуповат</a:t>
            </a:r>
            <a:r>
              <a:rPr lang="ru-RU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и, как говорят, без царя в голове…</a:t>
            </a:r>
            <a:endParaRPr lang="ru-RU" i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23555" name="Picture 3" descr="L:\ГОГОЛЬ\картинки\0023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143116"/>
            <a:ext cx="1869956" cy="314327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28596" y="5357826"/>
            <a:ext cx="13099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В.Э.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Мэйер</a:t>
            </a:r>
            <a:endParaRPr lang="ru-RU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23556" name="Picture 4" descr="L:\ГОГОЛЬ\картинки\92308435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4546" y="2143116"/>
            <a:ext cx="2286016" cy="3143272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643174" y="5357826"/>
            <a:ext cx="1421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Иван Ургант</a:t>
            </a:r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23557" name="Picture 5" descr="L:\ГОГОЛЬ\картинки\revizor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6" y="2143116"/>
            <a:ext cx="2055700" cy="3143272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5143504" y="5357826"/>
            <a:ext cx="13172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В.Гаркалин</a:t>
            </a:r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072330" y="5357826"/>
            <a:ext cx="17171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И.В.Ильинский</a:t>
            </a:r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23558" name="Picture 6" descr="L:\ГОГОЛЬ\картинки\IlyinskiySchastlivcev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00892" y="2143116"/>
            <a:ext cx="1933112" cy="3143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142900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Другие персонажи</a:t>
            </a: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24578" name="Picture 2" descr="L:\ГОГОЛЬ\картинки\01277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928670"/>
            <a:ext cx="1892469" cy="307183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85720" y="3571876"/>
            <a:ext cx="14707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Почтмейстер</a:t>
            </a:r>
          </a:p>
          <a:p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24579" name="Picture 3" descr="L:\ГОГОЛЬ\картинки\rev1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4546" y="928670"/>
            <a:ext cx="3888398" cy="307183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786050" y="3571876"/>
            <a:ext cx="2808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>
                <a:solidFill>
                  <a:srgbClr val="FFFF00"/>
                </a:solidFill>
              </a:rPr>
              <a:t>Бобчинский</a:t>
            </a:r>
            <a:r>
              <a:rPr lang="ru-RU" dirty="0" smtClean="0">
                <a:solidFill>
                  <a:srgbClr val="FFFF00"/>
                </a:solidFill>
              </a:rPr>
              <a:t> и </a:t>
            </a:r>
            <a:r>
              <a:rPr lang="ru-RU" dirty="0" err="1" smtClean="0">
                <a:solidFill>
                  <a:srgbClr val="FFFF00"/>
                </a:solidFill>
              </a:rPr>
              <a:t>Добчинский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24580" name="Picture 4" descr="L:\ГОГОЛЬ\картинки\temp_img.php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15140" y="928670"/>
            <a:ext cx="2095500" cy="3076575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7572396" y="3571876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Осип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24581" name="Picture 5" descr="L:\ГОГОЛЬ\картинки\5bad881aa0db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00298" y="4214818"/>
            <a:ext cx="3524244" cy="2643182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3487353" y="6488692"/>
            <a:ext cx="17275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Ляпкин-Тяпкин</a:t>
            </a:r>
            <a:endParaRPr lang="ru-RU" dirty="0"/>
          </a:p>
        </p:txBody>
      </p:sp>
      <p:pic>
        <p:nvPicPr>
          <p:cNvPr id="24582" name="Picture 6" descr="L:\ГОГОЛЬ\картинки\01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5720" y="4205453"/>
            <a:ext cx="1571636" cy="2652547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500034" y="6488668"/>
            <a:ext cx="1227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Земляника</a:t>
            </a:r>
            <a:endParaRPr lang="ru-RU" dirty="0"/>
          </a:p>
        </p:txBody>
      </p:sp>
      <p:pic>
        <p:nvPicPr>
          <p:cNvPr id="24583" name="Picture 7" descr="L:\ГОГОЛЬ\картинки\lit08-11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715140" y="4141014"/>
            <a:ext cx="2071702" cy="2716986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7063068" y="6488668"/>
            <a:ext cx="14380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Держиморда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51" dur="1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4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54" dur="1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4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57" dur="1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4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60" dur="1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24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63" dur="1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4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66" dur="1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69" dur="1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72" dur="1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2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75" dur="1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78" dur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2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81" dur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2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84" dur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6" grpId="0"/>
      <p:bldP spid="6" grpId="1"/>
      <p:bldP spid="8" grpId="0"/>
      <p:bldP spid="8" grpId="1"/>
      <p:bldP spid="11" grpId="0"/>
      <p:bldP spid="11" grpId="1"/>
      <p:bldP spid="13" grpId="0"/>
      <p:bldP spid="13" grpId="1"/>
      <p:bldP spid="15" grpId="0"/>
      <p:bldP spid="15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Немая сцена</a:t>
            </a:r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25602" name="Picture 2" descr="L:\ГОГОЛЬ\картинки\32698100_Revizo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214422"/>
            <a:ext cx="7286676" cy="485778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357422" y="6215082"/>
            <a:ext cx="46623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Над кем смеетесь? Над собой смеетесь!</a:t>
            </a:r>
            <a:endParaRPr lang="ru-RU" sz="2000" i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1000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9" presetClass="exit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42976" y="0"/>
            <a:ext cx="6929486" cy="1815882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  <a:innerShdw blurRad="63500" dist="50800" dir="5400000">
              <a:prstClr val="black">
                <a:alpha val="50000"/>
              </a:prstClr>
            </a:innerShdw>
          </a:effectLst>
        </p:spPr>
        <p:txBody>
          <a:bodyPr wrap="square">
            <a:spAutoFit/>
          </a:bodyPr>
          <a:lstStyle/>
          <a:p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Н.В. Гоголь: </a:t>
            </a:r>
            <a:r>
              <a:rPr lang="ru-RU" sz="28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"Театр ничуть не безделица и вовсе не пустая вещь. Это такая кафедра, с которой можно сказать миру много добра"</a:t>
            </a:r>
            <a:endParaRPr lang="ru-RU" sz="2800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О писателе</a:t>
            </a: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2050" name="Picture 2" descr="C:\Documents and Settings\Admin\Мои документы\Мои рисунки\f22b90515f6d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357157" y="1428736"/>
            <a:ext cx="4062917" cy="4071966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357298"/>
            <a:ext cx="4281518" cy="5214974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en-US" sz="3600" dirty="0" smtClean="0"/>
              <a:t>	</a:t>
            </a:r>
            <a:r>
              <a:rPr lang="ru-RU" sz="3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Гоголь Н.В. - великий русский писатель, автор бессмертных произведений </a:t>
            </a:r>
            <a:r>
              <a:rPr lang="ru-RU" sz="36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"Ревизор",</a:t>
            </a:r>
            <a:r>
              <a:rPr lang="ru-RU" sz="3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36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"Вечера на хуторе близ Диканьки", "Тарас </a:t>
            </a:r>
            <a:r>
              <a:rPr lang="ru-RU" sz="3600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Бульба</a:t>
            </a:r>
            <a:r>
              <a:rPr lang="ru-RU" sz="36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", "</a:t>
            </a:r>
            <a:r>
              <a:rPr lang="ru-RU" sz="3600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Вий</a:t>
            </a:r>
            <a:r>
              <a:rPr lang="ru-RU" sz="36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", "Мертвые души</a:t>
            </a:r>
            <a:r>
              <a:rPr lang="ru-RU" sz="3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" и многих других. Удивительный талант Н.В. Гоголя проявляется в этих столь непохожих друг на друга произведениях по-разному - то поражая читателя богатством языка и колоритностью украинской темы (и эпическим размахом "Тараса </a:t>
            </a:r>
            <a:r>
              <a:rPr lang="ru-RU" sz="36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Бульбы</a:t>
            </a:r>
            <a:r>
              <a:rPr lang="ru-RU" sz="3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"), то увлекая фантастикой петербургских повестей, то вызывая смех в "Ревизоре" и "Мертвых душах". Жизненный и творческий путь Гоголя и его трагическая судьба до сих пор представляют собой загадку, которую разгадывает не одно поколение исследователей.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7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7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Ревизор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   "В "Ревизоре" я решил собрать в одну кучу все дурное в России, какое я тогда знал... и за одним разом посмеяться над всем" - так был определен замысел комедии автором. </a:t>
            </a:r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026" name="Picture 2" descr="L:\ГОГОЛЬ\картинки\200px-Nikolai_Gogol_-_Revizor_cover_(1836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285860"/>
            <a:ext cx="3143272" cy="4824923"/>
          </a:xfrm>
          <a:prstGeom prst="rect">
            <a:avLst/>
          </a:prstGeom>
          <a:noFill/>
          <a:ln w="3175">
            <a:solidFill>
              <a:schemeClr val="bg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1142976" y="6143644"/>
            <a:ext cx="2431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Первое издание, 1856г.</a:t>
            </a:r>
            <a:endParaRPr lang="ru-RU" i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 build="p"/>
      <p:bldP spid="4" grpId="1" build="p"/>
      <p:bldP spid="7" grpId="0"/>
      <p:bldP spid="7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Картинка 19 из 1690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7321"/>
            <a:ext cx="4429124" cy="6810703"/>
          </a:xfrm>
          <a:prstGeom prst="rect">
            <a:avLst/>
          </a:prstGeom>
          <a:noFill/>
        </p:spPr>
      </p:pic>
      <p:pic>
        <p:nvPicPr>
          <p:cNvPr id="2050" name="Picture 2" descr="L:\ГОГОЛЬ\картинки\N9ULGHCAGIKDZUCADK4HIDCA4DGFGXCA0YNFDACAD61JM0CAUGRBT8CAG9IWJ2CA8X8GG8CAILWL2KCAQN230ACA0XFVLKCABBDDRKCAL8OF68CAU96PHGCA1DRI3VCABGHONMCAO03A95CA2ZNETTCASYJI6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29358" y="0"/>
            <a:ext cx="2614642" cy="2994054"/>
          </a:xfrm>
          <a:prstGeom prst="rect">
            <a:avLst/>
          </a:prstGeom>
          <a:noFill/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4429124" y="3357562"/>
            <a:ext cx="4714876" cy="336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ea typeface="Calibri" pitchFamily="34" charset="0"/>
                <a:cs typeface="Courier New" pitchFamily="49" charset="0"/>
              </a:rPr>
              <a:t>Подтверждением тому служат воспоминания русского писателя Владимира Соллогуба: «Пушкин познакомился с Гоголем и рассказал ему про случай, бывший в г. Устюжне Новгородской губернии — о каком-то проезжем господине, выдавшем себя за чиновника министерства и обобравшем всех городских жителей»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429124" y="0"/>
            <a:ext cx="2071702" cy="33665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  <a:ea typeface="Calibri" pitchFamily="34" charset="0"/>
                <a:cs typeface="Courier New" pitchFamily="49" charset="0"/>
              </a:rPr>
              <a:t>Работу над пьесой Гоголь начал осенью 1835. Традиционно считается, что сюжет был подсказан ему А. С. Пушкиным.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9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«На зеркало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неча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пенять, коли рожа крива»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5361" name="Picture 1" descr="L:\ГОГОЛЬ\картинки\0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206813"/>
            <a:ext cx="6286544" cy="55797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3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3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53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53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53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153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Московский театр САТИРЫ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18434" name="Picture 2" descr="L:\ГОГОЛЬ\картинки\1089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500174"/>
            <a:ext cx="3167085" cy="4750627"/>
          </a:xfrm>
          <a:prstGeom prst="rect">
            <a:avLst/>
          </a:prstGeom>
          <a:noFill/>
        </p:spPr>
      </p:pic>
      <p:pic>
        <p:nvPicPr>
          <p:cNvPr id="18435" name="Picture 3" descr="L:\ГОГОЛЬ\картинки\77f57d21e78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500174"/>
            <a:ext cx="3254398" cy="2357454"/>
          </a:xfrm>
          <a:prstGeom prst="rect">
            <a:avLst/>
          </a:prstGeom>
          <a:noFill/>
        </p:spPr>
      </p:pic>
      <p:pic>
        <p:nvPicPr>
          <p:cNvPr id="18436" name="Picture 4" descr="L:\ГОГОЛЬ\картинки\f6dac751167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4214818"/>
            <a:ext cx="3286148" cy="238045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643042" y="6286520"/>
            <a:ext cx="830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1982 г.</a:t>
            </a:r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85" decel="1000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385" decel="100000"/>
                                        <p:tgtEl>
                                          <p:spTgt spid="1843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5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6" dur="385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7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" dur="385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85" decel="100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385" decel="100000"/>
                                        <p:tgtEl>
                                          <p:spTgt spid="1843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5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6" dur="385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7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8" dur="385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7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1000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7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1000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7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1000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Фрагмент спектакля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ревизор фрагмент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500166" y="1643050"/>
            <a:ext cx="6096000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Городничий</a:t>
            </a:r>
            <a:endParaRPr lang="ru-RU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1142984"/>
            <a:ext cx="81439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Городничий, уже постаревший на службе и очень неглупый по-своему человек...</a:t>
            </a:r>
            <a:endParaRPr lang="ru-RU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9458" name="Picture 2" descr="L:\ГОГОЛЬ\картинки\p1334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00174"/>
            <a:ext cx="2533650" cy="3810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14282" y="5357826"/>
            <a:ext cx="18404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Михаил </a:t>
            </a:r>
            <a:r>
              <a:rPr lang="ru-RU" dirty="0" err="1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Новаков</a:t>
            </a:r>
            <a:endParaRPr lang="ru-RU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9459" name="Picture 3" descr="L:\ГОГОЛЬ\картинки\3-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8926" y="1500174"/>
            <a:ext cx="2857520" cy="2025854"/>
          </a:xfrm>
          <a:prstGeom prst="rect">
            <a:avLst/>
          </a:prstGeom>
          <a:noFill/>
        </p:spPr>
      </p:pic>
      <p:sp>
        <p:nvSpPr>
          <p:cNvPr id="19460" name="Rectangle 4"/>
          <p:cNvSpPr>
            <a:spLocks noChangeArrowheads="1"/>
          </p:cNvSpPr>
          <p:nvPr/>
        </p:nvSpPr>
        <p:spPr bwMode="auto">
          <a:xfrm rot="10800000" flipV="1">
            <a:off x="3357554" y="3643314"/>
            <a:ext cx="214314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75000"/>
                    <a:lumOff val="2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Валенитин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75000"/>
                    <a:lumOff val="2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75000"/>
                    <a:lumOff val="2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Гафт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75000"/>
                    <a:lumOff val="2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19461" name="Picture 5" descr="L:\ГОГОЛЬ\картинки\22586319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15074" y="1500174"/>
            <a:ext cx="2357454" cy="4622459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6429388" y="6215082"/>
            <a:ext cx="19288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Иван </a:t>
            </a:r>
            <a:r>
              <a:rPr lang="ru-RU" dirty="0" err="1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Сосницкий</a:t>
            </a:r>
            <a:endParaRPr lang="ru-RU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9464" name="Picture 8" descr="L:\ГОГОЛЬ\картинки\Revizor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00364" y="4214818"/>
            <a:ext cx="2893239" cy="1928826"/>
          </a:xfrm>
          <a:prstGeom prst="rect">
            <a:avLst/>
          </a:prstGeom>
          <a:noFill/>
        </p:spPr>
      </p:pic>
      <p:sp>
        <p:nvSpPr>
          <p:cNvPr id="13" name="Rectangle 4"/>
          <p:cNvSpPr>
            <a:spLocks noChangeArrowheads="1"/>
          </p:cNvSpPr>
          <p:nvPr/>
        </p:nvSpPr>
        <p:spPr bwMode="auto">
          <a:xfrm rot="10800000" flipV="1">
            <a:off x="3357555" y="6286520"/>
            <a:ext cx="214314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75000"/>
                    <a:lumOff val="2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Сергей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75000"/>
                    <a:lumOff val="2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Мигицко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75000"/>
                    <a:lumOff val="2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9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49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49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49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49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49" presetClass="exit" presetSubtype="0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49" presetClass="exit" presetSubtype="0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49" presetClass="exit" presetSubtype="0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49" presetClass="exit" presetSubtype="0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5" grpId="0"/>
      <p:bldP spid="5" grpId="1"/>
      <p:bldP spid="19460" grpId="0"/>
      <p:bldP spid="19460" grpId="1"/>
      <p:bldP spid="9" grpId="0"/>
      <p:bldP spid="9" grpId="1"/>
      <p:bldP spid="13" grpId="0"/>
      <p:bldP spid="13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66"/>
                </a:solidFill>
              </a:rPr>
              <a:t>Анна Андреевна</a:t>
            </a:r>
            <a:endParaRPr lang="ru-RU" dirty="0">
              <a:solidFill>
                <a:srgbClr val="FF0066"/>
              </a:solidFill>
            </a:endParaRPr>
          </a:p>
        </p:txBody>
      </p:sp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142844" y="1214422"/>
            <a:ext cx="878687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75000"/>
                    <a:lumOff val="25000"/>
                  </a:schemeClr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Анна Андреевна, жена его, провинциальная кокетка, еще не совсем не пожилых лет, воспитанная вполовину на романах и альбомах…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bg1">
                  <a:lumMod val="75000"/>
                  <a:lumOff val="2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1506" name="Picture 2" descr="L:\ГОГОЛЬ\картинки\21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000240"/>
            <a:ext cx="2805565" cy="364333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85720" y="5786454"/>
            <a:ext cx="29232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</a:rPr>
              <a:t>Костюм Анны Андреевны</a:t>
            </a:r>
          </a:p>
          <a:p>
            <a:endParaRPr lang="ru-RU" dirty="0">
              <a:solidFill>
                <a:schemeClr val="bg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21508" name="Picture 4" descr="L:\ГОГОЛЬ\картинки\Revizor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78" y="2928934"/>
            <a:ext cx="3000396" cy="2000264"/>
          </a:xfrm>
          <a:prstGeom prst="rect">
            <a:avLst/>
          </a:prstGeom>
          <a:noFill/>
        </p:spPr>
      </p:pic>
      <p:pic>
        <p:nvPicPr>
          <p:cNvPr id="21509" name="Picture 5" descr="L:\ГОГОЛЬ\картинки\album_1501203455_932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57950" y="2000240"/>
            <a:ext cx="2571768" cy="3628913"/>
          </a:xfrm>
          <a:prstGeom prst="rect">
            <a:avLst/>
          </a:prstGeom>
          <a:noFill/>
        </p:spPr>
      </p:pic>
      <p:sp>
        <p:nvSpPr>
          <p:cNvPr id="21510" name="Rectangle 6"/>
          <p:cNvSpPr>
            <a:spLocks noChangeArrowheads="1"/>
          </p:cNvSpPr>
          <p:nvPr/>
        </p:nvSpPr>
        <p:spPr bwMode="auto">
          <a:xfrm>
            <a:off x="6357950" y="5643578"/>
            <a:ext cx="278605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75000"/>
                    <a:lumOff val="25000"/>
                  </a:schemeClr>
                </a:solidFill>
                <a:effectLst/>
                <a:latin typeface="+mj-lt"/>
                <a:cs typeface="Arial" pitchFamily="34" charset="0"/>
              </a:rPr>
              <a:t>В роли Анны Андреевны - </a:t>
            </a:r>
            <a:r>
              <a:rPr kumimoji="0" lang="ru-RU" sz="180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75000"/>
                    <a:lumOff val="25000"/>
                  </a:schemeClr>
                </a:solidFill>
                <a:effectLst/>
                <a:latin typeface="+mj-lt"/>
                <a:cs typeface="Arial" pitchFamily="34" charset="0"/>
              </a:rPr>
              <a:t>Ираида</a:t>
            </a:r>
            <a:r>
              <a:rPr kumimoji="0" lang="ru-RU" sz="180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75000"/>
                    <a:lumOff val="25000"/>
                  </a:schemeClr>
                </a:solidFill>
                <a:effectLst/>
                <a:latin typeface="+mj-lt"/>
                <a:cs typeface="Arial" pitchFamily="34" charset="0"/>
              </a:rPr>
              <a:t> Бардина. </a:t>
            </a:r>
          </a:p>
        </p:txBody>
      </p:sp>
      <p:sp>
        <p:nvSpPr>
          <p:cNvPr id="21511" name="Rectangle 7"/>
          <p:cNvSpPr>
            <a:spLocks noChangeArrowheads="1"/>
          </p:cNvSpPr>
          <p:nvPr/>
        </p:nvSpPr>
        <p:spPr bwMode="auto">
          <a:xfrm>
            <a:off x="3500430" y="5143512"/>
            <a:ext cx="264320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</a:rPr>
              <a:t>Анастасия Самарская</a:t>
            </a:r>
            <a:r>
              <a:rPr kumimoji="0" lang="ru-RU" sz="180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75000"/>
                    <a:lumOff val="25000"/>
                  </a:schemeClr>
                </a:solidFill>
                <a:effectLst/>
                <a:latin typeface="+mj-lt"/>
                <a:cs typeface="Arial" pitchFamily="34" charset="0"/>
              </a:rPr>
              <a:t> и Анна Алексахина -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10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1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2150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215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215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3" presetClass="exit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3" presetClass="exit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39" presetClass="exit" presetSubtype="0" decel="100000" fill="hold" grpId="1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39" presetClass="exit" presetSubtype="0" decel="100000" fill="hold" grpId="1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39" presetClass="exit" presetSubtype="0" decel="100000" fill="hold" grpId="1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49" presetClass="exit" presetSubtype="0" accel="100000" fill="hold" grpId="1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215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215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215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215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5" grpId="0"/>
      <p:bldP spid="21505" grpId="1"/>
      <p:bldP spid="5" grpId="0"/>
      <p:bldP spid="5" grpId="1"/>
      <p:bldP spid="21510" grpId="0"/>
      <p:bldP spid="21510" grpId="1"/>
      <p:bldP spid="21511" grpId="0"/>
      <p:bldP spid="21511" grpId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364</TotalTime>
  <Words>293</Words>
  <Application>Microsoft Office PowerPoint</Application>
  <PresentationFormat>Экран (4:3)</PresentationFormat>
  <Paragraphs>45</Paragraphs>
  <Slides>14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Апекс</vt:lpstr>
      <vt:lpstr>Николай Васильевич Гоголь</vt:lpstr>
      <vt:lpstr>О писателе</vt:lpstr>
      <vt:lpstr>Ревизор</vt:lpstr>
      <vt:lpstr>Слайд 4</vt:lpstr>
      <vt:lpstr>«На зеркало неча пенять, коли рожа крива»</vt:lpstr>
      <vt:lpstr>Московский театр САТИРЫ</vt:lpstr>
      <vt:lpstr>Фрагмент спектакля</vt:lpstr>
      <vt:lpstr>Городничий</vt:lpstr>
      <vt:lpstr>Анна Андреевна</vt:lpstr>
      <vt:lpstr>Марья Антоновна</vt:lpstr>
      <vt:lpstr>Иван Александрович Хлестаков</vt:lpstr>
      <vt:lpstr>Другие персонажи</vt:lpstr>
      <vt:lpstr>Немая сцена</vt:lpstr>
      <vt:lpstr>Слайд 14</vt:lpstr>
    </vt:vector>
  </TitlesOfParts>
  <Company>Mi5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Николай Васильевич Гоголь</dc:title>
  <dc:creator>Q</dc:creator>
  <cp:lastModifiedBy>User</cp:lastModifiedBy>
  <cp:revision>73</cp:revision>
  <dcterms:created xsi:type="dcterms:W3CDTF">2010-05-30T12:50:59Z</dcterms:created>
  <dcterms:modified xsi:type="dcterms:W3CDTF">2010-06-04T11:03:40Z</dcterms:modified>
</cp:coreProperties>
</file>