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8" r:id="rId2"/>
    <p:sldId id="279" r:id="rId3"/>
    <p:sldId id="257" r:id="rId4"/>
    <p:sldId id="271" r:id="rId5"/>
    <p:sldId id="289" r:id="rId6"/>
    <p:sldId id="290" r:id="rId7"/>
    <p:sldId id="280" r:id="rId8"/>
    <p:sldId id="261" r:id="rId9"/>
    <p:sldId id="282" r:id="rId10"/>
    <p:sldId id="287" r:id="rId11"/>
    <p:sldId id="263" r:id="rId12"/>
    <p:sldId id="273" r:id="rId13"/>
    <p:sldId id="276" r:id="rId14"/>
    <p:sldId id="265" r:id="rId15"/>
    <p:sldId id="267" r:id="rId16"/>
    <p:sldId id="288" r:id="rId17"/>
    <p:sldId id="268" r:id="rId18"/>
    <p:sldId id="270" r:id="rId19"/>
    <p:sldId id="296" r:id="rId20"/>
    <p:sldId id="272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0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0C1C-CD34-4E8C-A939-188CD9A9CA0B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0A58-2483-4196-8D88-21BDE8B5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7217-CEAB-46DD-83E1-A6426ABD839D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3C43-0B88-432D-9324-4A9ACC46D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F519-8943-4E01-A14C-9CD42119D586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6820-06C6-4DBD-8919-CA4401FE8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BF5B-EBFE-4B98-BB23-ED0215EE44BB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3223-B8CF-4FC7-B9FB-F969D7DE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23BC-10A6-4237-BFFA-CA7EA7F41C34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AEF2-8FBB-486E-B490-1F21D43D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E2E2-EC17-4B70-998D-97F69CD636A4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9E4F-5F33-47AD-8623-54E734EE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1ABA-76AC-4EA9-A251-F6D56CFB9E8D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2D08-2CCF-4746-A064-F471724CE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DD14-C911-468D-9D0B-5841BC152746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AE6DB-D420-4D3F-8DAE-873FD4CC4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4787-4FA1-40B9-91E1-50FBC71ED3F5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08B3-FB5C-4492-B652-ACE84165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2E1D-91E5-48B4-9108-76380306F23D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8B97-67DB-4B2F-8A96-F5BC39EF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953E-D3AF-41BA-ADAA-C23152773A63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6720-161C-4D99-8AA9-2FCAE27D3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9ADE4-75AD-483E-AA66-BBBC53945B4C}" type="datetimeFigureOut">
              <a:rPr lang="en-US"/>
              <a:pPr>
                <a:defRPr/>
              </a:pPr>
              <a:t>1/7/2015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DE3A5-47FC-4228-8E5A-8A25ED881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9296400" cy="6858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</a:rPr>
              <a:t>Всероссийский конкурс презентаций</a:t>
            </a:r>
            <a:br>
              <a:rPr lang="ru-RU" sz="280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C00000"/>
                </a:solidFill>
                <a:latin typeface="Monotype Corsiva" pitchFamily="66" charset="0"/>
              </a:rPr>
              <a:t>«Наше Классное движение-2013» </a:t>
            </a:r>
            <a: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  <a:t> Номинация : </a:t>
            </a:r>
            <a:b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800" smtClean="0">
                <a:solidFill>
                  <a:srgbClr val="0000CC"/>
                </a:solidFill>
                <a:latin typeface="Monotype Corsiva" pitchFamily="66" charset="0"/>
              </a:rPr>
              <a:t>«Посещение  учащимися  различных  мероприятий»</a:t>
            </a:r>
            <a:r>
              <a:rPr lang="ru-RU" sz="2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2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5400" smtClean="0">
                <a:solidFill>
                  <a:srgbClr val="FF0000"/>
                </a:solidFill>
              </a:rPr>
              <a:t>« Правда об     алкоголизме»</a:t>
            </a:r>
            <a:br>
              <a:rPr lang="ru-RU" sz="5400" smtClean="0">
                <a:solidFill>
                  <a:srgbClr val="FF0000"/>
                </a:solidFill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14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2500" smtClean="0">
                <a:latin typeface="Arial" charset="0"/>
              </a:rPr>
              <a:t/>
            </a:r>
            <a:br>
              <a:rPr lang="ru-RU" sz="2500" smtClean="0">
                <a:latin typeface="Arial" charset="0"/>
              </a:rPr>
            </a:br>
            <a:r>
              <a:rPr lang="ru-RU" sz="2500" i="1" smtClean="0">
                <a:latin typeface="Arial" charset="0"/>
              </a:rPr>
              <a:t>МБОУ СОШ №1 г. Собинки Владимирская область</a:t>
            </a:r>
            <a:br>
              <a:rPr lang="ru-RU" sz="2500" i="1" smtClean="0">
                <a:latin typeface="Arial" charset="0"/>
              </a:rPr>
            </a:br>
            <a:r>
              <a:rPr lang="ru-RU" sz="2500" i="1" smtClean="0">
                <a:latin typeface="Arial" charset="0"/>
              </a:rPr>
              <a:t/>
            </a:r>
            <a:br>
              <a:rPr lang="ru-RU" sz="2500" i="1" smtClean="0">
                <a:latin typeface="Arial" charset="0"/>
              </a:rPr>
            </a:br>
            <a:r>
              <a:rPr lang="ru-RU" sz="2500" i="1" smtClean="0">
                <a:latin typeface="Arial" charset="0"/>
              </a:rPr>
              <a:t>автор :Корнева Любовь Борисовна</a:t>
            </a:r>
            <a:br>
              <a:rPr lang="ru-RU" sz="2500" i="1" smtClean="0">
                <a:latin typeface="Arial" charset="0"/>
              </a:rPr>
            </a:br>
            <a:r>
              <a:rPr lang="ru-RU" sz="2500" i="1" smtClean="0">
                <a:latin typeface="Arial" charset="0"/>
              </a:rPr>
              <a:t>(классный руководитель 8 класса)</a:t>
            </a:r>
            <a:r>
              <a:rPr lang="ru-RU" sz="3600" i="1" smtClean="0">
                <a:latin typeface="Arial" charset="0"/>
              </a:rPr>
              <a:t/>
            </a:r>
            <a:br>
              <a:rPr lang="ru-RU" sz="3600" i="1" smtClean="0">
                <a:latin typeface="Arial" charset="0"/>
              </a:rPr>
            </a:b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4"/>
          <p:cNvSpPr>
            <a:spLocks noGrp="1"/>
          </p:cNvSpPr>
          <p:nvPr>
            <p:ph type="title"/>
          </p:nvPr>
        </p:nvSpPr>
        <p:spPr>
          <a:xfrm>
            <a:off x="0" y="320675"/>
            <a:ext cx="9144000" cy="2498725"/>
          </a:xfrm>
        </p:spPr>
        <p:txBody>
          <a:bodyPr/>
          <a:lstStyle/>
          <a:p>
            <a:pPr eaLnBrk="1" hangingPunct="1"/>
            <a:r>
              <a:rPr lang="ru-RU" sz="1400" smtClean="0"/>
              <a:t> </a:t>
            </a:r>
            <a:r>
              <a:rPr lang="ru-RU" sz="1600" smtClean="0"/>
              <a:t>История изготовления и употребления хмельных напитков уходит в глубь тысячелетий,</a:t>
            </a:r>
            <a:br>
              <a:rPr lang="ru-RU" sz="1600" smtClean="0"/>
            </a:br>
            <a:r>
              <a:rPr lang="ru-RU" sz="1600" smtClean="0"/>
              <a:t>Употребление спиртных напитков началось свыше восьми тысяч лет назад. Открытие арабским химиком и врачом Альбуказисом Коза этилового спирта - продукта брожения различных растительных веществ - повлекло за собой распространение и употребление этого вещества.</a:t>
            </a:r>
            <a:br>
              <a:rPr lang="ru-RU" sz="1600" smtClean="0"/>
            </a:br>
            <a:r>
              <a:rPr lang="ru-RU" sz="1600" smtClean="0"/>
              <a:t>Изобретение водки относят к 6-му веку, и оно приписывается монахам-бенедиктинцам, которые распространили этот напиток во всей системе существующих монастырей.</a:t>
            </a:r>
            <a:br>
              <a:rPr lang="ru-RU" sz="1600" smtClean="0"/>
            </a:br>
            <a:r>
              <a:rPr lang="ru-RU" sz="1600" smtClean="0"/>
              <a:t>На Руси употребление спиртных напитков, началось с момента создания Киевского государства и, было развито среди всех слоев населения: князей, бояр, духовенства, простого люда, но приготовление и продажа спиртных напитков находились в руках князей и высших сословий.</a:t>
            </a:r>
          </a:p>
        </p:txBody>
      </p:sp>
      <p:pic>
        <p:nvPicPr>
          <p:cNvPr id="29698" name="Рисунок 2" descr="G:\фото мама. класс\SAM_04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30480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Для пьянства есть такие поводы: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5334000" cy="53133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Поминки, праздник, встреча, проводы,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Крестины, свадьба и развод,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Мороз, охота, Новый год,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Выздоровленье, новоселье,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Успех, награда, новый чин,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 smtClean="0"/>
              <a:t>И просто пьянство - без причин.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/>
              <a:t>( перевод англ. поэта Роберта Бернса – С. Маршак)</a:t>
            </a:r>
          </a:p>
        </p:txBody>
      </p:sp>
      <p:pic>
        <p:nvPicPr>
          <p:cNvPr id="30725" name="Рисунок 3" descr="G:\фото мама. класс\SAM_0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1295400"/>
            <a:ext cx="2790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78486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(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alcoholism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) – 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биопсихосоциальное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девиантного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) поведения.</a:t>
            </a:r>
            <a:endParaRPr lang="ru-RU" sz="2200" b="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7848600" cy="144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Алкоголь-</a:t>
            </a:r>
          </a:p>
          <a:p>
            <a:pPr algn="ctr" eaLnBrk="1" hangingPunct="1">
              <a:defRPr/>
            </a:pPr>
            <a:r>
              <a:rPr lang="ru-RU" sz="2600" dirty="0" smtClean="0"/>
              <a:t>это вредное для здоровья вещество, которое содержится в пиве, вине, шампанском и водке.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4114800"/>
          <a:ext cx="7848600" cy="2610429"/>
        </p:xfrm>
        <a:graphic>
          <a:graphicData uri="http://schemas.openxmlformats.org/drawingml/2006/table">
            <a:tbl>
              <a:tblPr/>
              <a:tblGrid>
                <a:gridCol w="3707061"/>
                <a:gridCol w="4141539"/>
              </a:tblGrid>
              <a:tr h="2424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ПОНЯТИЯ «АЛКОГОЛИЗМ»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индивида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у него психологической и физиологической зависимости от спиртного.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патология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проявление социального неблагополучия и причина его усиления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114800" y="1447800"/>
            <a:ext cx="484188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2672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i="1" dirty="0" smtClean="0">
                <a:latin typeface="Tahoma" charset="0"/>
              </a:rPr>
              <a:t>Влияние алкоголя на организм человека. </a:t>
            </a:r>
            <a:br>
              <a:rPr lang="ru-RU" sz="2000" i="1" dirty="0" smtClean="0">
                <a:latin typeface="Tahoma" charset="0"/>
              </a:rPr>
            </a:br>
            <a:r>
              <a:rPr lang="ru-RU" sz="2000" i="1" dirty="0" smtClean="0">
                <a:latin typeface="Tahoma" charset="0"/>
              </a:rPr>
              <a:t/>
            </a:r>
            <a:br>
              <a:rPr lang="ru-RU" sz="2000" i="1" dirty="0" smtClean="0">
                <a:latin typeface="Tahoma" charset="0"/>
              </a:rPr>
            </a:br>
            <a:r>
              <a:rPr lang="ru-RU" sz="2000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  <a:r>
              <a:rPr lang="ru-RU" sz="4000" dirty="0" smtClean="0">
                <a:latin typeface="Tahoma" charset="0"/>
              </a:rPr>
              <a:t/>
            </a:r>
            <a:br>
              <a:rPr lang="ru-RU" sz="4000" dirty="0" smtClean="0">
                <a:latin typeface="Tahoma" charset="0"/>
              </a:rPr>
            </a:br>
            <a:endParaRPr lang="ru-RU" dirty="0"/>
          </a:p>
        </p:txBody>
      </p:sp>
      <p:pic>
        <p:nvPicPr>
          <p:cNvPr id="3" name="Picture 7" descr="сканирова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71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7924800" cy="914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</a:rPr>
              <a:t>« </a:t>
            </a: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>Алкоголизм»</a:t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>«Особенности подросткового алкоголизма»</a:t>
            </a:r>
            <a:endParaRPr lang="ru-RU" sz="32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« Последствия употребления алкоголя»</a:t>
            </a:r>
            <a:endParaRPr lang="ru-RU" sz="4000" dirty="0"/>
          </a:p>
        </p:txBody>
      </p:sp>
      <p:pic>
        <p:nvPicPr>
          <p:cNvPr id="33795" name="Рисунок 4" descr="G:\фото мама. класс\SAM_04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1066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914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/>
              <a:t>Люди употребляющие спиртные напитки выглядят жалкими, смешными.</a:t>
            </a:r>
            <a:endParaRPr lang="ru-RU" sz="3200" dirty="0"/>
          </a:p>
        </p:txBody>
      </p:sp>
      <p:pic>
        <p:nvPicPr>
          <p:cNvPr id="5" name="Содержимое 4" descr="NVE00007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3429000"/>
            <a:ext cx="3810000" cy="3200400"/>
          </a:xfrm>
        </p:spPr>
      </p:pic>
      <p:pic>
        <p:nvPicPr>
          <p:cNvPr id="10" name="Picture 9" descr="QSQ0WCAVRIWMTCAR4JHIMCANZFN30CABIT2KOCAO0JN57CA2Y492SCA719OUWCAUEDFN7CAAWCRQECA9YOESDCAVAAYYZCA2KJ3OPCAB3RCOECAX3PGP6CA38J8KUCAAPD40ZCAMHP9IQCAFGI4ZZCAPRC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2362200" cy="160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4" descr="G:\подростковый алкоколизм\алкоголизм\1337018697_cwpwgti7w4z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905000"/>
            <a:ext cx="480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Последствия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По данным судебной статистики из общего числа осужденных лиц, совершившие преступление в состоянии опьянения, составляют более 50%, в том числе</a:t>
            </a:r>
          </a:p>
          <a:p>
            <a:pPr eaLnBrk="1" hangingPunct="1">
              <a:defRPr/>
            </a:pPr>
            <a:r>
              <a:rPr lang="ru-RU" dirty="0" smtClean="0"/>
              <a:t> по убийству — 74, </a:t>
            </a:r>
          </a:p>
          <a:p>
            <a:pPr eaLnBrk="1" hangingPunct="1">
              <a:defRPr/>
            </a:pPr>
            <a:r>
              <a:rPr lang="ru-RU" dirty="0" smtClean="0"/>
              <a:t>изнасилованию — 70, </a:t>
            </a:r>
          </a:p>
          <a:p>
            <a:pPr eaLnBrk="1" hangingPunct="1">
              <a:defRPr/>
            </a:pPr>
            <a:r>
              <a:rPr lang="ru-RU" dirty="0" smtClean="0"/>
              <a:t>хулиганству — 90, </a:t>
            </a:r>
          </a:p>
          <a:p>
            <a:pPr eaLnBrk="1" hangingPunct="1">
              <a:defRPr/>
            </a:pPr>
            <a:r>
              <a:rPr lang="ru-RU" dirty="0" smtClean="0"/>
              <a:t>разбою — 84,</a:t>
            </a:r>
          </a:p>
          <a:p>
            <a:pPr eaLnBrk="1" hangingPunct="1">
              <a:defRPr/>
            </a:pPr>
            <a:r>
              <a:rPr lang="ru-RU" dirty="0" smtClean="0"/>
              <a:t> грабежу — 82,</a:t>
            </a:r>
          </a:p>
          <a:p>
            <a:pPr eaLnBrk="1" hangingPunct="1">
              <a:defRPr/>
            </a:pPr>
            <a:r>
              <a:rPr lang="ru-RU" dirty="0" smtClean="0"/>
              <a:t> краже — 60, </a:t>
            </a:r>
          </a:p>
          <a:p>
            <a:pPr eaLnBrk="1" hangingPunct="1">
              <a:defRPr/>
            </a:pPr>
            <a:r>
              <a:rPr lang="ru-RU" dirty="0" smtClean="0"/>
              <a:t>по нанесению умышленных телесных повреждений — 60%.  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39939" name="Picture 2" descr="G:\подростковый алкоколизм\алкоголизм\1322850900_image_bc7cde509730cae8abfefa982ef38f3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49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355725"/>
          </a:xfrm>
        </p:spPr>
        <p:txBody>
          <a:bodyPr/>
          <a:lstStyle/>
          <a:p>
            <a:pPr eaLnBrk="1" hangingPunct="1"/>
            <a:r>
              <a:rPr lang="ru-RU" sz="9600" smtClean="0"/>
              <a:t>«Говорю нет»</a:t>
            </a:r>
          </a:p>
        </p:txBody>
      </p:sp>
      <p:pic>
        <p:nvPicPr>
          <p:cNvPr id="40962" name="Рисунок 2" descr="G:\фото мама. класс\SAM_04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764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91000" y="1752600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СРЕДЬ ТРАДИЦИЙ САМЫХ РАЗНЫХ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ЕСТЬ НЕЛЕГКАЯ ОДНА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ЕСЛИ ВСТРЕЧА, ЕСЛИ ПРАЗДНИК, 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ЗНАЧИТ, ПЕЙ И ПЕЙ ДО ДНА!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ПЕЙ ОДНУ И ПЕЙ ДРУГУЮ, И СЕДЬМУЮ, И ВОСЬМУЮ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ПРОСЯТ, ДАВЯТ, ЖМУТ «ДРУЗЬЯ»!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НУ, А ЕСЛИ НЕ МОГУ Я,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НУ, А ЕСЛИ МНЕ НЕЛЬЗЯ?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НУ, А ЕСЛИ ЕСТЬ ПРИЧИНА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ЗАВТРА УТРОМ В ФОРМЕ БЫТЬ,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ПОДСКАЖИТЕ, КАК МНЕ БЫТЬ?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ПИТЬ СПИРТНОЕ ИЛЬ НЕ ПИТЬ?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20675"/>
            <a:ext cx="3962400" cy="746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52577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Ты вместе с группой подростков играешь на детской площадке. Вдруг один из них вытащил бутылку пива и предлагает тебе попробовать его. Все остальные подростки подбадривают его и дразнят тебя.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r>
              <a:rPr lang="ru-RU" dirty="0" smtClean="0">
                <a:latin typeface="Arial" charset="0"/>
              </a:rPr>
              <a:t>                    Анализ анкеты</a:t>
            </a:r>
          </a:p>
          <a:p>
            <a:pPr eaLnBrk="1" hangingPunct="1"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latin typeface="Arial" charset="0"/>
              </a:rPr>
              <a:t>1вопрос- ответили  «нет» 100%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2вопрос-ответили «да»     95%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3вопрос-ответили «да»     89%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4 </a:t>
            </a:r>
            <a:r>
              <a:rPr lang="ru-RU" dirty="0" err="1" smtClean="0">
                <a:latin typeface="Arial" charset="0"/>
              </a:rPr>
              <a:t>вопрос-ответили</a:t>
            </a:r>
            <a:r>
              <a:rPr lang="ru-RU" dirty="0" smtClean="0">
                <a:latin typeface="Arial" charset="0"/>
              </a:rPr>
              <a:t> «да»  100%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5 вопрос- ответили  «да»  96%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6 </a:t>
            </a:r>
            <a:r>
              <a:rPr lang="ru-RU" dirty="0" err="1" smtClean="0">
                <a:latin typeface="Arial" charset="0"/>
              </a:rPr>
              <a:t>вопрос-ответили</a:t>
            </a:r>
            <a:r>
              <a:rPr lang="ru-RU" dirty="0" smtClean="0">
                <a:latin typeface="Arial" charset="0"/>
              </a:rPr>
              <a:t> «да»    98%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7 </a:t>
            </a:r>
            <a:r>
              <a:rPr lang="ru-RU" dirty="0" err="1" smtClean="0">
                <a:latin typeface="Arial" charset="0"/>
              </a:rPr>
              <a:t>вопрос-ответили</a:t>
            </a:r>
            <a:r>
              <a:rPr lang="ru-RU" dirty="0" smtClean="0">
                <a:latin typeface="Arial" charset="0"/>
              </a:rPr>
              <a:t> «да»    94%</a:t>
            </a:r>
            <a:br>
              <a:rPr lang="ru-RU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8 </a:t>
            </a:r>
            <a:r>
              <a:rPr lang="ru-RU" dirty="0" err="1" smtClean="0">
                <a:latin typeface="Arial" charset="0"/>
              </a:rPr>
              <a:t>вопрос-ответили</a:t>
            </a:r>
            <a:r>
              <a:rPr lang="ru-RU" dirty="0" smtClean="0">
                <a:latin typeface="Arial" charset="0"/>
              </a:rPr>
              <a:t> «да»    97%</a:t>
            </a:r>
          </a:p>
          <a:p>
            <a:pPr eaLnBrk="1" hangingPunct="1"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None/>
              <a:defRPr/>
            </a:pPr>
            <a:endParaRPr lang="ru-RU" dirty="0" smtClean="0">
              <a:latin typeface="Arial" charset="0"/>
            </a:endParaRPr>
          </a:p>
          <a:p>
            <a:pPr eaLnBrk="1" hangingPunct="1"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3886200" cy="44497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Подросток старше тебя, живущий в твоем подъезде предлагает тебе попробовать выпить спиртной напиток. По его словам, это тебе очень понравится.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638800" y="1066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981200" y="1066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4" grpId="0" build="p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Выступление библиотекаря</a:t>
            </a:r>
          </a:p>
        </p:txBody>
      </p:sp>
      <p:pic>
        <p:nvPicPr>
          <p:cNvPr id="45058" name="Picture 4" descr="DSC0217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14600" y="1295400"/>
            <a:ext cx="4648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Клуб «Подросток»</a:t>
            </a:r>
          </a:p>
        </p:txBody>
      </p:sp>
      <p:pic>
        <p:nvPicPr>
          <p:cNvPr id="15362" name="Picture 2" descr="C:\Documents and Settings\Я\Рабочий стол\фото мама. класс\SAM_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600200"/>
            <a:ext cx="5334000" cy="5257800"/>
          </a:xfrm>
        </p:spPr>
      </p:pic>
      <p:sp>
        <p:nvSpPr>
          <p:cNvPr id="4" name="Прямоугольник 3"/>
          <p:cNvSpPr/>
          <p:nvPr/>
        </p:nvSpPr>
        <p:spPr>
          <a:xfrm>
            <a:off x="5486400" y="1828800"/>
            <a:ext cx="365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Девиз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путь – дорогу собирайся, </a:t>
            </a:r>
            <a:br>
              <a:rPr lang="ru-RU" dirty="0" smtClean="0"/>
            </a:br>
            <a:r>
              <a:rPr lang="ru-RU" dirty="0" smtClean="0"/>
              <a:t>За здоровьем отправляйся</a:t>
            </a:r>
            <a:br>
              <a:rPr lang="ru-RU" dirty="0" smtClean="0"/>
            </a:br>
            <a:r>
              <a:rPr lang="ru-RU" dirty="0" smtClean="0"/>
              <a:t>Я здоровье сберегу</a:t>
            </a:r>
            <a:br>
              <a:rPr lang="ru-RU" dirty="0" smtClean="0"/>
            </a:br>
            <a:r>
              <a:rPr lang="ru-RU" dirty="0" smtClean="0"/>
              <a:t>Сам себе я помогу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848600" cy="518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mtClean="0">
                <a:solidFill>
                  <a:srgbClr val="FFFFFF"/>
                </a:solidFill>
                <a:latin typeface="Arial" charset="0"/>
              </a:rPr>
              <a:t>Рефлексия.</a:t>
            </a:r>
            <a:br>
              <a:rPr lang="ru-RU" smtClean="0">
                <a:solidFill>
                  <a:srgbClr val="FFFFFF"/>
                </a:solidFill>
                <a:latin typeface="Arial" charset="0"/>
              </a:rPr>
            </a:br>
            <a:r>
              <a:rPr lang="ru-RU" smtClean="0">
                <a:solidFill>
                  <a:srgbClr val="FFFFFF"/>
                </a:solidFill>
              </a:rPr>
              <a:t>1. О чем вы узнали на уроке?</a:t>
            </a:r>
            <a:br>
              <a:rPr lang="ru-RU" smtClean="0">
                <a:solidFill>
                  <a:srgbClr val="FFFFFF"/>
                </a:solidFill>
              </a:rPr>
            </a:br>
            <a:r>
              <a:rPr lang="ru-RU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smtClean="0">
                <a:solidFill>
                  <a:srgbClr val="FFFFFF"/>
                </a:solidFill>
              </a:rPr>
              <a:t>2. Какой вывод вы сделали для себя?</a:t>
            </a:r>
            <a:br>
              <a:rPr lang="ru-RU" smtClean="0">
                <a:solidFill>
                  <a:srgbClr val="FFFFFF"/>
                </a:solidFill>
              </a:rPr>
            </a:br>
            <a:r>
              <a:rPr lang="ru-RU" smtClean="0">
                <a:solidFill>
                  <a:srgbClr val="FFFFFF"/>
                </a:solidFill>
              </a:rPr>
              <a:t>3. что вам понравилось на уроке больше всего?</a:t>
            </a:r>
            <a:br>
              <a:rPr lang="ru-RU" smtClean="0">
                <a:solidFill>
                  <a:srgbClr val="FFFFFF"/>
                </a:solidFill>
              </a:rPr>
            </a:br>
            <a:r>
              <a:rPr lang="ru-RU" smtClean="0">
                <a:solidFill>
                  <a:srgbClr val="FFFFFF"/>
                </a:solidFill>
              </a:rPr>
              <a:t>4. Что не понравилось?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G:\подростковый алкоколизм\алкоголизм\1323323041-komu-to-molodost-lyubov-i-rad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Познакомиться с действием алкоголя на организм;</a:t>
            </a:r>
          </a:p>
          <a:p>
            <a:pPr eaLnBrk="1" hangingPunct="1">
              <a:defRPr/>
            </a:pPr>
            <a:r>
              <a:rPr lang="ru-RU" dirty="0" smtClean="0"/>
              <a:t>Познакомиться с распространенными мотивами и последствиями употребления алкоголя;</a:t>
            </a:r>
          </a:p>
          <a:p>
            <a:pPr eaLnBrk="1" hangingPunct="1">
              <a:defRPr/>
            </a:pPr>
            <a:r>
              <a:rPr lang="ru-RU" dirty="0" smtClean="0"/>
              <a:t>Выработать негативное отношение к алкоголю. 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/>
              <a:t>Анкета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533400"/>
            <a:ext cx="8763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1.Сколько вам лет?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2.Вы пробовали алкогольные напитки?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3.Какой алкогольный напиток вы пробовали первым?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4.В каком возрасте вы впервые попробовали алкогольные напитки?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5.Как часто вы употребляете алкогольные напитки? (подчеркнуть):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дома по праздникам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/>
              <a:t>1-2 раза в неделю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изредка в компаниях с друзьями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/>
              <a:t> регулярно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несколько раз в месяц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6.Разрешают ли вам употреблять алкоголь в семейном кругу?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7.Сколько раз в месяц вы употребляете пиво?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8.Сколько раз в месяц вы употребляете крепкие спиртные напитки (вино, водка)?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9.Реакция Ваших родителей, когда они узнали, что Вы употребляете спиртные напитки (подчеркнуть):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ругали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/>
              <a:t> объясняли вред алкоголя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отнеслись спокойно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10.Часто ли употребляют спиртные напитки Ваши родители?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да (отец, мать)                         - нет (отец, мать)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11.Как, по – вашему, по какой причине Вы употребляете алкогольные напитки</a:t>
            </a:r>
            <a:r>
              <a:rPr lang="ru-RU" b="1" dirty="0" smtClean="0">
                <a:sym typeface="Wingdings" pitchFamily="2" charset="2"/>
              </a:rPr>
              <a:t>:</a:t>
            </a:r>
            <a:endParaRPr lang="ru-RU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для настроения                            -снять стресс          - чтобы казаться взрослым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i="1" dirty="0" smtClean="0"/>
              <a:t>- </a:t>
            </a:r>
            <a:r>
              <a:rPr lang="ru-RU" b="1" dirty="0" smtClean="0"/>
              <a:t>чтобы не быть  «белой вороной»                                - чтобы привлечь к себе внимание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12.Кто Вам рассказывал о вреде алкоголя? (подчеркнуть):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родители                 - учителя                   - медработники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- средства массовой информации               - друзья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13.Как, по-вашему, помогают ли беседы с медицинскими работниками, педагогами отказаться  от употребления алкоголя, курения?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 smtClean="0"/>
              <a:t>14.Употребляют ли алкоголь Ваши друзья?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фото мама. класс\SAM_04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3" name="Group 45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2415"/>
        </p:xfrm>
        <a:graphic>
          <a:graphicData uri="http://schemas.openxmlformats.org/drawingml/2006/table">
            <a:tbl>
              <a:tblPr/>
              <a:tblGrid>
                <a:gridCol w="5588000"/>
                <a:gridCol w="1862138"/>
                <a:gridCol w="1693862"/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в начале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  в конце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лкоголь придает силы.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Алкоголь не является наркотическим веществом.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Употребление алкоголя не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приводит к заболеванию  - алкоголизму.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4. Подростки употребляют алкоголь за компанию.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5.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потребление алкоголя не является одной из причин заболеваний сердечно - сосудистой системы.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 Алкоголь  не является причиной заболеваний органов репродуктивной системы.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7. Алкоголь  не является причиной онкологических заболеваний.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 Алкоголь  не снижает интеллект человека.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Текст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6000" dirty="0" smtClean="0"/>
              <a:t>Правда или ложь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4702175"/>
          </a:xfrm>
        </p:spPr>
        <p:txBody>
          <a:bodyPr/>
          <a:lstStyle/>
          <a:p>
            <a:pPr eaLnBrk="1" hangingPunct="1"/>
            <a:r>
              <a:rPr lang="ru-RU" sz="2000" cap="none" smtClean="0">
                <a:latin typeface="Arial" charset="0"/>
              </a:rPr>
              <a:t>1вопрос- ответили  «да» 83%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2вопрос-ответили «нет» 91%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3вопрос-ответили «нет» 77%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4 вопрос-ответили «да» 74%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5 вопрос- ответили  «нет» 68%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6 вопрос-ответили «нет» 58%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7 вопрос-ответили «нет» 67%</a:t>
            </a:r>
            <a:br>
              <a:rPr lang="ru-RU" sz="2000" cap="none" smtClean="0">
                <a:latin typeface="Arial" charset="0"/>
              </a:rPr>
            </a:br>
            <a:r>
              <a:rPr lang="ru-RU" sz="2000" cap="none" smtClean="0">
                <a:latin typeface="Arial" charset="0"/>
              </a:rPr>
              <a:t>8 вопрос-ответили «нет» 63%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722313" y="762000"/>
            <a:ext cx="7772400" cy="609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600" smtClean="0">
                <a:solidFill>
                  <a:srgbClr val="FF0000"/>
                </a:solidFill>
              </a:rPr>
              <a:t>Анализ анкеты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Реклама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smtClean="0"/>
              <a:t>это способ информировать покупателя о цене, качестве, возможностях использования предлагаемого товара.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                   </a:t>
            </a:r>
          </a:p>
          <a:p>
            <a:pPr eaLnBrk="1" hangingPunct="1"/>
            <a:endParaRPr lang="ru-RU" smtClean="0"/>
          </a:p>
        </p:txBody>
      </p:sp>
      <p:pic>
        <p:nvPicPr>
          <p:cNvPr id="24579" name="Рисунок 4" descr="G:\фото мама. класс\SAM_04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3622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подростковый алкоколизм\алкоголизм\eff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курентный потенц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Особенности современного  антикризисного регулирования в развитых странах</Template>
  <TotalTime>1021</TotalTime>
  <Words>672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конкурентный потенциал</vt:lpstr>
      <vt:lpstr>  Всероссийский конкурс презентаций «Наше Классное движение-2013»   Номинация :  «Посещение  учащимися  различных  мероприятий»     « Правда об     алкоголизме»       МБОУ СОШ №1 г. Собинки Владимирская область  автор :Корнева Любовь Борисовна (классный руководитель 8 класса)  </vt:lpstr>
      <vt:lpstr>Клуб «Подросток»</vt:lpstr>
      <vt:lpstr>задачи:</vt:lpstr>
      <vt:lpstr>Анкета</vt:lpstr>
      <vt:lpstr>Слайд 5</vt:lpstr>
      <vt:lpstr>Правда или ложь</vt:lpstr>
      <vt:lpstr>1вопрос- ответили  «да» 83% 2вопрос-ответили «нет» 91% 3вопрос-ответили «нет» 77% 4 вопрос-ответили «да» 74% 5 вопрос- ответили  «нет» 68% 6 вопрос-ответили «нет» 58% 7 вопрос-ответили «нет» 67% 8 вопрос-ответили «нет» 63%</vt:lpstr>
      <vt:lpstr>Реклама -</vt:lpstr>
      <vt:lpstr>Слайд 9</vt:lpstr>
      <vt:lpstr> История изготовления и употребления хмельных напитков уходит в глубь тысячелетий, Употребление спиртных напитков началось свыше восьми тысяч лет назад. Открытие арабским химиком и врачом Альбуказисом Коза этилового спирта - продукта брожения различных растительных веществ - повлекло за собой распространение и употребление этого вещества. Изобретение водки относят к 6-му веку, и оно приписывается монахам-бенедиктинцам, которые распространили этот напиток во всей системе существующих монастырей. На Руси употребление спиртных напитков, началось с момента создания Киевского государства и, было развито среди всех слоев населения: князей, бояр, духовенства, простого люда, но приготовление и продажа спиртных напитков находились в руках князей и высших сословий.</vt:lpstr>
      <vt:lpstr>Для пьянства есть такие поводы:</vt:lpstr>
      <vt:lpstr>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</vt:lpstr>
      <vt:lpstr>Влияние алкоголя на организм человека.   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 </vt:lpstr>
      <vt:lpstr>« Алкоголизм»   «Особенности подросткового алкоголизма»</vt:lpstr>
      <vt:lpstr>Люди употребляющие спиртные напитки выглядят жалкими, смешными.</vt:lpstr>
      <vt:lpstr>Последствия</vt:lpstr>
      <vt:lpstr>«Говорю нет»</vt:lpstr>
      <vt:lpstr>Ситуации</vt:lpstr>
      <vt:lpstr>Выступление библиотекаря</vt:lpstr>
      <vt:lpstr>Рефлексия. 1. О чем вы узнали на уроке?  2. Какой вывод вы сделали для себя? 3. что вам понравилось на уроке больше всего? 4. Что не понравилось?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здоровья</dc:title>
  <cp:lastModifiedBy>Я</cp:lastModifiedBy>
  <cp:revision>102</cp:revision>
  <dcterms:modified xsi:type="dcterms:W3CDTF">2015-01-07T18:19:06Z</dcterms:modified>
</cp:coreProperties>
</file>