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4" r:id="rId4"/>
    <p:sldId id="265" r:id="rId5"/>
    <p:sldId id="286" r:id="rId6"/>
    <p:sldId id="296" r:id="rId7"/>
    <p:sldId id="287" r:id="rId8"/>
    <p:sldId id="266" r:id="rId9"/>
    <p:sldId id="267" r:id="rId10"/>
    <p:sldId id="289" r:id="rId11"/>
    <p:sldId id="268" r:id="rId12"/>
    <p:sldId id="288" r:id="rId13"/>
    <p:sldId id="269" r:id="rId14"/>
    <p:sldId id="291" r:id="rId15"/>
    <p:sldId id="300" r:id="rId16"/>
    <p:sldId id="272" r:id="rId17"/>
    <p:sldId id="297" r:id="rId18"/>
    <p:sldId id="298" r:id="rId19"/>
    <p:sldId id="303" r:id="rId20"/>
    <p:sldId id="270" r:id="rId21"/>
    <p:sldId id="304" r:id="rId22"/>
    <p:sldId id="307" r:id="rId23"/>
    <p:sldId id="306" r:id="rId24"/>
    <p:sldId id="311" r:id="rId25"/>
    <p:sldId id="310" r:id="rId26"/>
    <p:sldId id="282" r:id="rId27"/>
    <p:sldId id="281" r:id="rId28"/>
    <p:sldId id="312" r:id="rId29"/>
    <p:sldId id="301" r:id="rId30"/>
    <p:sldId id="308" r:id="rId31"/>
    <p:sldId id="283" r:id="rId32"/>
    <p:sldId id="299" r:id="rId33"/>
    <p:sldId id="277" r:id="rId34"/>
    <p:sldId id="302" r:id="rId35"/>
    <p:sldId id="305" r:id="rId36"/>
    <p:sldId id="313" r:id="rId3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810" y="-4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94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8BA8-1B51-42DD-815F-9F85DDD69DCE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630F-4566-406A-AE35-AC4838753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D16D-BC71-444D-B4D8-F55B87AF9BC8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C424-A9BA-44C5-B003-92AC5EAFFF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3F9BF-2FF8-4B49-B2F2-DF991898AC7E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D1F6-E3BF-4B59-9D96-5D96B02EC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554F-BA66-4FA1-8BF1-34C719A4B860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AB40-43D1-4067-B803-C72D93C2B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03CE9-AA2E-4816-86A6-284AD0B65616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0950D-F50E-47F1-A7B5-97620A45E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FB19-075B-4AF1-9A9E-8070A70E6A79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86D7C-160D-46B4-89A8-DB60FB51E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024E9-E2DA-4C24-99F0-BB9D32A57855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A5BF-7688-4058-A8D7-2491180F9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7E567-DA97-4E13-AE1D-C4106753D77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4FD29-CDEC-4D88-A77C-6D795E4CC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95F0-228A-4766-81A4-013178D698BF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9C449-A604-4C74-BE9E-590923EF98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E7291-687B-4B96-9702-7837191E084C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0BCDF-1BC8-4B65-8557-5398EF535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65BB2-E8DB-4DDB-8AD3-6E0E6A3CC34B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5FFB3-3477-4511-AD83-11CD1682B2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3E197E-FB47-4212-845B-FDADF0B3AD7B}" type="datetimeFigureOut">
              <a:rPr lang="ru-RU"/>
              <a:pPr>
                <a:defRPr/>
              </a:pPr>
              <a:t>27.02.2014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5EB0E5-364C-4906-8BE5-5280265D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hared.ru/theme/skachat-prezentatsii-k-urokam/" TargetMode="External"/><Relationship Id="rId2" Type="http://schemas.openxmlformats.org/officeDocument/2006/relationships/hyperlink" Target="http://ps.1september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sportal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1476375" y="1268413"/>
            <a:ext cx="64087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Философская лирика 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А. С. Пушкина</a:t>
            </a:r>
          </a:p>
        </p:txBody>
      </p:sp>
      <p:pic>
        <p:nvPicPr>
          <p:cNvPr id="2051" name="Рисунок 5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7544" y="5157192"/>
            <a:ext cx="47673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Королева Ольга Олеговна,</a:t>
            </a:r>
          </a:p>
          <a:p>
            <a:r>
              <a:rPr lang="ru-RU" b="1" dirty="0" smtClean="0"/>
              <a:t>Учитель русского языка и литературы</a:t>
            </a:r>
          </a:p>
          <a:p>
            <a:r>
              <a:rPr lang="ru-RU" b="1" dirty="0" smtClean="0"/>
              <a:t>ГБОУ СОШ №1354 </a:t>
            </a:r>
          </a:p>
          <a:p>
            <a:r>
              <a:rPr lang="ru-RU" b="1" dirty="0" smtClean="0"/>
              <a:t>с углубленным изучением английского языка</a:t>
            </a:r>
          </a:p>
          <a:p>
            <a:r>
              <a:rPr lang="ru-RU" b="1" dirty="0" smtClean="0"/>
              <a:t>ЮЗАО г. Москва</a:t>
            </a:r>
            <a:endParaRPr lang="ru-RU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/>
            <a:r>
              <a:rPr lang="ru-RU" smtClean="0"/>
              <a:t>Смерть для лирического "я" -- </a:t>
            </a:r>
            <a:r>
              <a:rPr lang="ru-RU" b="1" i="1" smtClean="0"/>
              <a:t>лишь средство пробудить чувства скорби и раскаяния у той, которая была ему "в мире богом", </a:t>
            </a:r>
            <a:r>
              <a:rPr lang="ru-RU" smtClean="0"/>
              <a:t>смерть -- </a:t>
            </a:r>
            <a:r>
              <a:rPr lang="ru-RU" b="1" i="1" smtClean="0"/>
              <a:t>лишь способ покончить с "мученьями любви", надеясь на то, что, может быть, об участи его "она вздохнет над урной гробовою". </a:t>
            </a:r>
          </a:p>
          <a:p>
            <a:pPr eaLnBrk="1" hangingPunct="1"/>
            <a:r>
              <a:rPr lang="ru-RU" smtClean="0"/>
              <a:t>В стихотворении </a:t>
            </a:r>
            <a:r>
              <a:rPr lang="ru-RU" b="1" u="sng" smtClean="0"/>
              <a:t>"Желание" </a:t>
            </a:r>
            <a:r>
              <a:rPr lang="ru-RU" smtClean="0"/>
              <a:t>"горести несчастливой любви" заставляют лирического героя воскликнуть:</a:t>
            </a:r>
            <a:br>
              <a:rPr lang="ru-RU" smtClean="0"/>
            </a:br>
            <a:endParaRPr lang="ru-RU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981075"/>
            <a:ext cx="6480175" cy="5545138"/>
          </a:xfrm>
        </p:spPr>
        <p:txBody>
          <a:bodyPr rtlCol="0">
            <a:normAutofit lnSpcReduction="10000"/>
          </a:bodyPr>
          <a:lstStyle/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Медлительно влекутся дни мои,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И каждый миг в унылом сердце множит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Все </a:t>
            </a:r>
            <a:r>
              <a:rPr lang="ru-RU" sz="2400" b="1" dirty="0" smtClean="0">
                <a:solidFill>
                  <a:srgbClr val="890909"/>
                </a:solidFill>
                <a:latin typeface="Book Antiqua" pitchFamily="18" charset="0"/>
              </a:rPr>
              <a:t>горести несчастливой любви</a:t>
            </a:r>
            <a:r>
              <a:rPr lang="ru-RU" sz="2400" b="1" dirty="0" smtClean="0">
                <a:latin typeface="Book Antiqua" pitchFamily="18" charset="0"/>
              </a:rPr>
              <a:t>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И все </a:t>
            </a:r>
            <a:r>
              <a:rPr lang="ru-RU" sz="2400" b="1" dirty="0" smtClean="0">
                <a:solidFill>
                  <a:srgbClr val="890909"/>
                </a:solidFill>
                <a:latin typeface="Book Antiqua" pitchFamily="18" charset="0"/>
              </a:rPr>
              <a:t>мечты безумия</a:t>
            </a:r>
            <a:r>
              <a:rPr lang="ru-RU" sz="2400" b="1" dirty="0" smtClean="0">
                <a:latin typeface="Book Antiqua" pitchFamily="18" charset="0"/>
              </a:rPr>
              <a:t> тревожит.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Но я молчу; не слышен ропот мой;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solidFill>
                  <a:srgbClr val="890909"/>
                </a:solidFill>
                <a:latin typeface="Book Antiqua" pitchFamily="18" charset="0"/>
              </a:rPr>
              <a:t>Я слезы лью</a:t>
            </a:r>
            <a:r>
              <a:rPr lang="ru-RU" sz="2400" b="1" dirty="0" smtClean="0">
                <a:latin typeface="Book Antiqua" pitchFamily="18" charset="0"/>
              </a:rPr>
              <a:t>; мне </a:t>
            </a:r>
            <a:r>
              <a:rPr lang="ru-RU" sz="2400" b="1" dirty="0" smtClean="0">
                <a:solidFill>
                  <a:srgbClr val="890909"/>
                </a:solidFill>
                <a:latin typeface="Book Antiqua" pitchFamily="18" charset="0"/>
              </a:rPr>
              <a:t>слезы утешенье</a:t>
            </a:r>
            <a:r>
              <a:rPr lang="ru-RU" sz="2400" b="1" dirty="0" smtClean="0">
                <a:latin typeface="Book Antiqua" pitchFamily="18" charset="0"/>
              </a:rPr>
              <a:t>;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Моя душа, плененная тоской,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В них </a:t>
            </a:r>
            <a:r>
              <a:rPr lang="ru-RU" sz="2800" b="1" i="1" dirty="0" smtClean="0">
                <a:solidFill>
                  <a:srgbClr val="890909"/>
                </a:solidFill>
                <a:latin typeface="Book Antiqua" pitchFamily="18" charset="0"/>
              </a:rPr>
              <a:t>горькое</a:t>
            </a:r>
            <a:r>
              <a:rPr lang="ru-RU" sz="2800" b="1" i="1" dirty="0" smtClean="0">
                <a:latin typeface="Book Antiqua" pitchFamily="18" charset="0"/>
              </a:rPr>
              <a:t> находит </a:t>
            </a:r>
            <a:r>
              <a:rPr lang="ru-RU" sz="2800" b="1" i="1" dirty="0" smtClean="0">
                <a:solidFill>
                  <a:srgbClr val="890909"/>
                </a:solidFill>
                <a:latin typeface="Book Antiqua" pitchFamily="18" charset="0"/>
              </a:rPr>
              <a:t>наслажденье</a:t>
            </a:r>
            <a:r>
              <a:rPr lang="ru-RU" sz="2800" b="1" i="1" dirty="0" smtClean="0">
                <a:latin typeface="Book Antiqua" pitchFamily="18" charset="0"/>
              </a:rPr>
              <a:t>.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О жизни час! лети, не жаль тебя,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Исчезни в тьме, пустое </a:t>
            </a:r>
            <a:r>
              <a:rPr lang="ru-RU" sz="2800" b="1" i="1" dirty="0" err="1" smtClean="0">
                <a:latin typeface="Book Antiqua" pitchFamily="18" charset="0"/>
              </a:rPr>
              <a:t>привиденье</a:t>
            </a:r>
            <a:r>
              <a:rPr lang="ru-RU" sz="2800" b="1" i="1" dirty="0" smtClean="0">
                <a:latin typeface="Book Antiqua" pitchFamily="18" charset="0"/>
              </a:rPr>
              <a:t>;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Мне дорого любви моей мученье – </a:t>
            </a:r>
          </a:p>
          <a:p>
            <a:pPr marL="1588" indent="-1588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rgbClr val="890909"/>
                </a:solidFill>
                <a:latin typeface="Book Antiqua" pitchFamily="18" charset="0"/>
              </a:rPr>
              <a:t>Пускай умру, но пусть умру любя!</a:t>
            </a:r>
            <a:r>
              <a:rPr lang="ru-RU" sz="2800" i="1" dirty="0" smtClean="0">
                <a:solidFill>
                  <a:srgbClr val="890909"/>
                </a:solidFill>
                <a:latin typeface="Book Antiqua" pitchFamily="18" charset="0"/>
              </a:rPr>
              <a:t> </a:t>
            </a:r>
          </a:p>
          <a:p>
            <a:pPr marL="1588" indent="-1588" algn="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ru-RU" sz="2800" i="1" dirty="0" smtClean="0"/>
          </a:p>
          <a:p>
            <a:pPr marL="1588" indent="-1588" algn="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/>
              <a:t>1816</a:t>
            </a:r>
            <a:r>
              <a:rPr lang="ru-RU" sz="900" b="1" dirty="0" smtClean="0"/>
              <a:t> </a:t>
            </a:r>
            <a:endParaRPr lang="ru-RU" sz="2400" b="1" dirty="0" smtClean="0">
              <a:latin typeface="Book Antiqua" pitchFamily="18" charset="0"/>
            </a:endParaRP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-5400000">
            <a:off x="-468312" y="2697163"/>
            <a:ext cx="2619375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spc="96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Желание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908050"/>
            <a:ext cx="8229600" cy="55054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Мысль о неминуемой кончине не раз приходит к юному Пушкину, но в его ранних стихах этот мотив </a:t>
            </a:r>
            <a:r>
              <a:rPr lang="ru-RU" b="1" i="1" dirty="0" smtClean="0"/>
              <a:t>не имеет трагедийного оттенка</a:t>
            </a:r>
            <a:r>
              <a:rPr lang="ru-RU" dirty="0" smtClean="0"/>
              <a:t>, он, вероятно, не более чем </a:t>
            </a:r>
            <a:r>
              <a:rPr lang="ru-RU" b="1" i="1" dirty="0" smtClean="0"/>
              <a:t>дань модному тогда романтизму.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1820-22 годы </a:t>
            </a:r>
            <a:r>
              <a:rPr lang="ru-RU" dirty="0" smtClean="0"/>
              <a:t>- расцвет романтизма в творчестве поэта, а самоощущение романтика слагается из </a:t>
            </a:r>
            <a:r>
              <a:rPr lang="ru-RU" b="1" i="1" dirty="0" smtClean="0"/>
              <a:t>чувств одиночества, преждевременной старости души, борьбы с враждебным миром и собственной "судьбой жестокой"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476250"/>
            <a:ext cx="6337300" cy="5976938"/>
          </a:xfrm>
        </p:spPr>
        <p:txBody>
          <a:bodyPr/>
          <a:lstStyle/>
          <a:p>
            <a:pPr marL="1588" indent="-1588" algn="ctr" eaLnBrk="1" hangingPunct="1">
              <a:lnSpc>
                <a:spcPct val="80000"/>
              </a:lnSpc>
              <a:buFontTx/>
              <a:buNone/>
            </a:pPr>
            <a:r>
              <a:rPr lang="ru-RU" i="1" smtClean="0"/>
              <a:t>* * *</a:t>
            </a:r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r>
              <a:rPr lang="ru-RU" b="1" i="1" smtClean="0">
                <a:latin typeface="Book Antiqua" pitchFamily="18" charset="0"/>
              </a:rPr>
              <a:t>Я </a:t>
            </a:r>
            <a:r>
              <a:rPr lang="ru-RU" b="1" i="1" smtClean="0">
                <a:solidFill>
                  <a:srgbClr val="890909"/>
                </a:solidFill>
                <a:latin typeface="Book Antiqua" pitchFamily="18" charset="0"/>
              </a:rPr>
              <a:t>пережил</a:t>
            </a:r>
            <a:r>
              <a:rPr lang="ru-RU" b="1" i="1" smtClean="0">
                <a:latin typeface="Book Antiqua" pitchFamily="18" charset="0"/>
              </a:rPr>
              <a:t> свои желанья,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latin typeface="Book Antiqua" pitchFamily="18" charset="0"/>
              </a:rPr>
              <a:t>Я </a:t>
            </a:r>
            <a:r>
              <a:rPr lang="ru-RU" b="1" i="1" smtClean="0">
                <a:solidFill>
                  <a:srgbClr val="890909"/>
                </a:solidFill>
                <a:latin typeface="Book Antiqua" pitchFamily="18" charset="0"/>
              </a:rPr>
              <a:t>разлюбил</a:t>
            </a:r>
            <a:r>
              <a:rPr lang="ru-RU" b="1" i="1" smtClean="0">
                <a:latin typeface="Book Antiqua" pitchFamily="18" charset="0"/>
              </a:rPr>
              <a:t> свои мечты;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solidFill>
                  <a:srgbClr val="890909"/>
                </a:solidFill>
                <a:latin typeface="Book Antiqua" pitchFamily="18" charset="0"/>
              </a:rPr>
              <a:t>Остались</a:t>
            </a:r>
            <a:r>
              <a:rPr lang="ru-RU" b="1" i="1" smtClean="0">
                <a:latin typeface="Book Antiqua" pitchFamily="18" charset="0"/>
              </a:rPr>
              <a:t> мне одни </a:t>
            </a:r>
            <a:r>
              <a:rPr lang="ru-RU" b="1" i="1" smtClean="0">
                <a:solidFill>
                  <a:srgbClr val="890909"/>
                </a:solidFill>
                <a:latin typeface="Book Antiqua" pitchFamily="18" charset="0"/>
              </a:rPr>
              <a:t>страданья</a:t>
            </a:r>
            <a:r>
              <a:rPr lang="ru-RU" b="1" i="1" smtClean="0">
                <a:latin typeface="Book Antiqua" pitchFamily="18" charset="0"/>
              </a:rPr>
              <a:t>,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u="sng" smtClean="0">
                <a:solidFill>
                  <a:srgbClr val="890909"/>
                </a:solidFill>
                <a:latin typeface="Book Antiqua" pitchFamily="18" charset="0"/>
              </a:rPr>
              <a:t>Плоды сердечной пустоты.</a:t>
            </a:r>
            <a:r>
              <a:rPr lang="ru-RU" b="1" i="1" smtClean="0">
                <a:latin typeface="Book Antiqua" pitchFamily="18" charset="0"/>
              </a:rPr>
              <a:t> </a:t>
            </a:r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r>
              <a:rPr lang="ru-RU" b="1" i="1" smtClean="0">
                <a:latin typeface="Book Antiqua" pitchFamily="18" charset="0"/>
              </a:rPr>
              <a:t>Под бурями судьбы жестокой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latin typeface="Book Antiqua" pitchFamily="18" charset="0"/>
              </a:rPr>
              <a:t>Увял цветущий мой венец —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latin typeface="Book Antiqua" pitchFamily="18" charset="0"/>
              </a:rPr>
              <a:t>Живу печальный, одинокой,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latin typeface="Book Antiqua" pitchFamily="18" charset="0"/>
              </a:rPr>
              <a:t>И </a:t>
            </a:r>
            <a:r>
              <a:rPr lang="ru-RU" b="1" i="1" u="sng" smtClean="0">
                <a:solidFill>
                  <a:srgbClr val="890909"/>
                </a:solidFill>
                <a:latin typeface="Book Antiqua" pitchFamily="18" charset="0"/>
              </a:rPr>
              <a:t>жду: придет ли мой конец? </a:t>
            </a:r>
          </a:p>
          <a:p>
            <a:pPr marL="1588" indent="-1588" eaLnBrk="1" hangingPunct="1">
              <a:lnSpc>
                <a:spcPct val="80000"/>
              </a:lnSpc>
              <a:buFontTx/>
              <a:buNone/>
            </a:pPr>
            <a:r>
              <a:rPr lang="ru-RU" b="1" i="1" smtClean="0">
                <a:latin typeface="Book Antiqua" pitchFamily="18" charset="0"/>
              </a:rPr>
              <a:t>Так, поздним хладом пораженный,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latin typeface="Book Antiqua" pitchFamily="18" charset="0"/>
              </a:rPr>
              <a:t>Как бури слышен зимний свист,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u="sng" smtClean="0">
                <a:solidFill>
                  <a:srgbClr val="890909"/>
                </a:solidFill>
                <a:latin typeface="Book Antiqua" pitchFamily="18" charset="0"/>
              </a:rPr>
              <a:t>Один</a:t>
            </a:r>
            <a:r>
              <a:rPr lang="ru-RU" b="1" i="1" smtClean="0">
                <a:latin typeface="Book Antiqua" pitchFamily="18" charset="0"/>
              </a:rPr>
              <a:t> — на ветке обнаженной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latin typeface="Book Antiqua" pitchFamily="18" charset="0"/>
              </a:rPr>
              <a:t>Трепещет запоздалый лист!..</a:t>
            </a:r>
            <a:r>
              <a:rPr lang="ru-RU" b="1" smtClean="0">
                <a:latin typeface="Book Antiqua" pitchFamily="18" charset="0"/>
              </a:rPr>
              <a:t> </a:t>
            </a:r>
          </a:p>
          <a:p>
            <a:pPr marL="1588" indent="-1588" algn="r"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latin typeface="Book Antiqua" pitchFamily="18" charset="0"/>
              </a:rPr>
              <a:t>1821</a:t>
            </a:r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 rot="16200000">
            <a:off x="-1727497" y="2887737"/>
            <a:ext cx="5328592" cy="9385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4800" kern="10" spc="96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Я пережил свои желанья</a:t>
            </a:r>
            <a:r>
              <a:rPr lang="ru-RU" sz="4800" kern="10" spc="96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108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,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А </a:t>
            </a:r>
            <a:r>
              <a:rPr lang="ru-RU" b="1" i="1" dirty="0" smtClean="0"/>
              <a:t>20 лет спустя 36-летний поэт</a:t>
            </a:r>
            <a:r>
              <a:rPr lang="ru-RU" b="1" dirty="0" smtClean="0"/>
              <a:t>, </a:t>
            </a:r>
            <a:r>
              <a:rPr lang="ru-RU" dirty="0" smtClean="0"/>
              <a:t>переживший много разочарований и бед, </a:t>
            </a:r>
            <a:r>
              <a:rPr lang="ru-RU" b="1" i="1" dirty="0" smtClean="0"/>
              <a:t>взывает не к смерти, а к жизни</a:t>
            </a:r>
            <a:r>
              <a:rPr lang="ru-RU" b="1" dirty="0" smtClean="0"/>
              <a:t>, </a:t>
            </a:r>
            <a:r>
              <a:rPr lang="ru-RU" dirty="0" smtClean="0"/>
              <a:t>но строки эти звучат </a:t>
            </a:r>
            <a:r>
              <a:rPr lang="ru-RU" b="1" i="1" dirty="0" smtClean="0"/>
              <a:t>значительно трагичнее: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 smtClean="0">
                <a:latin typeface="Book Antiqua" pitchFamily="18" charset="0"/>
              </a:rPr>
              <a:t>О нет, </a:t>
            </a:r>
            <a:r>
              <a:rPr lang="ru-RU" sz="3600" b="1" i="1" dirty="0" smtClean="0">
                <a:solidFill>
                  <a:srgbClr val="C00000"/>
                </a:solidFill>
                <a:latin typeface="Book Antiqua" pitchFamily="18" charset="0"/>
              </a:rPr>
              <a:t>мне жизнь не надоела,</a:t>
            </a:r>
            <a:r>
              <a:rPr lang="ru-RU" sz="3600" b="1" i="1" dirty="0" smtClean="0">
                <a:latin typeface="Book Antiqua" pitchFamily="18" charset="0"/>
              </a:rPr>
              <a:t/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Book Antiqua" pitchFamily="18" charset="0"/>
              </a:rPr>
              <a:t>Я жить люблю, я жить хочу,</a:t>
            </a:r>
            <a:r>
              <a:rPr lang="ru-RU" sz="3600" b="1" i="1" dirty="0" smtClean="0">
                <a:latin typeface="Book Antiqua" pitchFamily="18" charset="0"/>
              </a:rPr>
              <a:t/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latin typeface="Book Antiqua" pitchFamily="18" charset="0"/>
              </a:rPr>
              <a:t>Душа не вовсе охладела,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err="1" smtClean="0">
                <a:latin typeface="Book Antiqua" pitchFamily="18" charset="0"/>
              </a:rPr>
              <a:t>Утратя</a:t>
            </a:r>
            <a:r>
              <a:rPr lang="ru-RU" sz="3600" b="1" i="1" dirty="0" smtClean="0">
                <a:latin typeface="Book Antiqua" pitchFamily="18" charset="0"/>
              </a:rPr>
              <a:t> молодость свою.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latin typeface="Book Antiqua" pitchFamily="18" charset="0"/>
              </a:rPr>
              <a:t>Еще хранятся наслажденья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latin typeface="Book Antiqua" pitchFamily="18" charset="0"/>
              </a:rPr>
              <a:t>Для любопытства моего,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latin typeface="Book Antiqua" pitchFamily="18" charset="0"/>
              </a:rPr>
              <a:t>Для милых снов воображенья,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latin typeface="Book Antiqua" pitchFamily="18" charset="0"/>
              </a:rPr>
              <a:t>Для чувств ... всего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i="1" dirty="0" smtClean="0">
                <a:latin typeface="Book Antiqua" pitchFamily="18" charset="0"/>
              </a:rPr>
              <a:t>1836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Book Antiqua" pitchFamily="18" charset="0"/>
              </a:rPr>
              <a:t>Тема  судьбы</a:t>
            </a:r>
          </a:p>
        </p:txBody>
      </p:sp>
      <p:sp>
        <p:nvSpPr>
          <p:cNvPr id="1638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	В поэте пытливое желание понять, постичь смысл всего сущего. </a:t>
            </a:r>
            <a:r>
              <a:rPr lang="ru-RU" b="1" i="1" smtClean="0"/>
              <a:t>Он бесстрашно обращается к вечному – судьбе, проведению.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	Даже в самые трудные моменты жизни поэт </a:t>
            </a:r>
            <a:r>
              <a:rPr lang="ru-RU" b="1" i="1" smtClean="0"/>
              <a:t>воспевает торжество жизни, разума, творчества. </a:t>
            </a:r>
          </a:p>
          <a:p>
            <a:pPr>
              <a:buFont typeface="Arial" charset="0"/>
              <a:buNone/>
            </a:pPr>
            <a:r>
              <a:rPr lang="ru-RU" smtClean="0"/>
              <a:t>	</a:t>
            </a:r>
            <a:r>
              <a:rPr lang="ru-RU" b="1" i="1" smtClean="0"/>
              <a:t>Лирический герой не замыкается в настоящем, он полон надежд. 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620713"/>
            <a:ext cx="6335713" cy="5400675"/>
          </a:xfrm>
        </p:spPr>
        <p:txBody>
          <a:bodyPr/>
          <a:lstStyle/>
          <a:p>
            <a:pPr marL="1588" indent="-1588" algn="ctr" eaLnBrk="1" hangingPunct="1">
              <a:lnSpc>
                <a:spcPct val="90000"/>
              </a:lnSpc>
              <a:buFontTx/>
              <a:buNone/>
            </a:pPr>
            <a:r>
              <a:rPr lang="ru-RU" smtClean="0">
                <a:latin typeface="Book Antiqua" pitchFamily="18" charset="0"/>
              </a:rPr>
              <a:t>* * *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latin typeface="Book Antiqua" pitchFamily="18" charset="0"/>
              </a:rPr>
              <a:t>Если жизнь тебя обманет,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u="sng" smtClean="0">
                <a:solidFill>
                  <a:srgbClr val="890909"/>
                </a:solidFill>
                <a:latin typeface="Book Antiqua" pitchFamily="18" charset="0"/>
              </a:rPr>
              <a:t>Не печалься, не сердись</a:t>
            </a:r>
            <a:r>
              <a:rPr lang="ru-RU" b="1" i="1" smtClean="0">
                <a:latin typeface="Book Antiqua" pitchFamily="18" charset="0"/>
              </a:rPr>
              <a:t>!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latin typeface="Book Antiqua" pitchFamily="18" charset="0"/>
              </a:rPr>
              <a:t>В </a:t>
            </a:r>
            <a:r>
              <a:rPr lang="ru-RU" b="1" i="1" u="sng" smtClean="0">
                <a:solidFill>
                  <a:srgbClr val="890909"/>
                </a:solidFill>
                <a:latin typeface="Book Antiqua" pitchFamily="18" charset="0"/>
              </a:rPr>
              <a:t>день уныния смирись</a:t>
            </a:r>
            <a:r>
              <a:rPr lang="ru-RU" b="1" i="1" smtClean="0">
                <a:latin typeface="Book Antiqua" pitchFamily="18" charset="0"/>
              </a:rPr>
              <a:t>: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u="sng" smtClean="0">
                <a:solidFill>
                  <a:srgbClr val="890909"/>
                </a:solidFill>
                <a:latin typeface="Book Antiqua" pitchFamily="18" charset="0"/>
              </a:rPr>
              <a:t>День веселья, верь, настанет</a:t>
            </a:r>
            <a:r>
              <a:rPr lang="ru-RU" b="1" i="1" smtClean="0">
                <a:latin typeface="Book Antiqua" pitchFamily="18" charset="0"/>
              </a:rPr>
              <a:t>.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b="1" i="1" smtClean="0">
                <a:latin typeface="Book Antiqua" pitchFamily="18" charset="0"/>
              </a:rPr>
              <a:t>Сердце в будущем живет;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smtClean="0">
                <a:latin typeface="Book Antiqua" pitchFamily="18" charset="0"/>
              </a:rPr>
              <a:t>Настоящее уныло: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u="sng" smtClean="0">
                <a:solidFill>
                  <a:srgbClr val="890909"/>
                </a:solidFill>
                <a:latin typeface="Book Antiqua" pitchFamily="18" charset="0"/>
              </a:rPr>
              <a:t>Все мгновенно, все пройдет</a:t>
            </a:r>
            <a:r>
              <a:rPr lang="ru-RU" b="1" i="1" smtClean="0">
                <a:latin typeface="Book Antiqua" pitchFamily="18" charset="0"/>
              </a:rPr>
              <a:t>; </a:t>
            </a:r>
            <a:br>
              <a:rPr lang="ru-RU" b="1" i="1" smtClean="0">
                <a:latin typeface="Book Antiqua" pitchFamily="18" charset="0"/>
              </a:rPr>
            </a:br>
            <a:r>
              <a:rPr lang="ru-RU" b="1" i="1" u="sng" smtClean="0">
                <a:solidFill>
                  <a:srgbClr val="890909"/>
                </a:solidFill>
                <a:latin typeface="Book Antiqua" pitchFamily="18" charset="0"/>
              </a:rPr>
              <a:t>Что пройдет, то будет мило</a:t>
            </a:r>
            <a:r>
              <a:rPr lang="ru-RU" b="1" i="1" smtClean="0">
                <a:latin typeface="Book Antiqua" pitchFamily="18" charset="0"/>
              </a:rPr>
              <a:t>.</a:t>
            </a:r>
            <a:r>
              <a:rPr lang="ru-RU" b="1" smtClean="0">
                <a:latin typeface="Book Antiqua" pitchFamily="18" charset="0"/>
              </a:rPr>
              <a:t> </a:t>
            </a:r>
          </a:p>
          <a:p>
            <a:pPr marL="1588" indent="-1588" algn="r" eaLnBrk="1" hangingPunct="1">
              <a:lnSpc>
                <a:spcPct val="90000"/>
              </a:lnSpc>
              <a:buFontTx/>
              <a:buNone/>
            </a:pPr>
            <a:endParaRPr lang="ru-RU" smtClean="0">
              <a:latin typeface="Book Antiqua" pitchFamily="18" charset="0"/>
            </a:endParaRPr>
          </a:p>
          <a:p>
            <a:pPr marL="1588" indent="-1588" algn="r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Book Antiqua" pitchFamily="18" charset="0"/>
              </a:rPr>
              <a:t>1825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Book Antiqua" pitchFamily="18" charset="0"/>
              </a:rPr>
              <a:t>Проблема смысла жизни</a:t>
            </a:r>
          </a:p>
        </p:txBody>
      </p:sp>
      <p:sp>
        <p:nvSpPr>
          <p:cNvPr id="18436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ru-RU" sz="2800" b="1" i="1" smtClean="0"/>
              <a:t>В философской лирике Пушкин ставит вечные проблемы бытия: </a:t>
            </a:r>
          </a:p>
          <a:p>
            <a:pPr eaLnBrk="1" hangingPunct="1"/>
            <a:r>
              <a:rPr lang="ru-RU" sz="2800" b="1" i="1" smtClean="0"/>
              <a:t>смысл человеческой жизни, смерть и вечность, добро и зло, правда и справедливость. </a:t>
            </a:r>
          </a:p>
          <a:p>
            <a:pPr eaLnBrk="1" hangingPunct="1"/>
            <a:r>
              <a:rPr lang="ru-RU" sz="2800" b="1" i="1" smtClean="0"/>
              <a:t>Свобода, любовь, дружба, искусство, природа – высшие философские ценности для поэта.</a:t>
            </a:r>
            <a:r>
              <a:rPr lang="ru-RU" sz="2800" smtClean="0"/>
              <a:t> </a:t>
            </a:r>
          </a:p>
          <a:p>
            <a:pPr eaLnBrk="1" hangingPunct="1"/>
            <a:r>
              <a:rPr lang="ru-RU" sz="2800" b="1" i="1" smtClean="0"/>
              <a:t>Он философски рассуждает о ценности жизни и о ее судьбоносном течении.</a:t>
            </a:r>
          </a:p>
          <a:p>
            <a:pPr eaLnBrk="1" hangingPunct="1"/>
            <a:r>
              <a:rPr lang="ru-RU" sz="2800" b="1" i="1" smtClean="0"/>
              <a:t>Вопросы без ответов, незавершенность характерны для стихотворений этой тематики.</a:t>
            </a:r>
            <a:endParaRPr lang="ru-RU" sz="2800" smtClean="0"/>
          </a:p>
          <a:p>
            <a:pPr eaLnBrk="1" hangingPunct="1"/>
            <a:endParaRPr lang="ru-RU" sz="2800" b="1" i="1" smtClean="0"/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2411413" y="476250"/>
            <a:ext cx="5976937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ru-RU" sz="2800" i="1">
              <a:latin typeface="Book Antiqua" pitchFamily="18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>
                <a:latin typeface="Book Antiqua" pitchFamily="18" charset="0"/>
              </a:rPr>
              <a:t>Дар напрасный, дар случайный,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 u="sng">
                <a:solidFill>
                  <a:srgbClr val="920031"/>
                </a:solidFill>
                <a:latin typeface="Book Antiqua" pitchFamily="18" charset="0"/>
              </a:rPr>
              <a:t>Жизнь, зачем ты мне дана</a:t>
            </a:r>
            <a:r>
              <a:rPr lang="ru-RU" sz="2800" b="1" i="1">
                <a:latin typeface="Book Antiqua" pitchFamily="18" charset="0"/>
              </a:rPr>
              <a:t>?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>
                <a:latin typeface="Book Antiqua" pitchFamily="18" charset="0"/>
              </a:rPr>
              <a:t>Иль зачем судьбою тайной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>
                <a:latin typeface="Book Antiqua" pitchFamily="18" charset="0"/>
              </a:rPr>
              <a:t>Ты на казнь осуждена?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 u="sng">
                <a:solidFill>
                  <a:srgbClr val="920031"/>
                </a:solidFill>
                <a:latin typeface="Book Antiqua" pitchFamily="18" charset="0"/>
              </a:rPr>
              <a:t>Кто</a:t>
            </a:r>
            <a:r>
              <a:rPr lang="ru-RU" sz="2800" b="1" i="1">
                <a:latin typeface="Book Antiqua" pitchFamily="18" charset="0"/>
              </a:rPr>
              <a:t> меня враждебной властью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>
                <a:latin typeface="Book Antiqua" pitchFamily="18" charset="0"/>
              </a:rPr>
              <a:t>Из ничтожества </a:t>
            </a:r>
            <a:r>
              <a:rPr lang="ru-RU" sz="2800" b="1" i="1" u="sng">
                <a:solidFill>
                  <a:srgbClr val="920031"/>
                </a:solidFill>
                <a:latin typeface="Book Antiqua" pitchFamily="18" charset="0"/>
              </a:rPr>
              <a:t>воззвал</a:t>
            </a:r>
            <a:r>
              <a:rPr lang="ru-RU" sz="2800" b="1" i="1">
                <a:latin typeface="Book Antiqua" pitchFamily="18" charset="0"/>
              </a:rPr>
              <a:t>,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>
                <a:latin typeface="Book Antiqua" pitchFamily="18" charset="0"/>
              </a:rPr>
              <a:t>Душу мне наполнил страстью,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>
                <a:latin typeface="Book Antiqua" pitchFamily="18" charset="0"/>
              </a:rPr>
              <a:t>Ум </a:t>
            </a:r>
            <a:r>
              <a:rPr lang="ru-RU" sz="2800" b="1" i="1" u="sng">
                <a:solidFill>
                  <a:srgbClr val="920031"/>
                </a:solidFill>
                <a:latin typeface="Book Antiqua" pitchFamily="18" charset="0"/>
              </a:rPr>
              <a:t>сомненьем</a:t>
            </a:r>
            <a:r>
              <a:rPr lang="ru-RU" sz="2800" b="1" i="1">
                <a:latin typeface="Book Antiqua" pitchFamily="18" charset="0"/>
              </a:rPr>
              <a:t> взволновал?..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 u="sng">
                <a:solidFill>
                  <a:srgbClr val="920031"/>
                </a:solidFill>
                <a:latin typeface="Book Antiqua" pitchFamily="18" charset="0"/>
              </a:rPr>
              <a:t>Цели нет передо мною</a:t>
            </a:r>
            <a:r>
              <a:rPr lang="ru-RU" sz="2800" b="1" i="1">
                <a:latin typeface="Book Antiqua" pitchFamily="18" charset="0"/>
              </a:rPr>
              <a:t>: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 u="sng">
                <a:solidFill>
                  <a:srgbClr val="920031"/>
                </a:solidFill>
                <a:latin typeface="Book Antiqua" pitchFamily="18" charset="0"/>
              </a:rPr>
              <a:t>Сердце пусто, празден ум</a:t>
            </a:r>
            <a:r>
              <a:rPr lang="ru-RU" sz="2800" b="1" i="1">
                <a:latin typeface="Book Antiqua" pitchFamily="18" charset="0"/>
              </a:rPr>
              <a:t>,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>
                <a:latin typeface="Book Antiqua" pitchFamily="18" charset="0"/>
              </a:rPr>
              <a:t>И томит меня тоскою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ru-RU" sz="2800" b="1" i="1" u="sng">
                <a:solidFill>
                  <a:srgbClr val="920031"/>
                </a:solidFill>
                <a:latin typeface="Book Antiqua" pitchFamily="18" charset="0"/>
              </a:rPr>
              <a:t>Однозвучный жизни шум</a:t>
            </a:r>
            <a:r>
              <a:rPr lang="ru-RU" sz="2800" b="1" i="1">
                <a:latin typeface="Book Antiqua" pitchFamily="18" charset="0"/>
              </a:rPr>
              <a:t>. </a:t>
            </a:r>
          </a:p>
          <a:p>
            <a:pPr algn="r">
              <a:spcBef>
                <a:spcPct val="50000"/>
              </a:spcBef>
            </a:pPr>
            <a:r>
              <a:rPr lang="ru-RU" sz="2400" b="1" i="1">
                <a:latin typeface="Book Antiqua" pitchFamily="18" charset="0"/>
              </a:rPr>
              <a:t>26 мая 1828 г.</a:t>
            </a:r>
            <a:r>
              <a:rPr lang="ru-RU" sz="2400" b="1">
                <a:latin typeface="Book Antiqua" pitchFamily="18" charset="0"/>
              </a:rPr>
              <a:t> </a:t>
            </a:r>
          </a:p>
        </p:txBody>
      </p:sp>
      <p:sp>
        <p:nvSpPr>
          <p:cNvPr id="19460" name="WordArt 6"/>
          <p:cNvSpPr>
            <a:spLocks noChangeArrowheads="1" noChangeShapeType="1" noTextEdit="1"/>
          </p:cNvSpPr>
          <p:nvPr/>
        </p:nvSpPr>
        <p:spPr bwMode="auto">
          <a:xfrm rot="-5400000">
            <a:off x="-1257300" y="2489201"/>
            <a:ext cx="4810125" cy="1504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spc="240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Дар напрасный, </a:t>
            </a:r>
          </a:p>
          <a:p>
            <a:pPr algn="ctr"/>
            <a:r>
              <a:rPr lang="ru-RU" sz="4800" kern="10" spc="240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дар случайный...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r>
              <a:rPr lang="ru-RU" smtClean="0"/>
              <a:t>В  1823-24 гг </a:t>
            </a:r>
            <a:r>
              <a:rPr lang="ru-RU" b="1" i="1" smtClean="0"/>
              <a:t>Пушкин переживает творческий перелом</a:t>
            </a:r>
            <a:r>
              <a:rPr lang="ru-RU" smtClean="0"/>
              <a:t>, душа поэта наполнится унынием и безверием, жизнь покажется бессмысленной и пустой. Пушкину в 1823 году жизненный путь человека представляется весьма безотрадным.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188913"/>
            <a:ext cx="4176712" cy="765175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Book Antiqua" pitchFamily="18" charset="0"/>
              </a:rPr>
              <a:t>Философия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Book Antiqua" pitchFamily="18" charset="0"/>
              </a:rPr>
              <a:t>(греч. philosophía - любовь к мудрости, от philéo - люблю и sophía - мудрость)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ru-RU" sz="2800" b="1" smtClean="0">
                <a:latin typeface="Book Antiqua" pitchFamily="18" charset="0"/>
              </a:rPr>
              <a:t>общие принципы бытия и познания;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800" b="1" smtClean="0">
                <a:latin typeface="Book Antiqua" pitchFamily="18" charset="0"/>
              </a:rPr>
              <a:t>отношении человека и мира;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ru-RU" sz="2800" b="1" smtClean="0">
                <a:latin typeface="Book Antiqua" pitchFamily="18" charset="0"/>
              </a:rPr>
              <a:t>всеобщие законы развития природы,        общества и мышления.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2800" b="1" smtClean="0"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800" b="1" smtClean="0">
                <a:latin typeface="Book Antiqua" pitchFamily="18" charset="0"/>
              </a:rPr>
              <a:t>Философия вырабатывает обобщённую </a:t>
            </a:r>
            <a:r>
              <a:rPr lang="ru-RU" sz="2800" b="1" u="sng" smtClean="0">
                <a:latin typeface="Book Antiqua" pitchFamily="18" charset="0"/>
              </a:rPr>
              <a:t>систему взглядов на мир и на место в нём человека.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188913"/>
            <a:ext cx="5327650" cy="6551612"/>
          </a:xfrm>
        </p:spPr>
        <p:txBody>
          <a:bodyPr rtlCol="0">
            <a:normAutofit lnSpcReduction="10000"/>
          </a:bodyPr>
          <a:lstStyle/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400" b="1" i="1" dirty="0" smtClean="0">
              <a:latin typeface="Book Antiqua" pitchFamily="18" charset="0"/>
            </a:endParaRPr>
          </a:p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i="1" dirty="0" smtClean="0">
                <a:latin typeface="Book Antiqua" pitchFamily="18" charset="0"/>
              </a:rPr>
              <a:t>Хоть </a:t>
            </a: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тяжело подчас в ней бремя</a:t>
            </a:r>
            <a:r>
              <a:rPr lang="ru-RU" sz="2400" b="1" i="1" dirty="0" smtClean="0">
                <a:latin typeface="Book Antiqua" pitchFamily="18" charset="0"/>
              </a:rPr>
              <a:t>,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Телега на ходу легка;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solidFill>
                  <a:srgbClr val="C00000"/>
                </a:solidFill>
                <a:latin typeface="Book Antiqua" pitchFamily="18" charset="0"/>
              </a:rPr>
              <a:t>Ямщик лихой, седое время, </a:t>
            </a:r>
            <a:r>
              <a:rPr lang="ru-RU" sz="2400" b="1" i="1" dirty="0" smtClean="0">
                <a:latin typeface="Book Antiqua" pitchFamily="18" charset="0"/>
              </a:rPr>
              <a:t/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Везет, не слезет с облучка. </a:t>
            </a:r>
          </a:p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  <a:t>С утра</a:t>
            </a:r>
            <a:r>
              <a:rPr lang="ru-RU" sz="2400" b="1" i="1" dirty="0" smtClean="0">
                <a:latin typeface="Book Antiqua" pitchFamily="18" charset="0"/>
              </a:rPr>
              <a:t> садимся мы в телегу;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Мы </a:t>
            </a:r>
            <a: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  <a:t>рады голову сломать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И, презирая лень и негу,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Кричим: пошел!    .    .    .    . </a:t>
            </a:r>
          </a:p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i="1" dirty="0" smtClean="0">
                <a:latin typeface="Book Antiqua" pitchFamily="18" charset="0"/>
              </a:rPr>
              <a:t>Но в </a:t>
            </a:r>
            <a: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  <a:t>полдень нет уж той отваги</a:t>
            </a:r>
            <a:r>
              <a:rPr lang="ru-RU" sz="2400" b="1" i="1" dirty="0" smtClean="0">
                <a:latin typeface="Book Antiqua" pitchFamily="18" charset="0"/>
              </a:rPr>
              <a:t>;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  <a:t>Порастрясло нас; нам страшней </a:t>
            </a:r>
            <a:b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</a:br>
            <a: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  <a:t>И косогоры и овраги;</a:t>
            </a:r>
            <a:r>
              <a:rPr lang="ru-RU" sz="2400" b="1" i="1" dirty="0" smtClean="0">
                <a:latin typeface="Book Antiqua" pitchFamily="18" charset="0"/>
              </a:rPr>
              <a:t>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Кричим: полегче, </a:t>
            </a:r>
            <a:r>
              <a:rPr lang="ru-RU" sz="2400" b="1" i="1" dirty="0" err="1" smtClean="0">
                <a:latin typeface="Book Antiqua" pitchFamily="18" charset="0"/>
              </a:rPr>
              <a:t>дуралей</a:t>
            </a:r>
            <a:r>
              <a:rPr lang="ru-RU" sz="2400" b="1" i="1" dirty="0" smtClean="0">
                <a:latin typeface="Book Antiqua" pitchFamily="18" charset="0"/>
              </a:rPr>
              <a:t>! </a:t>
            </a:r>
          </a:p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i="1" dirty="0" smtClean="0">
                <a:latin typeface="Book Antiqua" pitchFamily="18" charset="0"/>
              </a:rPr>
              <a:t>Катит по-прежнему телега;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  <a:t>Под вечер</a:t>
            </a:r>
            <a:r>
              <a:rPr lang="ru-RU" sz="2400" b="1" i="1" dirty="0" smtClean="0">
                <a:latin typeface="Book Antiqua" pitchFamily="18" charset="0"/>
              </a:rPr>
              <a:t> мы привыкли к ней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И, </a:t>
            </a:r>
            <a: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  <a:t>дремля,</a:t>
            </a:r>
            <a:r>
              <a:rPr lang="ru-RU" sz="2400" b="1" i="1" dirty="0" smtClean="0">
                <a:latin typeface="Book Antiqua" pitchFamily="18" charset="0"/>
              </a:rPr>
              <a:t> едем до ночлега — </a:t>
            </a:r>
            <a:br>
              <a:rPr lang="ru-RU" sz="2400" b="1" i="1" dirty="0" smtClean="0">
                <a:latin typeface="Book Antiqua" pitchFamily="18" charset="0"/>
              </a:rPr>
            </a:br>
            <a:r>
              <a:rPr lang="ru-RU" sz="2400" b="1" i="1" dirty="0" smtClean="0">
                <a:latin typeface="Book Antiqua" pitchFamily="18" charset="0"/>
              </a:rPr>
              <a:t>А </a:t>
            </a:r>
            <a:r>
              <a:rPr lang="ru-RU" sz="2400" b="1" i="1" u="sng" dirty="0" smtClean="0">
                <a:solidFill>
                  <a:srgbClr val="890909"/>
                </a:solidFill>
                <a:latin typeface="Book Antiqua" pitchFamily="18" charset="0"/>
              </a:rPr>
              <a:t>время гонит лошадей.</a:t>
            </a:r>
            <a:r>
              <a:rPr lang="ru-RU" sz="2400" b="1" dirty="0" smtClean="0">
                <a:latin typeface="Book Antiqua" pitchFamily="18" charset="0"/>
              </a:rPr>
              <a:t> </a:t>
            </a:r>
          </a:p>
          <a:p>
            <a:pPr marL="1588" indent="-1588"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400" b="1" dirty="0" smtClean="0">
                <a:latin typeface="Book Antiqua" pitchFamily="18" charset="0"/>
              </a:rPr>
              <a:t>1823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 rot="-5400000">
            <a:off x="-1020762" y="2636837"/>
            <a:ext cx="386715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kern="10" spc="96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Телега жизни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Стихотворение А. Пушкина </a:t>
            </a:r>
            <a:r>
              <a:rPr lang="ru-RU" b="1" i="1" smtClean="0"/>
              <a:t>«Телега жизни» </a:t>
            </a:r>
            <a:r>
              <a:rPr lang="ru-RU" smtClean="0"/>
              <a:t>представляет собой </a:t>
            </a:r>
            <a:r>
              <a:rPr lang="ru-RU" b="1" i="1" smtClean="0"/>
              <a:t>развёрнутую метафору</a:t>
            </a:r>
            <a:r>
              <a:rPr lang="ru-RU" smtClean="0"/>
              <a:t>, где </a:t>
            </a:r>
            <a:r>
              <a:rPr lang="ru-RU" b="1" i="1" smtClean="0"/>
              <a:t>утро, день, вечер и ночлег </a:t>
            </a:r>
            <a:r>
              <a:rPr lang="ru-RU" smtClean="0"/>
              <a:t>ассоциируются с </a:t>
            </a:r>
            <a:r>
              <a:rPr lang="ru-RU" b="1" i="1" smtClean="0"/>
              <a:t>соответствующими периодами человеческой жизни</a:t>
            </a:r>
            <a:r>
              <a:rPr lang="ru-RU" smtClean="0"/>
              <a:t>: детством, возрастом зрелости, пожилым возрастом и смертью.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ru-RU" smtClean="0"/>
              <a:t>Пушкин </a:t>
            </a:r>
            <a:r>
              <a:rPr lang="ru-RU" b="1" i="1" smtClean="0"/>
              <a:t>ощущал себя наедине со временем, с вечностью. </a:t>
            </a:r>
            <a:r>
              <a:rPr lang="ru-RU" smtClean="0"/>
              <a:t>Его мучают нерешенные проблемы. Все напоминает о краткости жизни. </a:t>
            </a:r>
          </a:p>
          <a:p>
            <a:r>
              <a:rPr lang="ru-RU" smtClean="0"/>
              <a:t>Поэт воспринимает это особенно чутко, ведь </a:t>
            </a:r>
            <a:r>
              <a:rPr lang="ru-RU" b="1" i="1" smtClean="0"/>
              <a:t>он - должник перед вечностью.</a:t>
            </a:r>
          </a:p>
          <a:p>
            <a:r>
              <a:rPr lang="ru-RU" smtClean="0"/>
              <a:t>К самой жизни обращает поэт вопрос, не дающий ему покоя:</a:t>
            </a:r>
          </a:p>
          <a:p>
            <a:endParaRPr lang="ru-RU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88913"/>
            <a:ext cx="4608512" cy="6480175"/>
          </a:xfrm>
        </p:spPr>
        <p:txBody>
          <a:bodyPr/>
          <a:lstStyle/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Мне не спится, нет огня;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Всюду мрак и сон докучный.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Ход часов лишь однозвучный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Раздается близ меня,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Парки бабье лепетанье,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Спящей ночи трепетанье,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u="sng" smtClean="0">
                <a:solidFill>
                  <a:srgbClr val="920031"/>
                </a:solidFill>
                <a:latin typeface="Book Antiqua" pitchFamily="18" charset="0"/>
              </a:rPr>
              <a:t>Жизни</a:t>
            </a:r>
            <a:r>
              <a:rPr lang="ru-RU" sz="2400" b="1" i="1" smtClean="0">
                <a:latin typeface="Book Antiqua" pitchFamily="18" charset="0"/>
              </a:rPr>
              <a:t> мышья </a:t>
            </a:r>
            <a:r>
              <a:rPr lang="ru-RU" sz="2400" b="1" i="1" u="sng" smtClean="0">
                <a:solidFill>
                  <a:srgbClr val="920031"/>
                </a:solidFill>
                <a:latin typeface="Book Antiqua" pitchFamily="18" charset="0"/>
              </a:rPr>
              <a:t>беготня</a:t>
            </a:r>
            <a:r>
              <a:rPr lang="ru-RU" sz="2400" b="1" i="1" smtClean="0">
                <a:latin typeface="Book Antiqua" pitchFamily="18" charset="0"/>
              </a:rPr>
              <a:t>...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u="sng" smtClean="0">
                <a:solidFill>
                  <a:srgbClr val="920031"/>
                </a:solidFill>
                <a:latin typeface="Book Antiqua" pitchFamily="18" charset="0"/>
              </a:rPr>
              <a:t>Что тревожишь ты меня?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Что ты значишь, скучный шепот?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Укоризна или ропот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Мной утраченного дня?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От меня чего ты хочешь?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smtClean="0">
                <a:latin typeface="Book Antiqua" pitchFamily="18" charset="0"/>
              </a:rPr>
              <a:t>Ты зовешь или пророчишь?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u="sng" smtClean="0">
                <a:solidFill>
                  <a:srgbClr val="920031"/>
                </a:solidFill>
                <a:latin typeface="Book Antiqua" pitchFamily="18" charset="0"/>
              </a:rPr>
              <a:t>Я понять тебя хочу</a:t>
            </a:r>
            <a:r>
              <a:rPr lang="ru-RU" sz="2400" b="1" i="1" smtClean="0">
                <a:latin typeface="Book Antiqua" pitchFamily="18" charset="0"/>
              </a:rPr>
              <a:t>, </a:t>
            </a:r>
          </a:p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2400" b="1" i="1" u="sng" smtClean="0">
                <a:solidFill>
                  <a:srgbClr val="920031"/>
                </a:solidFill>
                <a:latin typeface="Book Antiqua" pitchFamily="18" charset="0"/>
              </a:rPr>
              <a:t>Смысла я в тебе ищу...</a:t>
            </a:r>
            <a:r>
              <a:rPr lang="ru-RU" sz="2400" b="1" i="1" smtClean="0">
                <a:latin typeface="Book Antiqua" pitchFamily="18" charset="0"/>
              </a:rPr>
              <a:t> </a:t>
            </a:r>
          </a:p>
          <a:p>
            <a:pPr marL="1588" indent="-1588" algn="r" eaLnBrk="1" hangingPunct="1">
              <a:buFontTx/>
              <a:buNone/>
            </a:pPr>
            <a:r>
              <a:rPr lang="ru-RU" sz="2000" b="1" smtClean="0"/>
              <a:t>1830</a:t>
            </a:r>
          </a:p>
        </p:txBody>
      </p:sp>
      <p:sp>
        <p:nvSpPr>
          <p:cNvPr id="47107" name="WordArt 4"/>
          <p:cNvSpPr>
            <a:spLocks noChangeArrowheads="1" noChangeShapeType="1" noTextEdit="1"/>
          </p:cNvSpPr>
          <p:nvPr/>
        </p:nvSpPr>
        <p:spPr bwMode="auto">
          <a:xfrm rot="-5400000">
            <a:off x="-1547812" y="2636838"/>
            <a:ext cx="5688012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2400" i="1" kern="10" spc="48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Стихи, </a:t>
            </a:r>
          </a:p>
          <a:p>
            <a:pPr algn="ctr">
              <a:defRPr/>
            </a:pPr>
            <a:r>
              <a:rPr lang="ru-RU" sz="2400" i="1" kern="10" spc="48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сочиненные ночью </a:t>
            </a:r>
          </a:p>
          <a:p>
            <a:pPr algn="ctr">
              <a:defRPr/>
            </a:pPr>
            <a:r>
              <a:rPr lang="ru-RU" sz="2400" i="1" kern="10" spc="480" dirty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во время бессонницы</a:t>
            </a:r>
            <a:r>
              <a:rPr lang="ru-RU" sz="2400" i="1" kern="10" spc="480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108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Душа поэта наедине с собой, с Вселенной, с Космосом, С Богом, когда ей не перед кем лгать, когда приоткрывается правда жизни.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 spd="med"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b="1" smtClean="0"/>
              <a:t>Подведем итоги:</a:t>
            </a:r>
          </a:p>
        </p:txBody>
      </p:sp>
      <p:sp>
        <p:nvSpPr>
          <p:cNvPr id="26628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z="2000" b="1" smtClean="0"/>
              <a:t>Юношеские стихотворения Пушкина </a:t>
            </a:r>
            <a:r>
              <a:rPr lang="ru-RU" sz="2000" b="1" i="1" smtClean="0">
                <a:latin typeface="Book Antiqua" pitchFamily="18" charset="0"/>
              </a:rPr>
              <a:t>«Моя эпитафия», «Желание», «Элегия», «Завещание»</a:t>
            </a:r>
            <a:r>
              <a:rPr lang="ru-RU" sz="2000" b="1" smtClean="0"/>
              <a:t>и др. Но в них нет настроений трагической обреченности. Им присущи романтические тона. Смерть поэта не страшит. Он верит, что умрет от любви.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000" b="1" smtClean="0"/>
              <a:t>В 30-е годы он уже не хочет умирать. Но жажда жизни здесь звучит гораздо трагичнее и обреченнее. Ведь смерть лишает человека многих радостей бытия и, прежде всего, радости творчества</a:t>
            </a:r>
            <a:r>
              <a:rPr lang="ru-RU" sz="2000" b="1" i="1" smtClean="0">
                <a:latin typeface="Book Antiqua" pitchFamily="18" charset="0"/>
              </a:rPr>
              <a:t> («О нет, мне жизнь не надоела..»)</a:t>
            </a:r>
            <a:r>
              <a:rPr lang="ru-RU" sz="2000" smtClean="0"/>
              <a:t>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000" b="1" smtClean="0"/>
              <a:t>Пушкин уверен, что от забвения человеческую личность сохраняют только нерукотворные памятники. Поэт принимает жизнь такой, какая она есть, ничего не отрицая и не пытаясь бунтовать</a:t>
            </a:r>
            <a:r>
              <a:rPr lang="ru-RU" sz="2000" b="1" i="1" smtClean="0"/>
              <a:t> </a:t>
            </a:r>
            <a:r>
              <a:rPr lang="ru-RU" sz="2000" i="1" smtClean="0"/>
              <a:t>(«Если жизнь тебя обманет…»)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2000" b="1" smtClean="0"/>
              <a:t>Одно из определяющих настроений поэта</a:t>
            </a:r>
            <a:r>
              <a:rPr lang="ru-RU" sz="2000" smtClean="0"/>
              <a:t> в стихотворениях этого периода </a:t>
            </a:r>
            <a:r>
              <a:rPr lang="ru-RU" sz="2000" b="1" smtClean="0"/>
              <a:t>— тоска</a:t>
            </a:r>
            <a:r>
              <a:rPr lang="ru-RU" sz="2000" smtClean="0"/>
              <a:t>. Тоскою </a:t>
            </a:r>
            <a:r>
              <a:rPr lang="ru-RU" sz="2000" i="1" smtClean="0"/>
              <a:t>«томит» </a:t>
            </a:r>
            <a:r>
              <a:rPr lang="ru-RU" sz="2000" smtClean="0"/>
              <a:t>поэта </a:t>
            </a:r>
            <a:r>
              <a:rPr lang="ru-RU" sz="2000" i="1" smtClean="0"/>
              <a:t>«однозвучный жизни шум», </a:t>
            </a:r>
            <a:r>
              <a:rPr lang="ru-RU" sz="2000" smtClean="0"/>
              <a:t>тоской подавлен ум, в котором </a:t>
            </a:r>
            <a:r>
              <a:rPr lang="ru-RU" sz="2000" i="1" smtClean="0"/>
              <a:t>«теснится тяжких дум избыток». 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ru-RU" sz="2000" b="1" smtClean="0"/>
          </a:p>
        </p:txBody>
      </p:sp>
    </p:spTree>
  </p:cSld>
  <p:clrMapOvr>
    <a:masterClrMapping/>
  </p:clrMapOvr>
  <p:transition spd="med"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2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424863" cy="6335713"/>
          </a:xfrm>
        </p:spPr>
        <p:txBody>
          <a:bodyPr rtlCol="0">
            <a:normAutofit fontScale="85000" lnSpcReduction="20000"/>
          </a:bodyPr>
          <a:lstStyle/>
          <a:p>
            <a:pPr marL="1588" indent="-15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800" dirty="0" smtClean="0"/>
              <a:t>В стихотворении </a:t>
            </a:r>
            <a:r>
              <a:rPr lang="ru-RU" sz="3800" b="1" i="1" dirty="0" smtClean="0"/>
              <a:t>"Элегия" </a:t>
            </a:r>
            <a:r>
              <a:rPr lang="ru-RU" sz="3800" dirty="0" smtClean="0"/>
              <a:t>читаем: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3600" b="1" i="1" dirty="0" smtClean="0">
                <a:latin typeface="Book Antiqua" pitchFamily="18" charset="0"/>
              </a:rPr>
              <a:t>Покину скоро я друзей,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latin typeface="Book Antiqua" pitchFamily="18" charset="0"/>
              </a:rPr>
              <a:t>И жизни горестной моей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latin typeface="Book Antiqua" pitchFamily="18" charset="0"/>
              </a:rPr>
              <a:t>Никто следов уже не встретит...</a:t>
            </a:r>
          </a:p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5400" b="1" i="1" dirty="0" smtClean="0"/>
              <a:t>Элегия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sz="3600" b="1" dirty="0" smtClean="0"/>
              <a:t>жанр лирики</a:t>
            </a:r>
            <a:r>
              <a:rPr lang="ru-RU" sz="3600" dirty="0" smtClean="0"/>
              <a:t>, стихотворение с характером задумчивой грусти. В поэзии элегия сохраняет </a:t>
            </a:r>
            <a:r>
              <a:rPr lang="ru-RU" sz="3600" b="1" i="1" dirty="0" smtClean="0"/>
              <a:t>устойчивые черты: интимность, мотивы разочарования, несчастливой любви, одиночества, бренности земного бытия;</a:t>
            </a:r>
            <a:r>
              <a:rPr lang="ru-RU" sz="3600" dirty="0" smtClean="0"/>
              <a:t> классический жанр сентиментализма и романтизма.</a:t>
            </a:r>
            <a:r>
              <a:rPr lang="ru-RU" sz="3600" b="1" dirty="0" smtClean="0"/>
              <a:t> </a:t>
            </a:r>
            <a:r>
              <a:rPr lang="ru-RU" sz="3600" dirty="0" smtClean="0"/>
              <a:t>Обычно состоит </a:t>
            </a:r>
            <a:r>
              <a:rPr lang="ru-RU" sz="3600" b="1" i="1" dirty="0" smtClean="0"/>
              <a:t>из двух частей</a:t>
            </a:r>
            <a:r>
              <a:rPr lang="ru-RU" sz="3600" dirty="0" smtClean="0"/>
              <a:t>: </a:t>
            </a:r>
          </a:p>
          <a:p>
            <a:pPr marL="841375"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dirty="0" smtClean="0"/>
              <a:t> описания природы ( в русской поэзии приобретает философское звучание)</a:t>
            </a:r>
          </a:p>
          <a:p>
            <a:pPr marL="841375" lvl="1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3600" dirty="0" smtClean="0"/>
              <a:t> размышлений лирического героя </a:t>
            </a:r>
          </a:p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5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619250" y="438150"/>
            <a:ext cx="6553200" cy="563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 anchor="ctr">
            <a:spAutoFit/>
          </a:bodyPr>
          <a:lstStyle/>
          <a:p>
            <a: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  <a:t>Безумных лет угасшее веселье</a:t>
            </a:r>
            <a:r>
              <a:rPr lang="ru-RU" sz="2400" b="1" i="1">
                <a:latin typeface="Book Antiqua" pitchFamily="18" charset="0"/>
              </a:rPr>
              <a:t/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latin typeface="Book Antiqua" pitchFamily="18" charset="0"/>
              </a:rPr>
              <a:t>Мне тяжело, как смутное похмелье.</a:t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latin typeface="Book Antiqua" pitchFamily="18" charset="0"/>
              </a:rPr>
              <a:t>Но, как вино — </a:t>
            </a:r>
            <a: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  <a:t>печаль минувших дней</a:t>
            </a:r>
            <a:b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2400" b="1" i="1">
                <a:latin typeface="Book Antiqua" pitchFamily="18" charset="0"/>
              </a:rPr>
              <a:t>В моей душе чем старе, тем сильней.</a:t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  <a:t>Мой путь уныл. Сулит мне труд и горе</a:t>
            </a:r>
            <a:b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  <a:t>Грядущего волнуемое море.</a:t>
            </a:r>
          </a:p>
          <a:p>
            <a:endParaRPr lang="ru-RU" sz="2400" b="1" i="1">
              <a:solidFill>
                <a:srgbClr val="C00000"/>
              </a:solidFill>
              <a:latin typeface="Book Antiqua" pitchFamily="18" charset="0"/>
            </a:endParaRPr>
          </a:p>
          <a:p>
            <a:r>
              <a:rPr lang="ru-RU" sz="2400" b="1" i="1">
                <a:latin typeface="Book Antiqua" pitchFamily="18" charset="0"/>
              </a:rPr>
              <a:t>Но не хочу, о други, умирать;</a:t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  <a:t>Я жить хочу, чтоб мыслить и страдать;</a:t>
            </a:r>
            <a:r>
              <a:rPr lang="ru-RU" sz="2400" b="1" i="1">
                <a:latin typeface="Book Antiqua" pitchFamily="18" charset="0"/>
              </a:rPr>
              <a:t/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latin typeface="Book Antiqua" pitchFamily="18" charset="0"/>
              </a:rPr>
              <a:t>И ведаю, мне будут наслажденья</a:t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latin typeface="Book Antiqua" pitchFamily="18" charset="0"/>
              </a:rPr>
              <a:t>Меж горестей, забот и треволненья:</a:t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latin typeface="Book Antiqua" pitchFamily="18" charset="0"/>
              </a:rPr>
              <a:t>Порой опять гармонией упьюсь,</a:t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latin typeface="Book Antiqua" pitchFamily="18" charset="0"/>
              </a:rPr>
              <a:t>Над вымыслом слезами обольюсь,</a:t>
            </a:r>
            <a:br>
              <a:rPr lang="ru-RU" sz="2400" b="1" i="1">
                <a:latin typeface="Book Antiqua" pitchFamily="18" charset="0"/>
              </a:rPr>
            </a:br>
            <a:r>
              <a:rPr lang="ru-RU" sz="2400" b="1" i="1">
                <a:latin typeface="Book Antiqua" pitchFamily="18" charset="0"/>
              </a:rPr>
              <a:t>И </a:t>
            </a:r>
            <a: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  <a:t>может быть — на мой закат печальный</a:t>
            </a:r>
            <a:b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2400" b="1" i="1">
                <a:solidFill>
                  <a:srgbClr val="C00000"/>
                </a:solidFill>
                <a:latin typeface="Book Antiqua" pitchFamily="18" charset="0"/>
              </a:rPr>
              <a:t>Блеснет любовь улыбкою прощальной.</a:t>
            </a:r>
          </a:p>
        </p:txBody>
      </p:sp>
      <p:sp>
        <p:nvSpPr>
          <p:cNvPr id="28676" name="WordArt 5"/>
          <p:cNvSpPr>
            <a:spLocks noChangeArrowheads="1" noChangeShapeType="1" noTextEdit="1"/>
          </p:cNvSpPr>
          <p:nvPr/>
        </p:nvSpPr>
        <p:spPr bwMode="auto">
          <a:xfrm rot="-5400000">
            <a:off x="-1259681" y="3140869"/>
            <a:ext cx="4176713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i="1" kern="10" normalizeH="1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Элегия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6804025" y="6165850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Book Antiqua" pitchFamily="18" charset="0"/>
              </a:rPr>
              <a:t>8 сентября 1830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5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Прямоугольник 1"/>
          <p:cNvSpPr>
            <a:spLocks noChangeArrowheads="1"/>
          </p:cNvSpPr>
          <p:nvPr/>
        </p:nvSpPr>
        <p:spPr bwMode="auto">
          <a:xfrm>
            <a:off x="684213" y="134143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     </a:t>
            </a:r>
            <a:br>
              <a:rPr lang="ru-RU"/>
            </a:br>
            <a:r>
              <a:rPr lang="ru-RU"/>
              <a:t>     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800" b="1" i="1" dirty="0" smtClean="0">
                <a:latin typeface="Book Antiqua" pitchFamily="18" charset="0"/>
                <a:ea typeface="+mn-ea"/>
                <a:cs typeface="+mn-cs"/>
              </a:rPr>
              <a:t>Вопросы и задания к стихотворению «Элегия»</a:t>
            </a:r>
          </a:p>
        </p:txBody>
      </p:sp>
      <p:sp>
        <p:nvSpPr>
          <p:cNvPr id="29701" name="Содержимое 3"/>
          <p:cNvSpPr>
            <a:spLocks noGrp="1"/>
          </p:cNvSpPr>
          <p:nvPr>
            <p:ph idx="1"/>
          </p:nvPr>
        </p:nvSpPr>
        <p:spPr>
          <a:xfrm>
            <a:off x="395288" y="1341438"/>
            <a:ext cx="8424862" cy="5256212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smtClean="0"/>
              <a:t>Каковы композиционные особенности стихотворения? В каких отношениях находятся его части?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smtClean="0"/>
              <a:t>Какой смысл тексту придает парная его рифмовка?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smtClean="0"/>
              <a:t>Каким чувством окрашены воспоминания поэта о юности? Чем объясняется печаль его воспоминаний?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smtClean="0"/>
              <a:t>Почему желание «мыслить и страдать» является жизненным стимулом для лирического «я»?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smtClean="0"/>
              <a:t>Какие жизненные события он считает для себя наслажденьями? Почему? Как это связано с биографией Пушкина периода Болдинской осени?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ru-RU" sz="2400" b="1" smtClean="0"/>
              <a:t>Как лексика и синтаксис стихотворения помогают сделать эмоции отдельного человека всеобщими, воспринять человеческую жизнь в «бытийном» аспекте?</a:t>
            </a:r>
            <a:br>
              <a:rPr lang="ru-RU" sz="2400" b="1" smtClean="0"/>
            </a:br>
            <a:endParaRPr lang="ru-RU" sz="2400" b="1" smtClean="0"/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323850" y="476250"/>
            <a:ext cx="8640763" cy="5649913"/>
          </a:xfrm>
        </p:spPr>
        <p:txBody>
          <a:bodyPr/>
          <a:lstStyle/>
          <a:p>
            <a:r>
              <a:rPr lang="ru-RU" sz="2800" b="1" smtClean="0"/>
              <a:t>Поэт подводит итоги прожитой жизни</a:t>
            </a:r>
            <a:r>
              <a:rPr lang="ru-RU" sz="2800" smtClean="0"/>
              <a:t>, воспевает мужественное отношение к жизненным страданиям, которое облегчает трагизм человеческого бытия.</a:t>
            </a:r>
          </a:p>
          <a:p>
            <a:r>
              <a:rPr lang="ru-RU" sz="2800" b="1" smtClean="0"/>
              <a:t>О прошедших годах</a:t>
            </a:r>
            <a:r>
              <a:rPr lang="ru-RU" sz="2800" smtClean="0"/>
              <a:t>, о «безумных» годах угасшего веселья думается порой с отвращением и проклятиями. </a:t>
            </a:r>
          </a:p>
          <a:p>
            <a:r>
              <a:rPr lang="ru-RU" sz="2800" smtClean="0"/>
              <a:t>Но </a:t>
            </a:r>
            <a:r>
              <a:rPr lang="ru-RU" sz="2800" b="1" i="1" smtClean="0"/>
              <a:t>жизнь нужно принимать такой, какая она есть</a:t>
            </a:r>
            <a:r>
              <a:rPr lang="ru-RU" sz="2800" smtClean="0"/>
              <a:t>, и не смывать ее «печальных строк». </a:t>
            </a:r>
          </a:p>
          <a:p>
            <a:r>
              <a:rPr lang="ru-RU" sz="2800" b="1" i="1" smtClean="0"/>
              <a:t>Жизнь нужна не вообще, не сама по себе. Жизнь нужна для мыслей и страданий:</a:t>
            </a:r>
          </a:p>
          <a:p>
            <a:r>
              <a:rPr lang="ru-RU" sz="2800" b="1" i="1" smtClean="0">
                <a:latin typeface="Book Antiqua" pitchFamily="18" charset="0"/>
              </a:rPr>
              <a:t>«Но не хочу, о други, умирать;</a:t>
            </a:r>
            <a:br>
              <a:rPr lang="ru-RU" sz="2800" b="1" i="1" smtClean="0">
                <a:latin typeface="Book Antiqua" pitchFamily="18" charset="0"/>
              </a:rPr>
            </a:br>
            <a:r>
              <a:rPr lang="ru-RU" sz="2800" b="1" i="1" smtClean="0">
                <a:solidFill>
                  <a:srgbClr val="C00000"/>
                </a:solidFill>
                <a:latin typeface="Book Antiqua" pitchFamily="18" charset="0"/>
              </a:rPr>
              <a:t>Я жить хочу, чтоб мыслить и страдать..»                </a:t>
            </a: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(«Элегия»)</a:t>
            </a:r>
            <a:endParaRPr lang="ru-RU" sz="2800" smtClean="0">
              <a:ea typeface="Calibri" pitchFamily="34" charset="0"/>
              <a:cs typeface="Times New Roman" pitchFamily="18" charset="0"/>
            </a:endParaRPr>
          </a:p>
          <a:p>
            <a:endParaRPr lang="ru-RU" sz="28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mayyar.com/album/data/media/12/ist2_3769054-loose-wri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825" y="3141663"/>
            <a:ext cx="36195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229600" cy="5905500"/>
          </a:xfrm>
        </p:spPr>
        <p:txBody>
          <a:bodyPr/>
          <a:lstStyle/>
          <a:p>
            <a:pPr marL="1588" indent="-1588" eaLnBrk="1" hangingPunct="1">
              <a:lnSpc>
                <a:spcPct val="90000"/>
              </a:lnSpc>
              <a:buFontTx/>
              <a:buNone/>
            </a:pPr>
            <a:r>
              <a:rPr lang="ru-RU" sz="4400" b="1" smtClean="0">
                <a:solidFill>
                  <a:srgbClr val="FF0000"/>
                </a:solidFill>
              </a:rPr>
              <a:t>Лирика</a:t>
            </a:r>
            <a:r>
              <a:rPr lang="ru-RU" sz="2800" smtClean="0">
                <a:solidFill>
                  <a:schemeClr val="accent2"/>
                </a:solidFill>
              </a:rPr>
              <a:t> </a:t>
            </a:r>
            <a:r>
              <a:rPr lang="ru-RU" sz="2800" smtClean="0"/>
              <a:t>— </a:t>
            </a:r>
            <a:r>
              <a:rPr lang="ru-RU" sz="2800" b="1" i="1" smtClean="0"/>
              <a:t>особый способ художественного мышления и осмысления жизни. При сочинении стихотворения или при чтении его, при исполнении песни человеком владеет лирическое чувство, личное, присущее «только мне» переживание. Поэтому лирику можно определить как выражение сокровенных переживаний и в искусстве, и в повседневной жизни.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ea typeface="Calibri" pitchFamily="34" charset="0"/>
                <a:cs typeface="Times New Roman" pitchFamily="18" charset="0"/>
              </a:rPr>
              <a:t>Само понятие счастья в последние годы переоценивается Пушкиным: </a:t>
            </a:r>
            <a:r>
              <a:rPr lang="ru-RU" b="1" i="1" smtClean="0">
                <a:ea typeface="Calibri" pitchFamily="34" charset="0"/>
                <a:cs typeface="Times New Roman" pitchFamily="18" charset="0"/>
              </a:rPr>
              <a:t>"На свете счастья нет, но есть покой и воля…".</a:t>
            </a:r>
          </a:p>
          <a:p>
            <a:r>
              <a:rPr lang="ru-RU" b="1" i="1" smtClean="0">
                <a:ea typeface="Calibri" pitchFamily="34" charset="0"/>
                <a:cs typeface="Times New Roman" pitchFamily="18" charset="0"/>
              </a:rPr>
              <a:t>"Покой и воля" - вот высшие ценности бытия, необходимые, как воздух: ибо без них поэт задыхается.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981075"/>
            <a:ext cx="6769100" cy="54721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Пора, мой друг, пора! покоя сердца просит –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Летят за днями дни, и каждый час уносит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Частичку бытия, а мы с тобой вдвоём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Предполагаем жить, и глядь - как раз - умрем.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На свете счастья нет, но есть покой и воля.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latin typeface="Book Antiqua" pitchFamily="18" charset="0"/>
              </a:rPr>
              <a:t>Давно завидная мечтается мне доля –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Давно, усталый раб, замыслил я побег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В обитель </a:t>
            </a:r>
            <a:r>
              <a:rPr lang="ru-RU" sz="2800" b="1" i="1" dirty="0" err="1" smtClean="0">
                <a:solidFill>
                  <a:srgbClr val="C00000"/>
                </a:solidFill>
                <a:latin typeface="Book Antiqua" pitchFamily="18" charset="0"/>
              </a:rPr>
              <a:t>дальную</a:t>
            </a:r>
            <a:r>
              <a:rPr lang="ru-RU" sz="2800" b="1" i="1" dirty="0" smtClean="0">
                <a:solidFill>
                  <a:srgbClr val="C00000"/>
                </a:solidFill>
                <a:latin typeface="Book Antiqua" pitchFamily="18" charset="0"/>
              </a:rPr>
              <a:t> трудов и чистых нег. </a:t>
            </a:r>
          </a:p>
          <a:p>
            <a:pPr algn="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b="1" dirty="0" smtClean="0">
                <a:latin typeface="Book Antiqua" pitchFamily="18" charset="0"/>
              </a:rPr>
              <a:t>1834</a:t>
            </a:r>
            <a:r>
              <a:rPr lang="ru-RU" sz="2400" b="1" dirty="0" smtClean="0">
                <a:latin typeface="Book Antiqua" pitchFamily="18" charset="0"/>
              </a:rPr>
              <a:t> </a:t>
            </a:r>
          </a:p>
        </p:txBody>
      </p:sp>
      <p:sp>
        <p:nvSpPr>
          <p:cNvPr id="32772" name="WordArt 5"/>
          <p:cNvSpPr>
            <a:spLocks noChangeArrowheads="1" noChangeShapeType="1" noTextEdit="1"/>
          </p:cNvSpPr>
          <p:nvPr/>
        </p:nvSpPr>
        <p:spPr bwMode="auto">
          <a:xfrm rot="-5400000">
            <a:off x="-1668462" y="2684463"/>
            <a:ext cx="5256212" cy="1128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Пора, мой друг, пора!.."</a:t>
            </a:r>
          </a:p>
        </p:txBody>
      </p:sp>
      <p:pic>
        <p:nvPicPr>
          <p:cNvPr id="32773" name="Picture 8" descr="Avtoportr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9113" y="0"/>
            <a:ext cx="1004887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010275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/>
              <a:t>Жизнь вне светской суеты</a:t>
            </a:r>
            <a:r>
              <a:rPr lang="ru-RU" sz="2800" dirty="0" smtClean="0"/>
              <a:t>, которую не терпит «служенье муз», жизнь, проведенная в «трудах» и «чистых негах»,— </a:t>
            </a:r>
            <a:r>
              <a:rPr lang="ru-RU" sz="2800" b="1" i="1" dirty="0" smtClean="0"/>
              <a:t>вот идеал поэта. </a:t>
            </a:r>
          </a:p>
          <a:p>
            <a:pPr>
              <a:defRPr/>
            </a:pPr>
            <a:r>
              <a:rPr lang="ru-RU" sz="2800" dirty="0" smtClean="0"/>
              <a:t>Но идеал необходим для того, чтобы никогда не воплотиться. </a:t>
            </a:r>
          </a:p>
          <a:p>
            <a:pPr marL="358775" indent="0" eaLnBrk="1" hangingPunct="1">
              <a:buFont typeface="Arial" charset="0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День каждый, каждую годину</a:t>
            </a:r>
          </a:p>
          <a:p>
            <a:pPr marL="358775" indent="0" eaLnBrk="1" hangingPunct="1">
              <a:buFont typeface="Arial" charset="0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Привык я думой провожать,</a:t>
            </a:r>
          </a:p>
          <a:p>
            <a:pPr marL="358775" indent="0" eaLnBrk="1" hangingPunct="1">
              <a:buFont typeface="Arial" charset="0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Грядущей смерти годовщину</a:t>
            </a:r>
          </a:p>
          <a:p>
            <a:pPr marL="358775" indent="0" eaLnBrk="1" hangingPunct="1">
              <a:buFont typeface="Arial" charset="0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Меж их стараясь угадать.</a:t>
            </a:r>
          </a:p>
          <a:p>
            <a:pPr marL="358775" indent="0" eaLnBrk="1" hangingPunct="1">
              <a:buFont typeface="Arial" charset="0"/>
              <a:buNone/>
              <a:defRPr/>
            </a:pPr>
            <a:r>
              <a:rPr lang="ru-RU" b="1" dirty="0" smtClean="0">
                <a:latin typeface="Monotype Corsiva" pitchFamily="66" charset="0"/>
              </a:rPr>
              <a:t>(«Брожу ли я вдоль улиц шумных...»1829)</a:t>
            </a:r>
          </a:p>
          <a:p>
            <a:pPr marL="358775" indent="0" eaLnBrk="1" hangingPunct="1">
              <a:buFont typeface="Arial" charset="0"/>
              <a:buNone/>
              <a:defRPr/>
            </a:pPr>
            <a:endParaRPr lang="ru-RU" sz="2000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0218" name="Group 42"/>
          <p:cNvGraphicFramePr>
            <a:graphicFrameLocks noGrp="1"/>
          </p:cNvGraphicFramePr>
          <p:nvPr/>
        </p:nvGraphicFramePr>
        <p:xfrm>
          <a:off x="827088" y="0"/>
          <a:ext cx="8207375" cy="6613525"/>
        </p:xfrm>
        <a:graphic>
          <a:graphicData uri="http://schemas.openxmlformats.org/drawingml/2006/table">
            <a:tbl>
              <a:tblPr/>
              <a:tblGrid>
                <a:gridCol w="4176712"/>
                <a:gridCol w="4030663"/>
              </a:tblGrid>
              <a:tr h="6337300">
                <a:tc>
                  <a:txBody>
                    <a:bodyPr/>
                    <a:lstStyle/>
                    <a:p>
                      <a:pPr marL="538163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* * *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Брожу ли я вдоль улиц шумных,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Вхожу ль во многолюдный храм,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Сижу ль меж юношей безумных,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Я предаюсь моим мечтам.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Я говорю: промчатся годы,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 сколько здесь ни видно нас,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Мы все сойдем под вечны своды —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 чей-нибудь уж близок час.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Гляжу ль на дуб уединенный,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Я мыслю: патриарх лесов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Переживет мой век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забвенный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,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Как пережил он век отцов.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Младенца ль милого ласкаю,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Уже я думаю; прости!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Тебе я место уступаю:</a:t>
                      </a:r>
                    </a:p>
                    <a:p>
                      <a:pPr marL="538163" marR="0" lvl="0" indent="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20031"/>
                          </a:solidFill>
                          <a:effectLst/>
                          <a:latin typeface="Monotype Corsiva" pitchFamily="66" charset="0"/>
                        </a:rPr>
                        <a:t>Мне время тлеть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, тебе цвести.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День каждый, каждую годину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Привык я думой провождать,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Грядущей смерти годовщину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Monotype Corsiva" pitchFamily="66" charset="0"/>
                        </a:rPr>
                        <a:t>Меж их стараясь угадать.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 </a:t>
                      </a:r>
                      <a:r>
                        <a:rPr kumimoji="0" lang="ru-RU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20031"/>
                          </a:solidFill>
                          <a:effectLst/>
                          <a:latin typeface="Monotype Corsiva" pitchFamily="66" charset="0"/>
                        </a:rPr>
                        <a:t>где мне смерть пошлет судьбина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?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В бою ли, в странствии, в волнах?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Или соседняя долина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Мой примет охладелый прах?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 хоть бесчувственному телу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Равно повсюду истлевать,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Но ближе к милому пределу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Мне все б хотелось почивать.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 пусть у гробового входа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Младая будет жизнь играть,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 равнодушная природа</a:t>
                      </a:r>
                    </a:p>
                    <a:p>
                      <a:pPr marL="35877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Красою вечною сиять.</a:t>
                      </a:r>
                    </a:p>
                    <a:p>
                      <a:pPr marL="358775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1829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23" name="WordArt 32"/>
          <p:cNvSpPr>
            <a:spLocks noChangeArrowheads="1" noChangeShapeType="1" noTextEdit="1"/>
          </p:cNvSpPr>
          <p:nvPr/>
        </p:nvSpPr>
        <p:spPr bwMode="auto">
          <a:xfrm rot="-5400000">
            <a:off x="-1370012" y="2816225"/>
            <a:ext cx="4176712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spc="56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Брожу ли я </a:t>
            </a:r>
          </a:p>
          <a:p>
            <a:pPr algn="ctr"/>
            <a:r>
              <a:rPr lang="ru-RU" sz="2800" kern="10" spc="56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</a:rPr>
              <a:t>вдоль улиц шумных...</a:t>
            </a:r>
          </a:p>
        </p:txBody>
      </p:sp>
    </p:spTree>
  </p:cSld>
  <p:clrMapOvr>
    <a:masterClrMapping/>
  </p:clrMapOvr>
  <p:transition spd="med"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r>
              <a:rPr lang="ru-RU" sz="2400" smtClean="0"/>
              <a:t>Но и </a:t>
            </a:r>
            <a:r>
              <a:rPr lang="ru-RU" sz="2400" b="1" i="1" smtClean="0"/>
              <a:t>смерть не столь тяжела, если память потомков убережет поэта от забвения </a:t>
            </a:r>
            <a:r>
              <a:rPr lang="ru-RU" sz="2400" smtClean="0"/>
              <a:t>среди суеты и повседневных забот. Пушкин уверен, что от </a:t>
            </a:r>
            <a:r>
              <a:rPr lang="ru-RU" sz="2400" b="1" smtClean="0"/>
              <a:t>забвения человеческую личность сохраняют только нерукотворные памятники</a:t>
            </a:r>
            <a:r>
              <a:rPr lang="ru-RU" sz="2400" smtClean="0"/>
              <a:t>. Недаром Пушкин в одной из самых проникновенных элегий </a:t>
            </a:r>
            <a:r>
              <a:rPr lang="ru-RU" sz="2400" b="1" i="1" smtClean="0"/>
              <a:t>«Вновь я посетил...»</a:t>
            </a:r>
            <a:r>
              <a:rPr lang="ru-RU" sz="2400" smtClean="0"/>
              <a:t> мечтает:</a:t>
            </a:r>
          </a:p>
          <a:p>
            <a:pPr>
              <a:buFont typeface="Arial" charset="0"/>
              <a:buNone/>
            </a:pPr>
            <a:r>
              <a:rPr lang="ru-RU" smtClean="0">
                <a:latin typeface="Monotype Corsiva" pitchFamily="66" charset="0"/>
              </a:rPr>
              <a:t>	</a:t>
            </a:r>
            <a:r>
              <a:rPr lang="ru-RU" b="1" smtClean="0">
                <a:latin typeface="Monotype Corsiva" pitchFamily="66" charset="0"/>
              </a:rPr>
              <a:t>Но пусть мой внук</a:t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>Услышит ваш приветный шум, когда,</a:t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>С приятельской беседы возвращаясь,</a:t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>Весёлых и приятных мыслей полон,</a:t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>Пройдёт он мимо вас во мраке ночи</a:t>
            </a:r>
            <a:br>
              <a:rPr lang="ru-RU" b="1" smtClean="0">
                <a:latin typeface="Monotype Corsiva" pitchFamily="66" charset="0"/>
              </a:rPr>
            </a:br>
            <a:r>
              <a:rPr lang="ru-RU" b="1" smtClean="0">
                <a:latin typeface="Monotype Corsiva" pitchFamily="66" charset="0"/>
              </a:rPr>
              <a:t> </a:t>
            </a:r>
            <a:r>
              <a:rPr lang="ru-RU" b="1" smtClean="0">
                <a:solidFill>
                  <a:srgbClr val="C00000"/>
                </a:solidFill>
                <a:latin typeface="Monotype Corsiva" pitchFamily="66" charset="0"/>
              </a:rPr>
              <a:t>И обо мне вспомянет</a:t>
            </a:r>
            <a:r>
              <a:rPr lang="ru-RU" sz="2400" b="1" smtClean="0">
                <a:solidFill>
                  <a:srgbClr val="C00000"/>
                </a:solidFill>
                <a:latin typeface="Monotype Corsiva" pitchFamily="66" charset="0"/>
              </a:rPr>
              <a:t>.</a:t>
            </a:r>
            <a:r>
              <a:rPr lang="ru-RU" sz="2400" b="1" smtClean="0">
                <a:latin typeface="Monotype Corsiva" pitchFamily="66" charset="0"/>
              </a:rPr>
              <a:t>(«…Вновь я посетил..» 1835)</a:t>
            </a:r>
            <a:r>
              <a:rPr lang="ru-RU" sz="2400" smtClean="0"/>
              <a:t> </a:t>
            </a:r>
          </a:p>
          <a:p>
            <a:pPr>
              <a:buFont typeface="Arial" charset="0"/>
              <a:buNone/>
            </a:pPr>
            <a:r>
              <a:rPr lang="ru-RU" sz="2800" b="1" smtClean="0"/>
              <a:t>Только так поэту суждено пережить свою смерть.</a:t>
            </a:r>
          </a:p>
          <a:p>
            <a:pPr>
              <a:buFont typeface="Arial" charset="0"/>
              <a:buNone/>
            </a:pPr>
            <a:endParaRPr lang="ru-RU" sz="2800" smtClean="0"/>
          </a:p>
          <a:p>
            <a:pPr>
              <a:buFont typeface="Arial" charset="0"/>
              <a:buNone/>
            </a:pPr>
            <a:endParaRPr lang="ru-RU" sz="280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</a:p>
        </p:txBody>
      </p:sp>
      <p:sp>
        <p:nvSpPr>
          <p:cNvPr id="3379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b="1" i="1" dirty="0" smtClean="0"/>
              <a:t>Тема поэта и поэзии в лирике А.С. Пушкина</a:t>
            </a:r>
          </a:p>
          <a:p>
            <a:pPr>
              <a:buFont typeface="Arial" charset="0"/>
              <a:buNone/>
              <a:defRPr/>
            </a:pPr>
            <a:r>
              <a:rPr lang="ru-RU" b="1" i="1" smtClean="0"/>
              <a:t>На выбор:</a:t>
            </a:r>
            <a:endParaRPr lang="ru-RU" b="1" i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 smtClean="0"/>
              <a:t>Вопросы и задания к стихотворению «Пророк» стр. 150-153 (письменно)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b="1" dirty="0" smtClean="0"/>
              <a:t>Вопросы и задания к стихотворению "Поэту«(см. файл)</a:t>
            </a:r>
            <a:endParaRPr lang="ru-RU" dirty="0" smtClean="0"/>
          </a:p>
          <a:p>
            <a:pPr>
              <a:defRPr/>
            </a:pPr>
            <a:endParaRPr lang="ru-RU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2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r>
              <a:rPr lang="ru-RU" smtClean="0"/>
              <a:t>Источники</a:t>
            </a:r>
            <a:endParaRPr lang="ru-RU" b="1" smtClean="0"/>
          </a:p>
        </p:txBody>
      </p:sp>
      <p:sp>
        <p:nvSpPr>
          <p:cNvPr id="37891" name="Содержимое 4"/>
          <p:cNvSpPr>
            <a:spLocks noGrp="1"/>
          </p:cNvSpPr>
          <p:nvPr>
            <p:ph idx="1"/>
          </p:nvPr>
        </p:nvSpPr>
        <p:spPr>
          <a:xfrm>
            <a:off x="0" y="1628775"/>
            <a:ext cx="8686800" cy="5229225"/>
          </a:xfrm>
        </p:spPr>
        <p:txBody>
          <a:bodyPr/>
          <a:lstStyle/>
          <a:p>
            <a:r>
              <a:rPr lang="en-US" smtClean="0">
                <a:hlinkClick r:id="rId2"/>
              </a:rPr>
              <a:t>http://ps.1september.ru/</a:t>
            </a:r>
            <a:endParaRPr lang="ru-RU" smtClean="0"/>
          </a:p>
          <a:p>
            <a:r>
              <a:rPr lang="en-US" smtClean="0">
                <a:hlinkClick r:id="rId3"/>
              </a:rPr>
              <a:t>http://www.myshared.ru/theme/skachat-prezentatsii-k-urokam/</a:t>
            </a:r>
            <a:endParaRPr lang="ru-RU" smtClean="0"/>
          </a:p>
          <a:p>
            <a:r>
              <a:rPr lang="en-US" smtClean="0">
                <a:hlinkClick r:id="rId4"/>
              </a:rPr>
              <a:t>http://nsportal.ru/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42350" cy="4681538"/>
          </a:xfrm>
        </p:spPr>
        <p:txBody>
          <a:bodyPr rtlCol="0">
            <a:normAutofit fontScale="92500"/>
          </a:bodyPr>
          <a:lstStyle/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b="1" i="1" dirty="0" smtClean="0"/>
              <a:t>«В лирическом произведении, как и во всяком произведении поэзии, мысль выговаривается словом; но эта мысль скрывается за ощущением и возбуждает в нас созерцание, которое трудно перевести на ясный и определённый язык сознания. И это тем труднее, что чисто лирическое произведение представляет собою как бы картину, между тем как в нём главное дело не самая картина, а чувство, которое она возбуждает в нас…»</a:t>
            </a:r>
          </a:p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endParaRPr lang="ru-RU" sz="2800" dirty="0" smtClean="0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4213" y="5516563"/>
            <a:ext cx="8172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Book Antiqua" pitchFamily="18" charset="0"/>
              </a:rPr>
              <a:t>(Из статьи В.Г. Белинского «Разделение поэзии на роды и виды»)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Философия вообще и философская лирика в частности решает вопросы, которые неразрешимы по своей сути, вопросы вечные: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что такое человек и что такое жизнь человека?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Где грань между будничным, сиюминутным и вечным?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Что есть смерть и что наступит после нее?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Зачем нужна жизнь, если она не вечна и если в ней человек нередко оказывается слаб, уступая обстоятельствам, совершая множество ошибок?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Вопросов много. Они мучительны. Они неразрешимы.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Book Antiqua" pitchFamily="18" charset="0"/>
              </a:rPr>
              <a:t>Лирика Пушкина</a:t>
            </a:r>
          </a:p>
        </p:txBody>
      </p:sp>
      <p:sp>
        <p:nvSpPr>
          <p:cNvPr id="717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000" b="1" i="1" smtClean="0"/>
              <a:t>Лирика Пушкина органически сочетает в себе высокую человечность; гуманность; богатство, глубину и ясность мысли; гармонию формы и, если воспользоваться словами самого поэта, образует в своей слитности союз «волшебных звуков, чувств и дум». </a:t>
            </a:r>
          </a:p>
          <a:p>
            <a:pPr eaLnBrk="1" hangingPunct="1"/>
            <a:r>
              <a:rPr lang="ru-RU" sz="3000" b="1" i="1" smtClean="0"/>
              <a:t>Богатство художественного содержания пушкинской лирики неохватно, непостижимо, неисчерпаемо.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FF0000"/>
                </a:solidFill>
                <a:latin typeface="Book Antiqua" pitchFamily="18" charset="0"/>
              </a:rPr>
              <a:t>Тема жизни и смерти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Уже в раннем творчестве начинает звучать тема смерти </a:t>
            </a:r>
            <a:r>
              <a:rPr lang="ru-RU" b="1" i="1" dirty="0" smtClean="0"/>
              <a:t>("Моя эпитафия", "Завещание", "Желание), </a:t>
            </a:r>
            <a:r>
              <a:rPr lang="ru-RU" dirty="0" smtClean="0"/>
              <a:t>но она не имеет трагического оттенка, поэт желает умереть любя.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16-летнем возрасте А. С. Пушкин написал стихотворение, которое назвал </a:t>
            </a:r>
            <a:r>
              <a:rPr lang="ru-RU" b="1" i="1" dirty="0" smtClean="0"/>
              <a:t>"Моя эпитафия"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5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152525" y="2817813"/>
            <a:ext cx="4968875" cy="1295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kern="10" spc="96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Book Antiqua"/>
                <a:ea typeface="+mn-ea"/>
                <a:cs typeface="Arial" charset="0"/>
              </a:rPr>
              <a:t>Моя эпитафия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1773238"/>
            <a:ext cx="6875462" cy="4751387"/>
          </a:xfrm>
        </p:spPr>
        <p:txBody>
          <a:bodyPr/>
          <a:lstStyle/>
          <a:p>
            <a:pPr marL="628650" indent="-3175" eaLnBrk="1" hangingPunct="1">
              <a:lnSpc>
                <a:spcPct val="80000"/>
              </a:lnSpc>
              <a:buFontTx/>
              <a:buNone/>
              <a:tabLst>
                <a:tab pos="625475" algn="l"/>
              </a:tabLst>
            </a:pPr>
            <a:r>
              <a:rPr lang="ru-RU" sz="3600" b="1" i="1" smtClean="0">
                <a:latin typeface="Book Antiqua" pitchFamily="18" charset="0"/>
              </a:rPr>
              <a:t>Здесь Пушкин погребен; </a:t>
            </a:r>
          </a:p>
          <a:p>
            <a:pPr marL="628650" indent="-3175" eaLnBrk="1" hangingPunct="1">
              <a:lnSpc>
                <a:spcPct val="80000"/>
              </a:lnSpc>
              <a:buFontTx/>
              <a:buNone/>
              <a:tabLst>
                <a:tab pos="625475" algn="l"/>
              </a:tabLst>
            </a:pPr>
            <a:r>
              <a:rPr lang="ru-RU" sz="3600" b="1" i="1" smtClean="0">
                <a:latin typeface="Book Antiqua" pitchFamily="18" charset="0"/>
              </a:rPr>
              <a:t>он </a:t>
            </a:r>
            <a:r>
              <a:rPr lang="ru-RU" sz="3600" b="1" i="1" smtClean="0">
                <a:solidFill>
                  <a:srgbClr val="920031"/>
                </a:solidFill>
                <a:latin typeface="Book Antiqua" pitchFamily="18" charset="0"/>
              </a:rPr>
              <a:t>с музой</a:t>
            </a:r>
            <a:r>
              <a:rPr lang="ru-RU" sz="3600" b="1" i="1" smtClean="0">
                <a:latin typeface="Book Antiqua" pitchFamily="18" charset="0"/>
              </a:rPr>
              <a:t> молодою, </a:t>
            </a:r>
            <a:br>
              <a:rPr lang="ru-RU" sz="3600" b="1" i="1" smtClean="0">
                <a:latin typeface="Book Antiqua" pitchFamily="18" charset="0"/>
              </a:rPr>
            </a:br>
            <a:r>
              <a:rPr lang="ru-RU" sz="3600" b="1" i="1" smtClean="0">
                <a:solidFill>
                  <a:srgbClr val="920031"/>
                </a:solidFill>
                <a:latin typeface="Book Antiqua" pitchFamily="18" charset="0"/>
              </a:rPr>
              <a:t>С любовью, леностью</a:t>
            </a:r>
            <a:r>
              <a:rPr lang="ru-RU" sz="3600" b="1" i="1" smtClean="0">
                <a:latin typeface="Book Antiqua" pitchFamily="18" charset="0"/>
              </a:rPr>
              <a:t> </a:t>
            </a:r>
          </a:p>
          <a:p>
            <a:pPr marL="628650" indent="-3175" eaLnBrk="1" hangingPunct="1">
              <a:lnSpc>
                <a:spcPct val="80000"/>
              </a:lnSpc>
              <a:buFontTx/>
              <a:buNone/>
              <a:tabLst>
                <a:tab pos="625475" algn="l"/>
              </a:tabLst>
            </a:pPr>
            <a:r>
              <a:rPr lang="ru-RU" sz="3600" b="1" i="1" smtClean="0">
                <a:latin typeface="Book Antiqua" pitchFamily="18" charset="0"/>
              </a:rPr>
              <a:t>провел веселый век, </a:t>
            </a:r>
            <a:br>
              <a:rPr lang="ru-RU" sz="3600" b="1" i="1" smtClean="0">
                <a:latin typeface="Book Antiqua" pitchFamily="18" charset="0"/>
              </a:rPr>
            </a:br>
            <a:r>
              <a:rPr lang="ru-RU" sz="3600" b="1" i="1" smtClean="0">
                <a:latin typeface="Book Antiqua" pitchFamily="18" charset="0"/>
              </a:rPr>
              <a:t>Не делал доброго, </a:t>
            </a:r>
          </a:p>
          <a:p>
            <a:pPr marL="628650" indent="-3175" eaLnBrk="1" hangingPunct="1">
              <a:lnSpc>
                <a:spcPct val="80000"/>
              </a:lnSpc>
              <a:buFontTx/>
              <a:buNone/>
              <a:tabLst>
                <a:tab pos="625475" algn="l"/>
              </a:tabLst>
            </a:pPr>
            <a:r>
              <a:rPr lang="ru-RU" sz="3600" b="1" i="1" smtClean="0">
                <a:latin typeface="Book Antiqua" pitchFamily="18" charset="0"/>
              </a:rPr>
              <a:t>однако ж </a:t>
            </a:r>
            <a:r>
              <a:rPr lang="ru-RU" sz="3600" b="1" i="1" smtClean="0">
                <a:solidFill>
                  <a:srgbClr val="920031"/>
                </a:solidFill>
                <a:latin typeface="Book Antiqua" pitchFamily="18" charset="0"/>
              </a:rPr>
              <a:t>был душою</a:t>
            </a:r>
            <a:r>
              <a:rPr lang="ru-RU" sz="3600" b="1" i="1" smtClean="0">
                <a:latin typeface="Book Antiqua" pitchFamily="18" charset="0"/>
              </a:rPr>
              <a:t>, </a:t>
            </a:r>
            <a:br>
              <a:rPr lang="ru-RU" sz="3600" b="1" i="1" smtClean="0">
                <a:latin typeface="Book Antiqua" pitchFamily="18" charset="0"/>
              </a:rPr>
            </a:br>
            <a:r>
              <a:rPr lang="ru-RU" sz="3600" b="1" i="1" smtClean="0">
                <a:latin typeface="Book Antiqua" pitchFamily="18" charset="0"/>
              </a:rPr>
              <a:t>Ей-богу, </a:t>
            </a:r>
            <a:r>
              <a:rPr lang="ru-RU" sz="3600" b="1" i="1" smtClean="0">
                <a:solidFill>
                  <a:srgbClr val="920031"/>
                </a:solidFill>
                <a:latin typeface="Book Antiqua" pitchFamily="18" charset="0"/>
              </a:rPr>
              <a:t>добрый человек</a:t>
            </a:r>
            <a:r>
              <a:rPr lang="ru-RU" sz="3600" b="1" i="1" smtClean="0">
                <a:latin typeface="Book Antiqua" pitchFamily="18" charset="0"/>
              </a:rPr>
              <a:t>. </a:t>
            </a:r>
          </a:p>
          <a:p>
            <a:pPr marL="628650" indent="-3175" eaLnBrk="1" hangingPunct="1">
              <a:lnSpc>
                <a:spcPct val="80000"/>
              </a:lnSpc>
              <a:buFontTx/>
              <a:buNone/>
              <a:tabLst>
                <a:tab pos="625475" algn="l"/>
              </a:tabLst>
            </a:pPr>
            <a:endParaRPr lang="ru-RU" sz="3600" smtClean="0"/>
          </a:p>
          <a:p>
            <a:pPr marL="628650" indent="-3175" eaLnBrk="1" hangingPunct="1">
              <a:lnSpc>
                <a:spcPct val="80000"/>
              </a:lnSpc>
              <a:buFontTx/>
              <a:buNone/>
              <a:tabLst>
                <a:tab pos="625475" algn="l"/>
              </a:tabLst>
            </a:pPr>
            <a:r>
              <a:rPr lang="ru-RU" sz="1400" smtClean="0"/>
              <a:t>                                                                                                                                            </a:t>
            </a:r>
            <a:r>
              <a:rPr lang="ru-RU" smtClean="0"/>
              <a:t>1815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44a342d8aa8c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644900"/>
            <a:ext cx="2595563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274638"/>
            <a:ext cx="4464050" cy="1143000"/>
          </a:xfrm>
        </p:spPr>
        <p:txBody>
          <a:bodyPr/>
          <a:lstStyle/>
          <a:p>
            <a:pPr eaLnBrk="1" hangingPunct="1"/>
            <a:r>
              <a:rPr lang="ru-RU" sz="6000" b="1" i="1" smtClean="0"/>
              <a:t>Эпитафия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96300" cy="4608513"/>
          </a:xfrm>
        </p:spPr>
        <p:txBody>
          <a:bodyPr rtlCol="0">
            <a:normAutofit fontScale="92500"/>
          </a:bodyPr>
          <a:lstStyle/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4800" dirty="0" smtClean="0"/>
              <a:t>- </a:t>
            </a:r>
            <a:r>
              <a:rPr lang="ru-RU" sz="2800" dirty="0" smtClean="0"/>
              <a:t> (от греч. </a:t>
            </a:r>
            <a:r>
              <a:rPr lang="ru-RU" sz="2800" dirty="0" err="1" smtClean="0"/>
              <a:t>epitáphios</a:t>
            </a:r>
            <a:r>
              <a:rPr lang="ru-RU" sz="2800" dirty="0" smtClean="0"/>
              <a:t> - надгробный), надмогильная надпись, преимущественно стихотворная: </a:t>
            </a:r>
            <a:r>
              <a:rPr lang="ru-RU" sz="2800" b="1" dirty="0" smtClean="0"/>
              <a:t>небольшое стихотворение, обычно с обращением к умершему или от умершего к прохожим</a:t>
            </a:r>
            <a:r>
              <a:rPr lang="ru-RU" sz="2800" dirty="0" smtClean="0"/>
              <a:t> ("Прохожий, стой!..." ). </a:t>
            </a:r>
            <a:r>
              <a:rPr lang="ru-RU" sz="2800" i="1" dirty="0" smtClean="0"/>
              <a:t>Существовала и как реальная надпись, и как фиктивная (в сборнике стихов). </a:t>
            </a:r>
          </a:p>
          <a:p>
            <a:pPr marL="1588" indent="-15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dirty="0" smtClean="0"/>
              <a:t>В европейской литературе появляется как разновидность античной </a:t>
            </a:r>
            <a:r>
              <a:rPr lang="ru-RU" sz="2800" u="sng" dirty="0" smtClean="0"/>
              <a:t>эпиграммы </a:t>
            </a:r>
            <a:r>
              <a:rPr lang="ru-RU" sz="2800" dirty="0" smtClean="0"/>
              <a:t>(в европейской поэзии  - короткое стихотворение, заканчивающееся острой, злой шуткой по поводу </a:t>
            </a:r>
            <a:r>
              <a:rPr lang="ru-RU" sz="2800" dirty="0" err="1" smtClean="0"/>
              <a:t>кого-чего-нибудь</a:t>
            </a:r>
            <a:r>
              <a:rPr lang="ru-RU" sz="2800" dirty="0" smtClean="0"/>
              <a:t>. (лит. словарь). 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1753</Words>
  <Application>Microsoft Office PowerPoint</Application>
  <PresentationFormat>Экран (4:3)</PresentationFormat>
  <Paragraphs>228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3" baseType="lpstr">
      <vt:lpstr>Arial</vt:lpstr>
      <vt:lpstr>Calibri</vt:lpstr>
      <vt:lpstr>Monotype Corsiva</vt:lpstr>
      <vt:lpstr>Book Antiqua</vt:lpstr>
      <vt:lpstr>Wingdings</vt:lpstr>
      <vt:lpstr>Times New Roman</vt:lpstr>
      <vt:lpstr>Тема Office</vt:lpstr>
      <vt:lpstr>Слайд 1</vt:lpstr>
      <vt:lpstr>Философия</vt:lpstr>
      <vt:lpstr>Слайд 3</vt:lpstr>
      <vt:lpstr>Слайд 4</vt:lpstr>
      <vt:lpstr>Слайд 5</vt:lpstr>
      <vt:lpstr>Лирика Пушкина</vt:lpstr>
      <vt:lpstr>Тема жизни и смерти</vt:lpstr>
      <vt:lpstr>Моя эпитафия</vt:lpstr>
      <vt:lpstr>Эпитафия</vt:lpstr>
      <vt:lpstr>Слайд 10</vt:lpstr>
      <vt:lpstr>Слайд 11</vt:lpstr>
      <vt:lpstr>Слайд 12</vt:lpstr>
      <vt:lpstr>Слайд 13</vt:lpstr>
      <vt:lpstr>Слайд 14</vt:lpstr>
      <vt:lpstr>Тема  судьбы</vt:lpstr>
      <vt:lpstr>Слайд 16</vt:lpstr>
      <vt:lpstr>Проблема смысла жизни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Подведем итоги:</vt:lpstr>
      <vt:lpstr>Слайд 26</vt:lpstr>
      <vt:lpstr>Слайд 27</vt:lpstr>
      <vt:lpstr>Вопросы и задания к стихотворению «Элегия»</vt:lpstr>
      <vt:lpstr>Слайд 29</vt:lpstr>
      <vt:lpstr>Слайд 30</vt:lpstr>
      <vt:lpstr>Слайд 31</vt:lpstr>
      <vt:lpstr>Слайд 32</vt:lpstr>
      <vt:lpstr>Слайд 33</vt:lpstr>
      <vt:lpstr>Слайд 34</vt:lpstr>
      <vt:lpstr>Домашнее задание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Философская лирика  А.С. Пушкина</dc:title>
  <dc:creator>teacher</dc:creator>
  <cp:lastModifiedBy>Olga</cp:lastModifiedBy>
  <cp:revision>77</cp:revision>
  <dcterms:created xsi:type="dcterms:W3CDTF">2014-02-13T11:48:07Z</dcterms:created>
  <dcterms:modified xsi:type="dcterms:W3CDTF">2014-02-27T14:20:14Z</dcterms:modified>
</cp:coreProperties>
</file>