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5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7" r:id="rId17"/>
    <p:sldId id="276" r:id="rId18"/>
    <p:sldId id="273" r:id="rId19"/>
    <p:sldId id="278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50" autoAdjust="0"/>
    <p:restoredTop sz="94660"/>
  </p:normalViewPr>
  <p:slideViewPr>
    <p:cSldViewPr>
      <p:cViewPr varScale="1">
        <p:scale>
          <a:sx n="88" d="100"/>
          <a:sy n="88" d="100"/>
        </p:scale>
        <p:origin x="-11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01D45-85EB-45DB-ACD8-FB098DEE0533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522B-73BF-4508-AD25-81715AD34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90C1-9C1E-4CF0-A321-6EBCCE89B0B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9039-53EF-4C61-8978-0291B1B98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6916F-7784-4407-834D-80259A30E966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152B-5211-4374-BAE3-D6C7AA93D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A3C1-EA19-4511-A1F3-11C9B3D22E25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14E54-7A4C-48DA-B7CF-B8F07ED64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E4446-9367-4AF5-AB1C-BB761FB3721E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21A5-D3F6-47A4-982F-2A1B0E729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DB02-4E51-45E3-8A5C-E04B240C70A4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FC74-0BCE-4F63-9667-D74AF8D3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F76F-52A3-4F41-B1AD-FE6052D53F25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130C-70DB-4862-93B5-C0B779E65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92936-F449-4377-BAC1-56AE96C5957E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406C-3882-42AC-B98B-A753F8732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D5D0-E12F-46D9-8236-327C04412653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B7B79-7B80-4704-8F6B-105B32950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B4946-E65B-41EC-B0DA-6D3526FACC2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F4ADD-3277-455E-A261-CD090D11D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910D-A3D6-4C8B-9D00-3C31F773A3DE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EFAF-0352-45F7-9A8F-1DD2239CE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77659A-990B-4751-AF33-CF770B933440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042A07-B962-412E-B946-F14909D1A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.i.ua/photo/images/pic/2/7/2856772_c333301d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hared.ru/theme/skachat-prezentatsii-k-urokam/" TargetMode="External"/><Relationship Id="rId2" Type="http://schemas.openxmlformats.org/officeDocument/2006/relationships/hyperlink" Target="http://ps.1septembe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sportal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oogen.su/nr/pushkiniana/liceisty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rt-in-exile.com/forums/photopost/data/544/4cc0c3f9ffa5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63938" y="1341438"/>
            <a:ext cx="4894262" cy="1754187"/>
          </a:xfrm>
        </p:spPr>
        <p:txBody>
          <a:bodyPr/>
          <a:lstStyle/>
          <a:p>
            <a:pPr eaLnBrk="1" hangingPunct="1"/>
            <a:r>
              <a:rPr lang="ru-RU" sz="5400" b="1" smtClean="0"/>
              <a:t>Лирика дружбы</a:t>
            </a:r>
          </a:p>
        </p:txBody>
      </p:sp>
      <p:pic>
        <p:nvPicPr>
          <p:cNvPr id="2053" name="Picture 5" descr="http://www.pugachev-studio.ru/published/publicdata/U89950/attachments/SC/products_pictures/20130603141738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2458113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Картинка 10 из 15186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077072"/>
            <a:ext cx="1810512" cy="2414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1560" y="4725144"/>
            <a:ext cx="50238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Королева Ольга Олеговна,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ГБОУ СОШ №1354 </a:t>
            </a:r>
          </a:p>
          <a:p>
            <a:r>
              <a:rPr lang="ru-RU" dirty="0" smtClean="0"/>
              <a:t>с углубленным изучением английского языка</a:t>
            </a:r>
          </a:p>
          <a:p>
            <a:r>
              <a:rPr lang="ru-RU" dirty="0" smtClean="0"/>
              <a:t>ЮЗАО г. </a:t>
            </a:r>
            <a:r>
              <a:rPr lang="ru-RU" smtClean="0"/>
              <a:t>Москва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88913"/>
            <a:ext cx="8229600" cy="6669087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	Обращаясь к Пущину, который в январе 1825 г. посетил опального поэта в Михайловском и который вспоминал позднее, что Пушкин, как дитя, был рад их свиданию, Пушкин пишет: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…Поэта дом опальный,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О </a:t>
            </a:r>
            <a:r>
              <a:rPr lang="ru-RU" b="1" dirty="0" err="1" smtClean="0"/>
              <a:t>Пущин</a:t>
            </a:r>
            <a:r>
              <a:rPr lang="ru-RU" b="1" dirty="0" smtClean="0"/>
              <a:t> мой, ты первый посетил;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 Ты усладил изгнанья день печальный,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Ты в день его Лицея превратил!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	</a:t>
            </a:r>
            <a:r>
              <a:rPr lang="ru-RU" dirty="0" smtClean="0"/>
              <a:t>К  А.М. Горчакову Пушкин обращается так: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Ты, Горчаков, счастливец с первых дней,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 Хвала тебе – фортуны блеск холодный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Не изменил души твоей свободной: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Всё тот же ты для чести и друзей.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	  Обратился Пушкин в своём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стихотворении и к своему другу А. А. </a:t>
            </a:r>
            <a:r>
              <a:rPr lang="ru-RU" dirty="0" err="1" smtClean="0"/>
              <a:t>Дельвигу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</a:t>
            </a:r>
            <a:r>
              <a:rPr lang="ru-RU" b="1" dirty="0" smtClean="0"/>
              <a:t>Когда постиг меня судьбины гнев,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Для всех чужой, как сирота бездомный,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 Под бурею главой поник я томной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И ждал тебя, вещун </a:t>
            </a:r>
            <a:r>
              <a:rPr lang="ru-RU" b="1" dirty="0" err="1" smtClean="0"/>
              <a:t>пермесских</a:t>
            </a:r>
            <a:r>
              <a:rPr lang="ru-RU" b="1" dirty="0" smtClean="0"/>
              <a:t> дев,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И ты пришёл, сын лени вдохновенный,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О </a:t>
            </a:r>
            <a:r>
              <a:rPr lang="ru-RU" b="1" dirty="0" err="1" smtClean="0"/>
              <a:t>Дельвиг</a:t>
            </a:r>
            <a:r>
              <a:rPr lang="ru-RU" b="1" dirty="0" smtClean="0"/>
              <a:t> мой: твой голос пробудил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Сердечный жар, так долго усыпленный,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И бодро я судьбу благословил.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12297" name="Picture 9" descr="http://img0.liveinternet.ru/images/attach/c/2/65/512/65512676_li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268760"/>
            <a:ext cx="3635896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19 октября 1827</a:t>
            </a:r>
            <a:br>
              <a:rPr lang="ru-RU" b="1" smtClean="0"/>
            </a:br>
            <a:r>
              <a:rPr lang="ru-RU" sz="3600" b="1" i="1" smtClean="0"/>
              <a:t>(«Бог помочь вам, друзья мои..»)</a:t>
            </a:r>
            <a:r>
              <a:rPr lang="ru-RU" b="1" i="1" smtClean="0"/>
              <a:t/>
            </a:r>
            <a:br>
              <a:rPr lang="ru-RU" b="1" i="1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В стихотворении </a:t>
            </a:r>
            <a:r>
              <a:rPr lang="ru-RU" b="1" dirty="0" smtClean="0"/>
              <a:t>«19 октября 1827» </a:t>
            </a:r>
            <a:r>
              <a:rPr lang="ru-RU" dirty="0" smtClean="0"/>
              <a:t>поэт вновь обращается к друзьям: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               </a:t>
            </a:r>
            <a:r>
              <a:rPr lang="ru-RU" b="1" i="1" dirty="0" smtClean="0"/>
              <a:t>Бог помочь вам, друзья мои,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      И в бурях, и в житейском горе,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      В краю чужом, в пустынном море,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      И в мрачных пропастях земли!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Через год Пушкин напишет всего 4 строчки, посвященные лицейской годовщине: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               </a:t>
            </a:r>
            <a:r>
              <a:rPr lang="ru-RU" b="1" i="1" dirty="0" smtClean="0"/>
              <a:t>Усердно помолившись Богу,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      Лицею прокричав ура,</a:t>
            </a:r>
            <a:r>
              <a:rPr lang="ru-RU" b="1" i="1" u="sng" dirty="0" smtClean="0"/>
              <a:t> 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     Прощайте, братцы: мне в дорогу,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     А вам в постель уже пора.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                                                                                </a:t>
            </a:r>
            <a:r>
              <a:rPr lang="ru-RU" b="1" dirty="0" smtClean="0"/>
              <a:t> («19 октября 1828»)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«Чем чаще празднует Лицей…» </a:t>
            </a:r>
            <a:r>
              <a:rPr lang="ru-RU" sz="3600" b="1" smtClean="0"/>
              <a:t>(1831)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В стихотворении позднего периода </a:t>
            </a:r>
            <a:r>
              <a:rPr lang="ru-RU" b="1" dirty="0" smtClean="0"/>
              <a:t>«Чем чаще празднует Лицей…» (1831)</a:t>
            </a:r>
            <a:r>
              <a:rPr lang="ru-RU" dirty="0" smtClean="0"/>
              <a:t> настроение поэта сменяется на минорное: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              </a:t>
            </a:r>
            <a:r>
              <a:rPr lang="ru-RU" b="1" i="1" dirty="0" smtClean="0"/>
              <a:t>Чем чаще празднует Лицей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     Свою святую годовщину,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     Тем робче старый круг друзей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     В семью стесняются </a:t>
            </a:r>
            <a:r>
              <a:rPr lang="ru-RU" b="1" i="1" dirty="0" err="1" smtClean="0"/>
              <a:t>едину</a:t>
            </a:r>
            <a:r>
              <a:rPr lang="ru-RU" b="1" i="1" dirty="0" smtClean="0"/>
              <a:t>…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  Многих лицейских товарищей Пушкина уже не было в живых. Умер за границей Н.А. Корсаков; от потрясения умер А.А. </a:t>
            </a:r>
            <a:r>
              <a:rPr lang="ru-RU" dirty="0" err="1" smtClean="0"/>
              <a:t>Дельвиг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              </a:t>
            </a:r>
            <a:r>
              <a:rPr lang="ru-RU" b="1" i="1" dirty="0" smtClean="0"/>
              <a:t>И мнится, очередь за мной, зовет меня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                 Мой </a:t>
            </a:r>
            <a:r>
              <a:rPr lang="ru-RU" b="1" i="1" dirty="0" err="1" smtClean="0"/>
              <a:t>Дельвиг</a:t>
            </a:r>
            <a:r>
              <a:rPr lang="ru-RU" b="1" i="1" dirty="0" smtClean="0"/>
              <a:t> милый, товарищ юности живой…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  Говорят, что гениальные люди гениальны и в своих предсказаниях. Действительно, Пушкин погибнет следующим после </a:t>
            </a:r>
            <a:r>
              <a:rPr lang="ru-RU" dirty="0" err="1" smtClean="0"/>
              <a:t>Дельвига</a:t>
            </a:r>
            <a:r>
              <a:rPr lang="ru-RU" dirty="0" smtClean="0"/>
              <a:t>.  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«Была пора: наш праздник молодой…» </a:t>
            </a:r>
            <a:r>
              <a:rPr lang="ru-RU" sz="3600" b="1" smtClean="0"/>
              <a:t>(1836)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	В стихотворении </a:t>
            </a:r>
            <a:r>
              <a:rPr lang="ru-RU" b="1" smtClean="0"/>
              <a:t>«Была пора: наш праздник молодой…» (1836) </a:t>
            </a:r>
            <a:r>
              <a:rPr lang="ru-RU" smtClean="0"/>
              <a:t>поэт написал: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    </a:t>
            </a:r>
            <a:r>
              <a:rPr lang="ru-RU" b="1" i="1" smtClean="0"/>
              <a:t>Недаром – нет! – промчалась четверть века!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    Не сетуйте: таков судьбы закон: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    Вращается весь мир вкруг человека, - 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    Ужель один недвижим будет он?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«И.И. Пущину» </a:t>
            </a:r>
            <a:br>
              <a:rPr lang="ru-RU" b="1" smtClean="0"/>
            </a:br>
            <a:r>
              <a:rPr lang="ru-RU" sz="3600" b="1" smtClean="0"/>
              <a:t>(«Мой первый друг, </a:t>
            </a:r>
            <a:br>
              <a:rPr lang="ru-RU" sz="3600" b="1" smtClean="0"/>
            </a:br>
            <a:r>
              <a:rPr lang="ru-RU" sz="3600" b="1" smtClean="0"/>
              <a:t>мой друг бесценный…») (1827)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50133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послании «И.И. Пущину» («Мой первый друг, мой друг бесценный…»), отправленном в 1827 году в Сибирь, поэт словно возвращает другу-декабристу святой долг дружбы.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Мой первый друг, мой друг бесценный!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И я судьбу благословил,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Когда мой двор уединенный,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Печальным снегом занесенный,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Твой колокольчик огласил.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Молю святое провиденье: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Да голос мой душе твоей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Дарует то же утешенье,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Да озарит он заточенье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Лучом лицейских ясных дней!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«К Языкову» </a:t>
            </a:r>
            <a:r>
              <a:rPr lang="ru-RU" sz="3600" b="1" smtClean="0"/>
              <a:t>(1824)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362950" cy="5111750"/>
          </a:xfrm>
        </p:spPr>
        <p:txBody>
          <a:bodyPr/>
          <a:lstStyle/>
          <a:p>
            <a:pPr eaLnBrk="1" hangingPunct="1"/>
            <a:r>
              <a:rPr lang="ru-RU" smtClean="0"/>
              <a:t>   Дружбу Пушкин понимал и как «сладостный союз», связывающий между собой поэтов. В послании </a:t>
            </a:r>
            <a:r>
              <a:rPr lang="ru-RU" b="1" smtClean="0"/>
              <a:t>«К Языкову» (1824) </a:t>
            </a:r>
            <a:r>
              <a:rPr lang="ru-RU" smtClean="0"/>
              <a:t>указана основа этого союза – творчество, вдохновение: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  </a:t>
            </a:r>
            <a:r>
              <a:rPr lang="ru-RU" b="1" i="1" smtClean="0"/>
              <a:t>Они жрецы единых муз;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  Единый пламень их волнует;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  Друг другу чужды по судьбе,</a:t>
            </a:r>
          </a:p>
          <a:p>
            <a:pPr eaLnBrk="1" hangingPunct="1">
              <a:buFont typeface="Arial" charset="0"/>
              <a:buNone/>
            </a:pPr>
            <a:r>
              <a:rPr lang="ru-RU" b="1" i="1" smtClean="0"/>
              <a:t>  Они родня по вдохновенью. </a:t>
            </a:r>
            <a:r>
              <a:rPr lang="ru-RU" smtClean="0"/>
              <a:t>       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«Иных уж нет, а те далече...»</a:t>
            </a:r>
            <a:endParaRPr lang="ru-RU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Пушкин, чье сердце было создано для дружбы, жило ею, пишет такие горькие выстраданные строчки: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/>
              <a:t>Что дружба? Легкий пыл похмелья,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/>
              <a:t>Обиды вольный разговор,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/>
              <a:t>Обмен тщеславия, безделья</a:t>
            </a:r>
          </a:p>
          <a:p>
            <a:pPr algn="ctr" eaLnBrk="1" hangingPunct="1">
              <a:buFont typeface="Arial" charset="0"/>
              <a:buNone/>
            </a:pPr>
            <a:r>
              <a:rPr lang="ru-RU" b="1" i="1" smtClean="0"/>
              <a:t>Иль покровительства позор.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4978400" cy="6408738"/>
          </a:xfrm>
        </p:spPr>
        <p:txBody>
          <a:bodyPr/>
          <a:lstStyle/>
          <a:p>
            <a:pPr algn="ctr" eaLnBrk="1" hangingPunct="1"/>
            <a:r>
              <a:rPr lang="ru-RU" smtClean="0"/>
              <a:t>Вяземский нашел в себе мужество написать после смерти поэта знаменательные строки: </a:t>
            </a:r>
            <a:r>
              <a:rPr lang="ru-RU" b="1" i="1" smtClean="0"/>
              <a:t>«Пушкин не был понят при жизни не только равнодушными к нему людьми, но и его друзьями. Признаюсь и прошу в том прощения у его памяти».</a:t>
            </a:r>
          </a:p>
          <a:p>
            <a:pPr eaLnBrk="1" hangingPunct="1"/>
            <a:endParaRPr lang="ru-RU" smtClean="0"/>
          </a:p>
        </p:txBody>
      </p:sp>
      <p:pic>
        <p:nvPicPr>
          <p:cNvPr id="55298" name="Picture 2" descr="http://im3-tub-ru.yandex.net/i?id=135018550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0084" y="908720"/>
            <a:ext cx="3537993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60350"/>
            <a:ext cx="4968875" cy="160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smtClean="0"/>
              <a:t>1</a:t>
            </a: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"</a:t>
            </a:r>
            <a:r>
              <a:rPr lang="ru-RU" sz="1800" b="1" smtClean="0"/>
              <a:t>Пирующие студенты" (1814)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/>
              <a:t>"Мое завещание друзьям" (1815)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/>
              <a:t>"Воспоминание" (1815)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/>
              <a:t>"В альбом Илличевскому" (1817)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156325" y="620713"/>
            <a:ext cx="24177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дружба-это</a:t>
            </a:r>
          </a:p>
          <a:p>
            <a:r>
              <a:rPr lang="ru-RU" b="1"/>
              <a:t>веселье, пиры,</a:t>
            </a:r>
          </a:p>
          <a:p>
            <a:r>
              <a:rPr lang="ru-RU" b="1"/>
              <a:t>вино.</a:t>
            </a:r>
          </a:p>
        </p:txBody>
      </p:sp>
      <p:sp>
        <p:nvSpPr>
          <p:cNvPr id="51206" name="AutoShape 6"/>
          <p:cNvSpPr>
            <a:spLocks/>
          </p:cNvSpPr>
          <p:nvPr/>
        </p:nvSpPr>
        <p:spPr bwMode="auto">
          <a:xfrm>
            <a:off x="5435600" y="404813"/>
            <a:ext cx="685800" cy="1219200"/>
          </a:xfrm>
          <a:prstGeom prst="rightBrace">
            <a:avLst>
              <a:gd name="adj1" fmla="val 148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11188" y="2205038"/>
            <a:ext cx="46815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b="1"/>
              <a:t>2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b="1"/>
              <a:t>"Из письма к Я.Я.Толстому" (1821)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b="1"/>
              <a:t>"Чаадаеву" (1821)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b="1"/>
              <a:t>"Дельвигу" (1821)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b="1"/>
              <a:t>"Друзьям" (1822)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>
            <a:off x="5219700" y="2420938"/>
            <a:ext cx="685800" cy="1219200"/>
          </a:xfrm>
          <a:prstGeom prst="rightBrace">
            <a:avLst>
              <a:gd name="adj1" fmla="val 148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011863" y="2636838"/>
            <a:ext cx="2867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Дружба-это </a:t>
            </a:r>
          </a:p>
          <a:p>
            <a:r>
              <a:rPr lang="ru-RU" b="1"/>
              <a:t>высшая человеческая ценность.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684213" y="4149725"/>
            <a:ext cx="4464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b="1"/>
              <a:t>3</a:t>
            </a:r>
            <a:endParaRPr lang="ru-RU" b="1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b="1"/>
              <a:t>"Была пора:наш праздник молодой...!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b="1"/>
              <a:t>"Чем чаще празднует лицей"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b="1"/>
              <a:t>"19 октября 1828"</a:t>
            </a:r>
          </a:p>
        </p:txBody>
      </p:sp>
      <p:sp>
        <p:nvSpPr>
          <p:cNvPr id="51213" name="AutoShape 13"/>
          <p:cNvSpPr>
            <a:spLocks/>
          </p:cNvSpPr>
          <p:nvPr/>
        </p:nvSpPr>
        <p:spPr bwMode="auto">
          <a:xfrm>
            <a:off x="5148263" y="4581525"/>
            <a:ext cx="685800" cy="1219200"/>
          </a:xfrm>
          <a:prstGeom prst="rightBrace">
            <a:avLst>
              <a:gd name="adj1" fmla="val 148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5795963" y="4508500"/>
            <a:ext cx="3124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Пафос дружеской лирики меняется, она все больше связывается с грустью потерь.. Появляется обобщенный образ друзей.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6" grpId="0" animBg="1"/>
      <p:bldP spid="51208" grpId="0" animBg="1"/>
      <p:bldP spid="51209" grpId="0"/>
      <p:bldP spid="51213" grpId="0" animBg="1"/>
      <p:bldP spid="512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19672" y="1628800"/>
            <a:ext cx="7067128" cy="52292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http://ps.1september.ru/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http://www.myshared.ru/theme/skachat-prezentatsii-k-urokam/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http://nsportal.ru/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Лицейский период</a:t>
            </a:r>
            <a:br>
              <a:rPr lang="ru-RU" b="1" smtClean="0"/>
            </a:br>
            <a:r>
              <a:rPr lang="ru-RU" b="1" smtClean="0"/>
              <a:t> (1811 – 1817 г.г.)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стихотворениях лицейского периода (1811 – 1817 г.г.) особая группа произведений – </a:t>
            </a:r>
            <a:r>
              <a:rPr lang="ru-RU" b="1" smtClean="0"/>
              <a:t>послания друзьям, обращения к конкретным лицам: «Моё завещание друзьям», «К Дельвигу», «Друзьям», «Воспоминание (К Пущину)», «В альбом Илличевскому», «Товарищам» и другие.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«Пирующие студенты» </a:t>
            </a:r>
            <a:r>
              <a:rPr lang="ru-RU" sz="3600" b="1" smtClean="0"/>
              <a:t>(1814)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2232025"/>
          </a:xfrm>
        </p:spPr>
        <p:txBody>
          <a:bodyPr/>
          <a:lstStyle/>
          <a:p>
            <a:pPr eaLnBrk="1" hangingPunct="1"/>
            <a:r>
              <a:rPr lang="ru-RU" sz="2800" smtClean="0"/>
              <a:t>В этом стихотворении дружба воспевается как счастливый, но минутный союз вольности, радости, освобождения от всех уз, в том числе и от тягот учения, от «холодных мудрецов». </a:t>
            </a:r>
            <a:r>
              <a:rPr lang="ru-RU" smtClean="0"/>
              <a:t/>
            </a:r>
            <a:br>
              <a:rPr lang="ru-RU" smtClean="0"/>
            </a:br>
            <a:endParaRPr lang="ru-RU" b="1" smtClean="0"/>
          </a:p>
        </p:txBody>
      </p:sp>
      <p:pic>
        <p:nvPicPr>
          <p:cNvPr id="4" name="Picture 5" descr="http://nkozlov.ru/upload/images/0709/0709211129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56992"/>
            <a:ext cx="3657118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684213" y="3284538"/>
            <a:ext cx="48958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Дай руку, Дельвиг, что ты спишь? </a:t>
            </a:r>
            <a:br>
              <a:rPr lang="ru-RU" sz="2800" b="1" i="1"/>
            </a:br>
            <a:r>
              <a:rPr lang="ru-RU" sz="2800" b="1" i="1"/>
              <a:t>Проснись, ленивец сонный! </a:t>
            </a:r>
            <a:br>
              <a:rPr lang="ru-RU" sz="2800" b="1" i="1"/>
            </a:br>
            <a:r>
              <a:rPr lang="ru-RU" sz="2800" b="1" i="1"/>
              <a:t>Ты не под кафедрой лежишь, </a:t>
            </a:r>
            <a:br>
              <a:rPr lang="ru-RU" sz="2800" b="1" i="1"/>
            </a:br>
            <a:r>
              <a:rPr lang="ru-RU" sz="2800" b="1" i="1"/>
              <a:t>Латынью усыпленный.</a:t>
            </a:r>
            <a:endParaRPr lang="ru-RU" sz="2800" i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«Друзьям» </a:t>
            </a:r>
            <a:br>
              <a:rPr lang="ru-RU" b="1" smtClean="0"/>
            </a:br>
            <a:r>
              <a:rPr lang="ru-RU" b="1" smtClean="0"/>
              <a:t>(«Богами вам ещё даны…»)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778625" cy="47815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стихотворении </a:t>
            </a:r>
            <a:r>
              <a:rPr lang="ru-RU" b="1" dirty="0" smtClean="0"/>
              <a:t>«Друзьям» («Богами вам ещё даны…») </a:t>
            </a:r>
            <a:r>
              <a:rPr lang="ru-RU" dirty="0" smtClean="0"/>
              <a:t>всего 8 строчек, но за ними – </a:t>
            </a:r>
            <a:r>
              <a:rPr lang="ru-RU" u="sng" dirty="0" smtClean="0"/>
              <a:t>личность поэта, по сути, ещё мальчика, для которого высшей ценностью является радость и благополучие друзей.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Играйте, пойте, о друзья!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Утратьте вечер скоротечный;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И вашей радости беспечной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Сквозь слёзы </a:t>
            </a:r>
            <a:r>
              <a:rPr lang="ru-RU" b="1" i="1" dirty="0" err="1" smtClean="0"/>
              <a:t>улыбнуся</a:t>
            </a:r>
            <a:r>
              <a:rPr lang="ru-RU" b="1" i="1" dirty="0" smtClean="0"/>
              <a:t> я. </a:t>
            </a:r>
            <a:r>
              <a:rPr lang="ru-RU" dirty="0" smtClean="0"/>
              <a:t>                                                 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       Вот эта удивительная способность сопереживать, радоваться радости друзей останется у Пушкина на всю жизнь. А друзья будут платить ему той же данью – любви, уважения, благоговения перед его восхитительным поэтическим даром.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5" name="Picture 4" descr="Картинка 42 из 7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36912"/>
            <a:ext cx="2071687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«К другу стихотворцу»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06700" y="2852738"/>
            <a:ext cx="6013450" cy="36004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</a:t>
            </a:r>
            <a:r>
              <a:rPr lang="ru-RU" b="1" i="1" dirty="0" smtClean="0"/>
              <a:t>Теперь, любезный друг, я дал тебе совет,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Оставишь ли свирель, умолкнешь или нет…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Подумай обо всем и выбери любое: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 Быть славным хорошо, спокойным – лучше вдвое.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</a:t>
            </a:r>
            <a:r>
              <a:rPr lang="ru-RU" sz="3400" dirty="0" smtClean="0">
                <a:latin typeface="Arial" charset="0"/>
                <a:cs typeface="Arial" charset="0"/>
              </a:rPr>
              <a:t>Стихотворение было подписано: </a:t>
            </a:r>
            <a:r>
              <a:rPr lang="ru-RU" sz="3400" b="1" dirty="0" smtClean="0">
                <a:latin typeface="Arial" charset="0"/>
                <a:cs typeface="Arial" charset="0"/>
              </a:rPr>
              <a:t>«Александр Н. к. </a:t>
            </a:r>
            <a:r>
              <a:rPr lang="ru-RU" sz="3400" b="1" dirty="0" err="1" smtClean="0">
                <a:latin typeface="Arial" charset="0"/>
                <a:cs typeface="Arial" charset="0"/>
              </a:rPr>
              <a:t>ш</a:t>
            </a:r>
            <a:r>
              <a:rPr lang="ru-RU" sz="3400" b="1" dirty="0" smtClean="0">
                <a:latin typeface="Arial" charset="0"/>
                <a:cs typeface="Arial" charset="0"/>
              </a:rPr>
              <a:t>. п.»,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400" dirty="0" smtClean="0">
                <a:latin typeface="Arial" charset="0"/>
                <a:cs typeface="Arial" charset="0"/>
              </a:rPr>
              <a:t>т.е. Пушкин в обратном порядке.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400" dirty="0" smtClean="0">
                <a:latin typeface="Arial" charset="0"/>
                <a:cs typeface="Arial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400" dirty="0" smtClean="0">
              <a:latin typeface="Arial" charset="0"/>
              <a:cs typeface="Arial" charset="0"/>
            </a:endParaRPr>
          </a:p>
        </p:txBody>
      </p:sp>
      <p:pic>
        <p:nvPicPr>
          <p:cNvPr id="4" name="Picture 2" descr="Картинка 31 из 7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21717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827088" y="1412875"/>
            <a:ext cx="7921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 1814 году Пушкин написал стихотворение </a:t>
            </a:r>
            <a:r>
              <a:rPr lang="ru-RU" sz="2400" b="1"/>
              <a:t>«К другу стихотворцу», </a:t>
            </a:r>
            <a:r>
              <a:rPr lang="ru-RU" sz="2400"/>
              <a:t>обращенное к Кюхельбекеру. В нем он предостерегал лицейского друга от тяжелой доли пиита: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«Товарищам»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Судьба разведет лицеистов в разные стороны. Прощанию с безмятежными годами, с ясными лицейскими днями посвятит Пушкин стихотворение «Товарищам» (1817):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Промчались годы заточенья;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Недолго, мирные друзья,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Нам видеть кров уединенья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И </a:t>
            </a:r>
            <a:r>
              <a:rPr lang="ru-RU" b="1" i="1" dirty="0" err="1" smtClean="0"/>
              <a:t>царскосельские</a:t>
            </a:r>
            <a:r>
              <a:rPr lang="ru-RU" b="1" i="1" dirty="0" smtClean="0"/>
              <a:t> поля.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Разлука ждет нас у порогу,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Зовет нас дальний света шум,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И каждый смотрит на дорогу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С волненьем гордых, юных дум…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«Разлука»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5194300" cy="59753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общем и главном облик Пушкина сложился уже в Лицее. В стихотворении </a:t>
            </a:r>
            <a:r>
              <a:rPr lang="ru-RU" b="1" dirty="0" smtClean="0"/>
              <a:t>«Разлука» (1817), </a:t>
            </a:r>
            <a:r>
              <a:rPr lang="ru-RU" dirty="0" smtClean="0"/>
              <a:t>посвященном окончанию Лицея, Пушкин напишет: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В последний раз, в сени уединенья,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Моим стихам внимает наш пенат.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Лицейской жизни милый брат,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Делю с тобой последние мгновенья.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&lt;…&gt;Прости! Где б ни был я: в огне ли смертной битвы,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При мирных ли брегах родимого ручья,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u="sng" dirty="0" smtClean="0"/>
              <a:t>Святому братству верен я</a:t>
            </a:r>
            <a:r>
              <a:rPr lang="ru-RU" u="sng" dirty="0" smtClean="0"/>
              <a:t> …   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8197" name="Picture 5" descr="http://www.bolhov.ru/images/fbfiles/images/____________-4998d494b9c6ec69e36446027a1313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268760"/>
            <a:ext cx="3400425" cy="5210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19 октября</a:t>
            </a:r>
            <a:r>
              <a:rPr lang="ru-RU" smtClean="0"/>
              <a:t> - </a:t>
            </a:r>
            <a:r>
              <a:rPr lang="ru-RU" b="1" smtClean="0"/>
              <a:t>день </a:t>
            </a:r>
            <a:br>
              <a:rPr lang="ru-RU" b="1" smtClean="0"/>
            </a:br>
            <a:r>
              <a:rPr lang="ru-RU" b="1" smtClean="0"/>
              <a:t>лицейской годовщины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763" cy="4525963"/>
          </a:xfrm>
        </p:spPr>
        <p:txBody>
          <a:bodyPr/>
          <a:lstStyle/>
          <a:p>
            <a:pPr eaLnBrk="1" hangingPunct="1"/>
            <a:r>
              <a:rPr lang="ru-RU" b="1" smtClean="0"/>
              <a:t>19 октября 1825 </a:t>
            </a:r>
            <a:r>
              <a:rPr lang="ru-RU" b="1" i="1" smtClean="0"/>
              <a:t>(«Роняет лес багряный свой убор..»)</a:t>
            </a:r>
          </a:p>
          <a:p>
            <a:pPr eaLnBrk="1" hangingPunct="1"/>
            <a:r>
              <a:rPr lang="ru-RU" b="1" smtClean="0"/>
              <a:t>19 октября 1827 </a:t>
            </a:r>
            <a:r>
              <a:rPr lang="ru-RU" b="1" i="1" smtClean="0"/>
              <a:t>(«Бог помочь вам, друзья мои..»)</a:t>
            </a:r>
          </a:p>
          <a:p>
            <a:pPr eaLnBrk="1" hangingPunct="1"/>
            <a:r>
              <a:rPr lang="ru-RU" b="1" smtClean="0"/>
              <a:t>19 октября 1836 («</a:t>
            </a:r>
            <a:r>
              <a:rPr lang="ru-RU" b="1" i="1" smtClean="0"/>
              <a:t>Была пора: наш праздник молодой..»)</a:t>
            </a:r>
            <a:endParaRPr lang="ru-RU" b="1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9221" name="Picture 5" descr="http://www.tambovlib.ru/books/kklub/12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44824"/>
            <a:ext cx="3172711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19 октября 1825</a:t>
            </a:r>
            <a:br>
              <a:rPr lang="ru-RU" b="1" smtClean="0"/>
            </a:br>
            <a:r>
              <a:rPr lang="ru-RU" sz="3200" b="1" i="1" smtClean="0"/>
              <a:t>(«Роняет лес багряный свой убор..»)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В первом из них (1825 г.) возвышенные, торжественные строки: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              </a:t>
            </a:r>
            <a:r>
              <a:rPr lang="ru-RU" b="1" dirty="0" smtClean="0"/>
              <a:t>Друзья мои, прекрасен наш союз!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               Он, как душа неразделим и вечен…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Манифестом дружбы можно назвать седьмую строфу этого стихотворения: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       &lt;…&gt;</a:t>
            </a:r>
            <a:r>
              <a:rPr lang="ru-RU" b="1" dirty="0" smtClean="0"/>
              <a:t>Куда бы нас ни бросила судьбина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               И </a:t>
            </a:r>
            <a:r>
              <a:rPr lang="ru-RU" b="1" dirty="0" err="1" smtClean="0"/>
              <a:t>счастие</a:t>
            </a:r>
            <a:r>
              <a:rPr lang="ru-RU" b="1" dirty="0" smtClean="0"/>
              <a:t> куда б ни повело,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               Все те же мы: нам целый мир – чужбина;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               Отечество нам – Царское Село.        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     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239</TotalTime>
  <Words>723</Words>
  <Application>Microsoft Office PowerPoint</Application>
  <PresentationFormat>Экран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Тема6</vt:lpstr>
      <vt:lpstr>Лирика дружбы</vt:lpstr>
      <vt:lpstr>Лицейский период  (1811 – 1817 г.г.)</vt:lpstr>
      <vt:lpstr>«Пирующие студенты» (1814)</vt:lpstr>
      <vt:lpstr>«Друзьям»  («Богами вам ещё даны…»)</vt:lpstr>
      <vt:lpstr>«К другу стихотворцу»</vt:lpstr>
      <vt:lpstr>«Товарищам»</vt:lpstr>
      <vt:lpstr>«Разлука»</vt:lpstr>
      <vt:lpstr>19 октября - день  лицейской годовщины</vt:lpstr>
      <vt:lpstr>19 октября 1825 («Роняет лес багряный свой убор..»)</vt:lpstr>
      <vt:lpstr>Слайд 10</vt:lpstr>
      <vt:lpstr>19 октября 1827 («Бог помочь вам, друзья мои..») </vt:lpstr>
      <vt:lpstr>«Чем чаще празднует Лицей…» (1831)</vt:lpstr>
      <vt:lpstr>«Была пора: наш праздник молодой…» (1836)</vt:lpstr>
      <vt:lpstr>«И.И. Пущину»  («Мой первый друг,  мой друг бесценный…») (1827)</vt:lpstr>
      <vt:lpstr>«К Языкову» (1824)</vt:lpstr>
      <vt:lpstr>«Иных уж нет, а те далече...»</vt:lpstr>
      <vt:lpstr>Слайд 17</vt:lpstr>
      <vt:lpstr>Слайд 18</vt:lpstr>
      <vt:lpstr>Источники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6</dc:creator>
  <cp:lastModifiedBy>Olga</cp:lastModifiedBy>
  <cp:revision>44</cp:revision>
  <dcterms:created xsi:type="dcterms:W3CDTF">2014-02-07T15:52:02Z</dcterms:created>
  <dcterms:modified xsi:type="dcterms:W3CDTF">2014-02-27T14:57:40Z</dcterms:modified>
</cp:coreProperties>
</file>