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65" r:id="rId9"/>
    <p:sldId id="259" r:id="rId10"/>
    <p:sldId id="266" r:id="rId11"/>
    <p:sldId id="268" r:id="rId12"/>
    <p:sldId id="267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D00E8-7814-4F3C-B7A6-603E17ED91DB}" type="datetimeFigureOut">
              <a:rPr lang="ru-RU" smtClean="0"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01C8F-6B14-4146-B811-C961B9772D4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«Коррекционная направленность занятия»</a:t>
            </a:r>
            <a:endParaRPr lang="ru-RU" b="1" i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857628"/>
            <a:ext cx="4000528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«Ум, сердце и руки-</a:t>
            </a:r>
          </a:p>
          <a:p>
            <a:pPr algn="l"/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вот что нужно развивать </a:t>
            </a:r>
          </a:p>
          <a:p>
            <a:pPr algn="l"/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в детях как единое целое»</a:t>
            </a:r>
          </a:p>
          <a:p>
            <a:pPr algn="l"/>
            <a:endParaRPr lang="ru-RU" i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  <a:p>
            <a:pPr algn="l"/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Ш.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</a:rPr>
              <a:t>Амонишвили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ВНИМАНИЕ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3429024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Характеристики внимания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214942" y="2071678"/>
            <a:ext cx="3429024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Виды внимания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ХАРАКТЕРИСТИКИ ВНИМАНИЯ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928662" y="1600201"/>
            <a:ext cx="7758138" cy="2614618"/>
          </a:xfrm>
        </p:spPr>
        <p:txBody>
          <a:bodyPr>
            <a:noAutofit/>
          </a:bodyPr>
          <a:lstStyle/>
          <a:p>
            <a:r>
              <a:rPr lang="ru-RU" sz="3600" dirty="0" smtClean="0"/>
              <a:t>Устойчивость</a:t>
            </a:r>
          </a:p>
          <a:p>
            <a:r>
              <a:rPr lang="ru-RU" sz="3600" dirty="0" smtClean="0"/>
              <a:t>Концентрация</a:t>
            </a:r>
          </a:p>
          <a:p>
            <a:r>
              <a:rPr lang="ru-RU" sz="3600" dirty="0" smtClean="0"/>
              <a:t>Распределение</a:t>
            </a:r>
          </a:p>
          <a:p>
            <a:r>
              <a:rPr lang="ru-RU" sz="3600" dirty="0" smtClean="0"/>
              <a:t>Переключаемость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ВИДЫ ВНИМАНИЯ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3429024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Произвольное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00298" y="3571876"/>
            <a:ext cx="4714908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Послепроизвольное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72066" y="2071678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Непроизвольное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714744" y="2428868"/>
            <a:ext cx="2000264" cy="158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ДИАГНОСТИКА ВНИМАНИЯ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600201"/>
            <a:ext cx="4543428" cy="757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«Корректурная проба»</a:t>
            </a:r>
            <a:endParaRPr lang="ru-RU" dirty="0"/>
          </a:p>
        </p:txBody>
      </p:sp>
      <p:pic>
        <p:nvPicPr>
          <p:cNvPr id="21506" name="Picture 2" descr="развитие внимания у детей,  диагности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286124"/>
            <a:ext cx="2500330" cy="309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развитие внимания у детей,  диагности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2643182"/>
            <a:ext cx="3786214" cy="517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одержимое 12"/>
          <p:cNvSpPr txBox="1">
            <a:spLocks/>
          </p:cNvSpPr>
          <p:nvPr/>
        </p:nvSpPr>
        <p:spPr>
          <a:xfrm>
            <a:off x="4500562" y="2143116"/>
            <a:ext cx="4543428" cy="7572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«Таблицы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Шульте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09" name="Picture 5" descr="http://www.skorochtenie.info/images/shulte_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00496" y="3000372"/>
            <a:ext cx="4880886" cy="3629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Коррекционно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– развивающие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1"/>
            <a:ext cx="7043758" cy="3900502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Bookman Old Style" pitchFamily="18" charset="0"/>
              </a:rPr>
              <a:t>Корригировать внимание (произвольное, непроизвольное, устойчивое, переключения внимания, увеличения объема внимания);</a:t>
            </a: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ПАМЯТЬ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00306"/>
            <a:ext cx="3429024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По видам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72066" y="2500306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По типам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ВИДЫ ПАМЯТИ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3429024" cy="10715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12800" b="1" dirty="0" smtClean="0">
                <a:latin typeface="Bookman Old Style" pitchFamily="18" charset="0"/>
              </a:rPr>
              <a:t>Образная</a:t>
            </a:r>
          </a:p>
          <a:p>
            <a:pPr algn="ctr">
              <a:buNone/>
            </a:pPr>
            <a:r>
              <a:rPr lang="ru-RU" sz="4000" b="1" dirty="0" smtClean="0">
                <a:latin typeface="Bookman Old Style" pitchFamily="18" charset="0"/>
              </a:rPr>
              <a:t> </a:t>
            </a:r>
            <a:r>
              <a:rPr lang="ru-RU" sz="6400" b="1" dirty="0" smtClean="0">
                <a:latin typeface="Bookman Old Style" pitchFamily="18" charset="0"/>
              </a:rPr>
              <a:t>(зрительная, слуховая, осязательная, вкусовая, обонятельная)</a:t>
            </a:r>
            <a:endParaRPr lang="ru-RU" sz="6400" b="1" dirty="0">
              <a:latin typeface="Bookman Old Style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57158" y="3429000"/>
            <a:ext cx="492922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Словесно-логическая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965439" y="1535893"/>
            <a:ext cx="1856594" cy="164386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одержимое 2"/>
          <p:cNvSpPr txBox="1">
            <a:spLocks/>
          </p:cNvSpPr>
          <p:nvPr/>
        </p:nvSpPr>
        <p:spPr>
          <a:xfrm>
            <a:off x="5143504" y="4429132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Моторная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4179091" y="2250273"/>
            <a:ext cx="2775764" cy="113269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5072066" y="2071678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Эмоциональная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ТИПЫ ПАМЯТИ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00306"/>
            <a:ext cx="4357718" cy="35719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Кратковременная – </a:t>
            </a:r>
            <a:r>
              <a:rPr lang="ru-RU" dirty="0" smtClean="0">
                <a:latin typeface="Bookman Old Style" pitchFamily="18" charset="0"/>
              </a:rPr>
              <a:t>одноразовое предъявление материала и его краткосрочное хранение</a:t>
            </a:r>
            <a:endParaRPr lang="ru-RU" dirty="0">
              <a:latin typeface="Bookman Old Style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3000364" y="1285860"/>
            <a:ext cx="1071570" cy="107157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143008" cy="1071570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одержимое 2"/>
          <p:cNvSpPr txBox="1">
            <a:spLocks/>
          </p:cNvSpPr>
          <p:nvPr/>
        </p:nvSpPr>
        <p:spPr>
          <a:xfrm>
            <a:off x="4786314" y="2500306"/>
            <a:ext cx="4000528" cy="35719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Долговременная –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опирается на многократное предъявление материала и длительное его хранение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ДИАГНОСТИКА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ПАМЯТИ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600201"/>
            <a:ext cx="4543428" cy="757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«Кратковременная память»</a:t>
            </a:r>
            <a:endParaRPr lang="ru-RU" dirty="0"/>
          </a:p>
        </p:txBody>
      </p:sp>
      <p:sp>
        <p:nvSpPr>
          <p:cNvPr id="14" name="Содержимое 12"/>
          <p:cNvSpPr txBox="1">
            <a:spLocks/>
          </p:cNvSpPr>
          <p:nvPr/>
        </p:nvSpPr>
        <p:spPr>
          <a:xfrm>
            <a:off x="428596" y="2714620"/>
            <a:ext cx="4543428" cy="7572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«Запоминание 10 слов (20 слов)»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 descr="http://900igr.net/datai/filosofija/Vnimanie-i-pamjat/0051-048-Vnimanie-i-pamja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71612"/>
            <a:ext cx="2857500" cy="3476626"/>
          </a:xfrm>
          <a:prstGeom prst="rect">
            <a:avLst/>
          </a:prstGeom>
          <a:noFill/>
        </p:spPr>
      </p:pic>
      <p:sp>
        <p:nvSpPr>
          <p:cNvPr id="10" name="Содержимое 12"/>
          <p:cNvSpPr txBox="1">
            <a:spLocks/>
          </p:cNvSpPr>
          <p:nvPr/>
        </p:nvSpPr>
        <p:spPr>
          <a:xfrm>
            <a:off x="428596" y="3786190"/>
            <a:ext cx="4543428" cy="7572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«Четыре вида памяти»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Коррекционно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– развивающие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1"/>
            <a:ext cx="7043758" cy="2185989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Bookman Old Style" pitchFamily="18" charset="0"/>
              </a:rPr>
              <a:t>Коррекция и развитие памяти (кратковременной, долговременной);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ВОСПРИЯТИЕ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00201"/>
            <a:ext cx="7686700" cy="282893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  это целостное отражение предметов и явлений объективного мира при их непосредственном воздействии в данный момент на органы чувств.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МЫШЛЕНИЕ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00306"/>
            <a:ext cx="3429024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Операции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72066" y="2500306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Виды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ОПЕРАЦИИ МЫШЛЕНИЯ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2500298" y="1285860"/>
            <a:ext cx="6186502" cy="5257799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Bookman Old Style" pitchFamily="18" charset="0"/>
              </a:rPr>
              <a:t>Сравнение</a:t>
            </a:r>
            <a:endParaRPr lang="ru-RU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latin typeface="Bookman Old Style" pitchFamily="18" charset="0"/>
              </a:rPr>
              <a:t>Обобщение</a:t>
            </a:r>
            <a:endParaRPr lang="ru-RU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latin typeface="Bookman Old Style" pitchFamily="18" charset="0"/>
              </a:rPr>
              <a:t>Анализ</a:t>
            </a:r>
            <a:endParaRPr lang="ru-RU" sz="3600" dirty="0" smtClean="0">
              <a:latin typeface="Bookman Old Style" pitchFamily="18" charset="0"/>
            </a:endParaRPr>
          </a:p>
          <a:p>
            <a:r>
              <a:rPr lang="ru-RU" sz="3600" dirty="0" smtClean="0">
                <a:latin typeface="Bookman Old Style" pitchFamily="18" charset="0"/>
              </a:rPr>
              <a:t>Синтез</a:t>
            </a:r>
          </a:p>
          <a:p>
            <a:r>
              <a:rPr lang="ru-RU" sz="3600" dirty="0" smtClean="0">
                <a:latin typeface="Bookman Old Style" pitchFamily="18" charset="0"/>
              </a:rPr>
              <a:t>Абстракция</a:t>
            </a:r>
          </a:p>
          <a:p>
            <a:r>
              <a:rPr lang="ru-RU" sz="3600" dirty="0" smtClean="0">
                <a:latin typeface="Bookman Old Style" pitchFamily="18" charset="0"/>
              </a:rPr>
              <a:t>Конкретизация</a:t>
            </a:r>
          </a:p>
          <a:p>
            <a:r>
              <a:rPr lang="ru-RU" sz="3600" dirty="0" smtClean="0">
                <a:latin typeface="Bookman Old Style" pitchFamily="18" charset="0"/>
              </a:rPr>
              <a:t>Классификация</a:t>
            </a:r>
          </a:p>
          <a:p>
            <a:r>
              <a:rPr lang="ru-RU" sz="3600" dirty="0" err="1" smtClean="0">
                <a:latin typeface="Bookman Old Style" pitchFamily="18" charset="0"/>
              </a:rPr>
              <a:t>Систематиация</a:t>
            </a:r>
            <a:endParaRPr lang="ru-RU" sz="36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ВИДЫ МЫШЛЕНИЯ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928802"/>
            <a:ext cx="3429024" cy="22145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latin typeface="Bookman Old Style" pitchFamily="18" charset="0"/>
              </a:rPr>
              <a:t>Наглядно – действенное </a:t>
            </a:r>
            <a:r>
              <a:rPr lang="ru-RU" sz="4500" b="1" dirty="0" smtClean="0">
                <a:latin typeface="Bookman Old Style" pitchFamily="18" charset="0"/>
              </a:rPr>
              <a:t>(</a:t>
            </a:r>
            <a:r>
              <a:rPr lang="ru-RU" sz="4500" b="1" dirty="0" smtClean="0">
                <a:latin typeface="Bookman Old Style" pitchFamily="18" charset="0"/>
              </a:rPr>
              <a:t>непосредственное восприятие предметов, реальное преобразование в процессе действий с предметами)</a:t>
            </a:r>
            <a:endParaRPr lang="ru-RU" sz="3500" b="1" dirty="0">
              <a:latin typeface="Bookman Old Style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2857488" y="4357694"/>
            <a:ext cx="3429024" cy="22145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Словесно – логическое </a:t>
            </a: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(осуществляется при помощи логических операций)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357818" y="2000240"/>
            <a:ext cx="3429024" cy="22145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Наглядно – образное </a:t>
            </a:r>
            <a:r>
              <a:rPr kumimoji="0" lang="ru-RU" sz="4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(опора на представления и образы)</a:t>
            </a: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ДИАГНОСТИКА 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МЫШЛЕНИЯ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457200" y="1600201"/>
            <a:ext cx="4543428" cy="7572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«Классификация»</a:t>
            </a:r>
            <a:endParaRPr lang="ru-RU" dirty="0"/>
          </a:p>
        </p:txBody>
      </p:sp>
      <p:sp>
        <p:nvSpPr>
          <p:cNvPr id="14" name="Содержимое 12"/>
          <p:cNvSpPr txBox="1">
            <a:spLocks/>
          </p:cNvSpPr>
          <p:nvPr/>
        </p:nvSpPr>
        <p:spPr>
          <a:xfrm>
            <a:off x="428596" y="2714620"/>
            <a:ext cx="4543428" cy="7572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«Сравни картинки»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12"/>
          <p:cNvSpPr txBox="1">
            <a:spLocks/>
          </p:cNvSpPr>
          <p:nvPr/>
        </p:nvSpPr>
        <p:spPr>
          <a:xfrm>
            <a:off x="428596" y="3786190"/>
            <a:ext cx="4543428" cy="1571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</a:t>
            </a:r>
            <a:r>
              <a:rPr lang="ru-RU" sz="3200" dirty="0" smtClean="0"/>
              <a:t>Исследование словесно-логического </a:t>
            </a:r>
            <a:r>
              <a:rPr lang="ru-RU" sz="3200" dirty="0" smtClean="0"/>
              <a:t>мышления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  и т.д.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animBg="1"/>
      <p:bldP spid="14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Коррекционно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– развивающие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857364"/>
            <a:ext cx="7043758" cy="218598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latin typeface="Bookman Old Style" pitchFamily="18" charset="0"/>
              </a:rPr>
              <a:t>Коррекция и развитие мыслительной деятельности (операций анализа и синтеза, выявление главной мысли, установление логических и причинно – следственных связей);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РЕЧЬ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500306"/>
            <a:ext cx="3429024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Активная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072066" y="2500306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Пассивная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одержимое 2"/>
          <p:cNvSpPr txBox="1">
            <a:spLocks/>
          </p:cNvSpPr>
          <p:nvPr/>
        </p:nvSpPr>
        <p:spPr>
          <a:xfrm>
            <a:off x="214282" y="4143380"/>
            <a:ext cx="242889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Устная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000364" y="4143380"/>
            <a:ext cx="3071834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Письменная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393009" y="3464719"/>
            <a:ext cx="642942" cy="42862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3107521" y="3464719"/>
            <a:ext cx="642942" cy="42862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Коррекционно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– развивающие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857364"/>
            <a:ext cx="7043758" cy="342902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latin typeface="Bookman Old Style" pitchFamily="18" charset="0"/>
              </a:rPr>
              <a:t>коррекция и развитие связной устной речи (регулирующая функция, планирующая функция, анализирующая функция, </a:t>
            </a:r>
            <a:r>
              <a:rPr lang="ru-RU" dirty="0" err="1" smtClean="0">
                <a:latin typeface="Bookman Old Style" pitchFamily="18" charset="0"/>
              </a:rPr>
              <a:t>орфоэпически</a:t>
            </a:r>
            <a:r>
              <a:rPr lang="ru-RU" dirty="0" smtClean="0">
                <a:latin typeface="Bookman Old Style" pitchFamily="18" charset="0"/>
              </a:rPr>
              <a:t> правильное произношение, пополнение и обогащение пассивного и активного словарного запаса, диалогическая и монологическая речь);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коррекция и развитие связной письменной речи (при работе над деформированными текстами, сочинением, изложением, творческим диктантом);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ВОСПРИЯТИЕ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wilmont.nl/Kleurplaten/Dieren/Poes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643050"/>
            <a:ext cx="2481126" cy="3643338"/>
          </a:xfrm>
          <a:prstGeom prst="rect">
            <a:avLst/>
          </a:prstGeom>
          <a:noFill/>
        </p:spPr>
      </p:pic>
      <p:pic>
        <p:nvPicPr>
          <p:cNvPr id="4100" name="Picture 4" descr="http://allmum.ru/uploads/gallery/comthumb/23/5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7" y="1619250"/>
            <a:ext cx="2693506" cy="3595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ВОСПРИЯТИЕ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3429024" cy="78581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b="1" dirty="0" smtClean="0">
                <a:latin typeface="Bookman Old Style" pitchFamily="18" charset="0"/>
              </a:rPr>
              <a:t>осязательное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000364" y="3571876"/>
            <a:ext cx="3429024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слуховое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214942" y="2071678"/>
            <a:ext cx="3429024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зрительное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 flipV="1">
            <a:off x="2786050" y="1285860"/>
            <a:ext cx="1285884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643570" y="1285860"/>
            <a:ext cx="1214446" cy="642942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3714744" y="2428868"/>
            <a:ext cx="2000264" cy="1588"/>
          </a:xfrm>
          <a:prstGeom prst="straightConnector1">
            <a:avLst/>
          </a:prstGeom>
          <a:ln w="28575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Осязательное восприятие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857364"/>
            <a:ext cx="8001056" cy="14001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Умение различать ощущение холода, тепла и боли, а также прикосновения и давления.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786314" y="4071942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Тест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«Волшебный мешочек»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Зрительное восприятие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857364"/>
            <a:ext cx="8001056" cy="14001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Bookman Old Style" pitchFamily="18" charset="0"/>
              </a:rPr>
              <a:t>необходимо для различения яркости, цветности, формы, величины предметов, их взаимное расположение и расстояние между друг другом.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929190" y="3357562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Тесты:</a:t>
            </a:r>
            <a:endParaRPr lang="ru-RU" sz="3200" b="1" dirty="0" smtClean="0">
              <a:latin typeface="Bookman Old Style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«Зашумленные картинки»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18434" name="Picture 2" descr="http://i007.radikal.ru/0805/31/02ccb519135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357562"/>
            <a:ext cx="4267200" cy="3019425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929190" y="4357694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Тесты:</a:t>
            </a:r>
            <a:endParaRPr lang="ru-RU" sz="3200" b="1" dirty="0" smtClean="0">
              <a:latin typeface="Bookman Old Style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«Недорисованные изображения»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8" name="Рисунок 7" descr="http://azps.ru/tests/pozn/whois.files/image00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286124"/>
            <a:ext cx="422338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4929190" y="5429264"/>
            <a:ext cx="3857652" cy="7858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Тесты:</a:t>
            </a:r>
            <a:endParaRPr lang="ru-RU" sz="3200" b="1" dirty="0" smtClean="0">
              <a:latin typeface="Bookman Old Style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-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«Недостающие детали»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18436" name="Picture 4" descr="http://img483.imageshack.us/img483/9356/e10000qv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286124"/>
            <a:ext cx="442915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Слуховое восприятие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857364"/>
            <a:ext cx="8001056" cy="14001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Способность воспринимать звуки и ориентироваться по ним в окружающей среде при помощи слухового анализатора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714876" y="3357562"/>
            <a:ext cx="4071966" cy="1785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Тесты:</a:t>
            </a:r>
            <a:endParaRPr lang="ru-RU" sz="3200" b="1" dirty="0" smtClean="0">
              <a:latin typeface="Bookman Old Style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«Угадай, какие звуки нарушают тишину?»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3200" b="1" baseline="0" dirty="0" smtClean="0">
                <a:latin typeface="Bookman Old Style" pitchFamily="18" charset="0"/>
              </a:rPr>
              <a:t>«Морзянка»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«Музыкальные инструменты» и т.д.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Восприятие пространства и времени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857364"/>
            <a:ext cx="8001056" cy="14001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отражаются объективные пространственно-временные отношения между предметами.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714876" y="3357562"/>
            <a:ext cx="4071966" cy="15716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Тесты:</a:t>
            </a:r>
            <a:endParaRPr lang="ru-RU" sz="3200" b="1" dirty="0" smtClean="0">
              <a:latin typeface="Bookman Old Style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«Раскрась правильно»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3200" b="1" baseline="0" dirty="0" smtClean="0">
                <a:latin typeface="Bookman Old Style" pitchFamily="18" charset="0"/>
              </a:rPr>
              <a:t>«Сколько время»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«Времена года» и т.д.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79661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9037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Коррекционно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– развивающие задачи: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0201"/>
            <a:ext cx="7043758" cy="390050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Bookman Old Style" pitchFamily="18" charset="0"/>
              </a:rPr>
              <a:t>коррекция и развитие зрительных восприятий;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развитие слухового восприятия;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коррекция и развитие тактильного восприятия;</a:t>
            </a:r>
          </a:p>
          <a:p>
            <a:pPr lvl="0"/>
            <a:r>
              <a:rPr lang="ru-RU" dirty="0" smtClean="0">
                <a:latin typeface="Bookman Old Style" pitchFamily="18" charset="0"/>
              </a:rPr>
              <a:t>коррекция и развитие мелкой моторики кистей рук (формирование ручной умелости, развитие ритмичности, плавности движений, соразмерности движений);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508</Words>
  <PresentationFormat>Экран (4:3)</PresentationFormat>
  <Paragraphs>107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«Коррекционная направленность занятия»</vt:lpstr>
      <vt:lpstr>ВОСПРИЯТИЕ</vt:lpstr>
      <vt:lpstr>ВОСПРИЯТИЕ</vt:lpstr>
      <vt:lpstr>ВОСПРИЯТИЕ</vt:lpstr>
      <vt:lpstr>Осязательное восприятие</vt:lpstr>
      <vt:lpstr>Зрительное восприятие</vt:lpstr>
      <vt:lpstr>Слуховое восприятие</vt:lpstr>
      <vt:lpstr>Восприятие пространства и времени</vt:lpstr>
      <vt:lpstr>Коррекционно – развивающие задачи:</vt:lpstr>
      <vt:lpstr>ВНИМАНИЕ</vt:lpstr>
      <vt:lpstr>ХАРАКТЕРИСТИКИ ВНИМАНИЯ</vt:lpstr>
      <vt:lpstr>ВИДЫ ВНИМАНИЯ</vt:lpstr>
      <vt:lpstr>ДИАГНОСТИКА ВНИМАНИЯ</vt:lpstr>
      <vt:lpstr>Коррекционно – развивающие задачи:</vt:lpstr>
      <vt:lpstr>ПАМЯТЬ</vt:lpstr>
      <vt:lpstr>ВИДЫ ПАМЯТИ</vt:lpstr>
      <vt:lpstr>ТИПЫ ПАМЯТИ</vt:lpstr>
      <vt:lpstr>ДИАГНОСТИКА ПАМЯТИ</vt:lpstr>
      <vt:lpstr>Коррекционно – развивающие задачи:</vt:lpstr>
      <vt:lpstr>МЫШЛЕНИЕ</vt:lpstr>
      <vt:lpstr>ОПЕРАЦИИ МЫШЛЕНИЯ</vt:lpstr>
      <vt:lpstr>ВИДЫ МЫШЛЕНИЯ</vt:lpstr>
      <vt:lpstr>ДИАГНОСТИКА МЫШЛЕНИЯ</vt:lpstr>
      <vt:lpstr>Коррекционно – развивающие задачи:</vt:lpstr>
      <vt:lpstr>РЕЧЬ</vt:lpstr>
      <vt:lpstr>Коррекционно – развивающие задачи: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«Коррекционная направленность занятия»</dc:title>
  <dc:creator>Маша</dc:creator>
  <cp:lastModifiedBy>Маша</cp:lastModifiedBy>
  <cp:revision>22</cp:revision>
  <dcterms:created xsi:type="dcterms:W3CDTF">2014-01-19T14:06:20Z</dcterms:created>
  <dcterms:modified xsi:type="dcterms:W3CDTF">2014-01-19T16:55:07Z</dcterms:modified>
</cp:coreProperties>
</file>