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9" r:id="rId4"/>
    <p:sldId id="266" r:id="rId5"/>
    <p:sldId id="269" r:id="rId6"/>
    <p:sldId id="270" r:id="rId7"/>
    <p:sldId id="267" r:id="rId8"/>
    <p:sldId id="265" r:id="rId9"/>
    <p:sldId id="258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809B0-C850-4129-8BCD-2CA8E5110E8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FBEE-F528-48B5-A2E6-88BC1F6ED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59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C0540E-6788-4186-BE31-2FBF65EABA70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3D09C7-BF7A-48A1-968D-2811B1E7FB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9068544" cy="14700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Развитие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психофизиологической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базы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речи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у младших школьников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интеллектуальными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нарушениями</a:t>
            </a:r>
            <a:r>
              <a:rPr lang="ru-RU" b="1" dirty="0">
                <a:latin typeface="Book Antiqua" panose="02040602050305030304" pitchFamily="18" charset="0"/>
              </a:rPr>
              <a:t/>
            </a:r>
            <a:br>
              <a:rPr lang="ru-RU" b="1" dirty="0">
                <a:latin typeface="Book Antiqua" panose="02040602050305030304" pitchFamily="18" charset="0"/>
              </a:rPr>
            </a:b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8820472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Комплексные разминки могут выполняться на коррекционном часе,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 индивидуальных  занятиях с дефектологом,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а также родителями дома.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Работа по развитию психофизиологической базы речи у младших школьников с нарушениями в развитии строится с учетом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особенностей: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pPr algn="just"/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ru-RU" sz="2800" i="1" dirty="0">
                <a:solidFill>
                  <a:srgbClr val="0070C0"/>
                </a:solidFill>
                <a:latin typeface="Corbel" panose="020B0503020204020204" pitchFamily="34" charset="0"/>
              </a:rPr>
              <a:t>формирования психических </a:t>
            </a:r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процессов</a:t>
            </a:r>
            <a:r>
              <a:rPr lang="ru-RU" sz="2800" i="1" dirty="0">
                <a:solidFill>
                  <a:srgbClr val="0070C0"/>
                </a:solidFill>
                <a:latin typeface="Corbel" panose="020B0503020204020204" pitchFamily="34" charset="0"/>
              </a:rPr>
              <a:t>;</a:t>
            </a:r>
            <a:endParaRPr lang="ru-RU" sz="2800" i="1" dirty="0" smtClean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algn="just"/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ru-RU" sz="2800" i="1" dirty="0">
                <a:solidFill>
                  <a:srgbClr val="0070C0"/>
                </a:solidFill>
                <a:latin typeface="Corbel" panose="020B0503020204020204" pitchFamily="34" charset="0"/>
              </a:rPr>
              <a:t>физических </a:t>
            </a:r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возможностей; </a:t>
            </a:r>
          </a:p>
          <a:p>
            <a:pPr algn="just"/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познавательной </a:t>
            </a:r>
            <a:r>
              <a:rPr lang="ru-RU" sz="2800" i="1" dirty="0">
                <a:solidFill>
                  <a:srgbClr val="0070C0"/>
                </a:solidFill>
                <a:latin typeface="Corbel" panose="020B0503020204020204" pitchFamily="34" charset="0"/>
              </a:rPr>
              <a:t>деятельности </a:t>
            </a:r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;</a:t>
            </a:r>
          </a:p>
          <a:p>
            <a:pPr algn="just"/>
            <a:r>
              <a:rPr lang="ru-RU" sz="2800" i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 </a:t>
            </a:r>
            <a:r>
              <a:rPr lang="ru-RU" sz="2800" i="1" dirty="0">
                <a:solidFill>
                  <a:srgbClr val="0070C0"/>
                </a:solidFill>
                <a:latin typeface="Corbel" panose="020B0503020204020204" pitchFamily="34" charset="0"/>
              </a:rPr>
              <a:t>эмоционально -волевой сферы.</a:t>
            </a:r>
          </a:p>
          <a:p>
            <a:pPr algn="just"/>
            <a:endParaRPr lang="ru-RU" i="1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61048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0070C0"/>
                </a:solidFill>
                <a:latin typeface="Book Antiqua" panose="02040602050305030304" pitchFamily="18" charset="0"/>
              </a:rPr>
              <a:t>Д</a:t>
            </a:r>
            <a:r>
              <a:rPr lang="ru-RU" sz="32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ля </a:t>
            </a:r>
            <a:r>
              <a:rPr lang="ru-RU" sz="3200" b="1" dirty="0">
                <a:solidFill>
                  <a:srgbClr val="0070C0"/>
                </a:solidFill>
                <a:latin typeface="Book Antiqua" panose="02040602050305030304" pitchFamily="18" charset="0"/>
              </a:rPr>
              <a:t>младших школьников</a:t>
            </a:r>
            <a:br>
              <a:rPr lang="ru-RU" sz="3200" b="1" dirty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Book Antiqua" panose="02040602050305030304" pitchFamily="18" charset="0"/>
              </a:rPr>
              <a:t>н</a:t>
            </a:r>
            <a:r>
              <a:rPr lang="ru-RU" sz="32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еобходимо </a:t>
            </a:r>
            <a:r>
              <a:rPr lang="ru-RU" sz="3200" b="1" dirty="0">
                <a:solidFill>
                  <a:srgbClr val="0070C0"/>
                </a:solidFill>
                <a:latin typeface="Book Antiqua" panose="02040602050305030304" pitchFamily="18" charset="0"/>
              </a:rPr>
              <a:t>проводить </a:t>
            </a:r>
            <a:r>
              <a:rPr lang="ru-RU" sz="32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комплексы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упражнений, способствующих развитию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коррекции двигательно-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сенсорно-моторной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сферы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81128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Дыхательные упражнения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</a:rPr>
              <a:t>снимают мышечное напряжение и эмоциональную зажатость, способствуют развитию и укреплению голоса, умению управлять им, а также  являются средством профилактики респираторных заболеваний.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149080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  <a:t>В коррекционной работе необходимо уделять большое внимание преодолению учащимися </a:t>
            </a:r>
            <a:b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нарушений различных видов моторики,</a:t>
            </a:r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развитие и совершенствование комплекса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тонкомоторных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навыков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силы координации, точности, пластичности движений кисти и пальцев рук.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Движения тела и пальцев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Book Antiqua" panose="02040602050305030304" pitchFamily="18" charset="0"/>
              </a:rPr>
              <a:t>сопровождении артикуляционных упражнений способствуют развитию межполушарных взаимодействий. В процессе выполнения сочетанных упражнений ребенок учится произвольно управлять своим телом.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9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необходима профилактика нарушения зрения на всех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этапах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424936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solidFill>
                  <a:srgbClr val="0070C0"/>
                </a:solidFill>
                <a:latin typeface="Book Antiqua" panose="02040602050305030304" pitchFamily="18" charset="0"/>
              </a:rPr>
              <a:t>Глазодвигательные упражнения </a:t>
            </a:r>
            <a:r>
              <a:rPr lang="ru-RU" sz="2800" dirty="0">
                <a:solidFill>
                  <a:srgbClr val="0070C0"/>
                </a:solidFill>
                <a:latin typeface="Book Antiqua" panose="02040602050305030304" pitchFamily="18" charset="0"/>
              </a:rPr>
              <a:t>не только являются профилактикой нарушения зрения, но и способствуют расширению полей зрения, зрительно-моторной координации, развитию зрительного восприятия и совершенствованию всех функций внимания. </a:t>
            </a:r>
          </a:p>
        </p:txBody>
      </p:sp>
    </p:spTree>
    <p:extLst>
      <p:ext uri="{BB962C8B-B14F-4D97-AF65-F5344CB8AC3E}">
        <p14:creationId xmlns:p14="http://schemas.microsoft.com/office/powerpoint/2010/main" val="1776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комплексная разминка</a:t>
            </a:r>
          </a:p>
        </p:txBody>
      </p:sp>
    </p:spTree>
    <p:extLst>
      <p:ext uri="{BB962C8B-B14F-4D97-AF65-F5344CB8AC3E}">
        <p14:creationId xmlns:p14="http://schemas.microsoft.com/office/powerpoint/2010/main" val="5716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0070C0"/>
                </a:solidFill>
              </a:rPr>
              <a:t>1.Развитие </a:t>
            </a:r>
            <a:r>
              <a:rPr lang="ru-RU" sz="1800" b="1" dirty="0">
                <a:solidFill>
                  <a:srgbClr val="0070C0"/>
                </a:solidFill>
              </a:rPr>
              <a:t>общей координации, точности, достаточной силы движения, способности удержания позы и переключению</a:t>
            </a:r>
            <a:r>
              <a:rPr lang="ru-RU" sz="1800" b="1" dirty="0" smtClean="0">
                <a:solidFill>
                  <a:srgbClr val="0070C0"/>
                </a:solidFill>
              </a:rPr>
              <a:t>;</a:t>
            </a:r>
            <a:r>
              <a:rPr lang="ru-RU" sz="1800" b="1" dirty="0">
                <a:solidFill>
                  <a:srgbClr val="0070C0"/>
                </a:solidFill>
              </a:rPr>
              <a:t/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2.Развитие </a:t>
            </a:r>
            <a:r>
              <a:rPr lang="ru-RU" sz="1800" b="1" dirty="0">
                <a:solidFill>
                  <a:srgbClr val="0070C0"/>
                </a:solidFill>
              </a:rPr>
              <a:t>и совершенствование общей, тонкой и артикуляционной моторики;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3.Формирование </a:t>
            </a:r>
            <a:r>
              <a:rPr lang="ru-RU" sz="1800" b="1" dirty="0">
                <a:solidFill>
                  <a:srgbClr val="0070C0"/>
                </a:solidFill>
              </a:rPr>
              <a:t>пространственных ориентировок;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4.Тренировка </a:t>
            </a:r>
            <a:r>
              <a:rPr lang="ru-RU" sz="1800" b="1" dirty="0">
                <a:solidFill>
                  <a:srgbClr val="0070C0"/>
                </a:solidFill>
              </a:rPr>
              <a:t>вестибулярного аппарата;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5.Укрепление </a:t>
            </a:r>
            <a:r>
              <a:rPr lang="ru-RU" sz="1800" b="1" dirty="0">
                <a:solidFill>
                  <a:srgbClr val="0070C0"/>
                </a:solidFill>
              </a:rPr>
              <a:t>глазодвигательных мышц;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6.Тренировка </a:t>
            </a:r>
            <a:r>
              <a:rPr lang="ru-RU" sz="1800" b="1" dirty="0">
                <a:solidFill>
                  <a:srgbClr val="0070C0"/>
                </a:solidFill>
              </a:rPr>
              <a:t>произвольного слухового </a:t>
            </a:r>
            <a:r>
              <a:rPr lang="ru-RU" sz="1800" b="1" dirty="0" smtClean="0">
                <a:solidFill>
                  <a:srgbClr val="0070C0"/>
                </a:solidFill>
              </a:rPr>
              <a:t>внимания(концентрация</a:t>
            </a:r>
            <a:r>
              <a:rPr lang="ru-RU" sz="1800" b="1" dirty="0">
                <a:solidFill>
                  <a:srgbClr val="0070C0"/>
                </a:solidFill>
              </a:rPr>
              <a:t>, выработка устойчивости), </a:t>
            </a:r>
            <a:r>
              <a:rPr lang="ru-RU" sz="1800" b="1" dirty="0" smtClean="0">
                <a:solidFill>
                  <a:srgbClr val="0070C0"/>
                </a:solidFill>
              </a:rPr>
              <a:t>механической </a:t>
            </a:r>
            <a:r>
              <a:rPr lang="ru-RU" sz="1800" b="1" dirty="0">
                <a:solidFill>
                  <a:srgbClr val="0070C0"/>
                </a:solidFill>
              </a:rPr>
              <a:t>и логической памяти, абстрактного мышления;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7.Развития </a:t>
            </a:r>
            <a:r>
              <a:rPr lang="ru-RU" sz="1800" b="1" dirty="0">
                <a:solidFill>
                  <a:srgbClr val="0070C0"/>
                </a:solidFill>
              </a:rPr>
              <a:t>речевого дыхания и голоса;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8.Развитие </a:t>
            </a:r>
            <a:r>
              <a:rPr lang="ru-RU" sz="1800" b="1" dirty="0">
                <a:solidFill>
                  <a:srgbClr val="0070C0"/>
                </a:solidFill>
              </a:rPr>
              <a:t>фонематического восприятия и формирование начальных навыков звукового анализа и синтеза.</a:t>
            </a:r>
          </a:p>
        </p:txBody>
      </p:sp>
    </p:spTree>
    <p:extLst>
      <p:ext uri="{BB962C8B-B14F-4D97-AF65-F5344CB8AC3E}">
        <p14:creationId xmlns:p14="http://schemas.microsoft.com/office/powerpoint/2010/main" val="10854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668</TotalTime>
  <Words>141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Развитие  психофизиологической  базы речи у младших школьников  с интеллектуальными нарушениями </vt:lpstr>
      <vt:lpstr>Презентация PowerPoint</vt:lpstr>
      <vt:lpstr>Для младших школьников необходимо проводить  комплексы упражнений, способствующих развитию  и коррекции двигательно-  и сенсорно-моторной сферы</vt:lpstr>
      <vt:lpstr>Дыхательные упражнения снимают мышечное напряжение и эмоциональную зажатость, способствуют развитию и укреплению голоса, умению управлять им, а также  являются средством профилактики респираторных заболеваний. </vt:lpstr>
      <vt:lpstr>В коррекционной работе необходимо уделять большое внимание преодолению учащимися  нарушений различных видов моторики, развитие и совершенствование комплекса тонкомоторных навыков, силы координации, точности, пластичности движений кисти и пальцев рук. </vt:lpstr>
      <vt:lpstr>Движения тела и пальцев  в сопровождении артикуляционных упражнений способствуют развитию межполушарных взаимодействий. В процессе выполнения сочетанных упражнений ребенок учится произвольно управлять своим телом.   </vt:lpstr>
      <vt:lpstr>необходима профилактика нарушения зрения на всех  этапах обучения</vt:lpstr>
      <vt:lpstr>комплексная разминка</vt:lpstr>
      <vt:lpstr>1.Развитие общей координации, точности, достаточной силы движения, способности удержания позы и переключению;  2.Развитие и совершенствование общей, тонкой и артикуляционной моторики;  3.Формирование пространственных ориентировок;  4.Тренировка вестибулярного аппарата;  5.Укрепление глазодвигательных мышц;  6.Тренировка произвольного слухового внимания(концентрация, выработка устойчивости), механической и логической памяти, абстрактного мышления;  7.Развития речевого дыхания и голоса;  8.Развитие фонематического восприятия и формирование начальных навыков звукового анализа и синтеза.</vt:lpstr>
      <vt:lpstr>Комплексные разминки могут выполняться на коррекционном часе,  на индивидуальных  занятиях с дефектологом,  а также родителями дома.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психофизиологической базы речи у младших школьников с интеллектуальными нарушениями.</dc:title>
  <dc:creator>Светлана</dc:creator>
  <cp:lastModifiedBy>18Светлана Кушнарева</cp:lastModifiedBy>
  <cp:revision>31</cp:revision>
  <dcterms:created xsi:type="dcterms:W3CDTF">2013-11-04T12:53:59Z</dcterms:created>
  <dcterms:modified xsi:type="dcterms:W3CDTF">2014-08-21T05:26:52Z</dcterms:modified>
</cp:coreProperties>
</file>