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6" r:id="rId9"/>
    <p:sldId id="267" r:id="rId10"/>
    <p:sldId id="269" r:id="rId11"/>
    <p:sldId id="270" r:id="rId12"/>
    <p:sldId id="274" r:id="rId13"/>
    <p:sldId id="272" r:id="rId14"/>
    <p:sldId id="273" r:id="rId15"/>
    <p:sldId id="276" r:id="rId16"/>
    <p:sldId id="288" r:id="rId17"/>
    <p:sldId id="277" r:id="rId18"/>
    <p:sldId id="285" r:id="rId19"/>
    <p:sldId id="279" r:id="rId20"/>
    <p:sldId id="284" r:id="rId21"/>
    <p:sldId id="280" r:id="rId22"/>
    <p:sldId id="283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86" autoAdjust="0"/>
  </p:normalViewPr>
  <p:slideViewPr>
    <p:cSldViewPr>
      <p:cViewPr>
        <p:scale>
          <a:sx n="82" d="100"/>
          <a:sy n="82" d="100"/>
        </p:scale>
        <p:origin x="-720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FC464-BD6F-47E0-89CC-F60EFB635EAF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D800AD0-5DA3-4352-B16B-EB56F6AA0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43143-46E9-4039-BE0E-E6D32C684884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095D6-5145-478B-AA6C-181B5D6E4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6A40D-F552-43BB-8690-2E9C2758F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CB3AB-E277-476F-8646-F76ABF31F562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35595-76E0-4C03-A56C-61C91BC7250A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4293-A681-45B8-A76A-D1EE8F011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0FB73-EC20-4D21-AEAC-0C312DBB8665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91974E3-C669-40BB-B3BA-5922E0095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DFFE5-F7AF-43C6-B15E-6675035B7A36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CF2AC-DB43-46F5-9AB3-FD506B7DE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B85AC-621E-499F-A43C-41B0B1E8E5A6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43C094E-0598-46F2-AA5D-35A0A8505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FA206-B248-46BE-9522-6A09ADE7CE33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16BAA-48ED-4BF9-8B48-69CE1F2BA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4E0C7-2D9B-44D7-9FFE-FF79E7960542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8BDC24-3EC6-4720-90AC-22F737DBA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9063ED6-CB09-44D5-8DE5-F691AEDEA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0195-CD72-4041-947D-B0344D867E32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33F28-223E-4BBE-8197-0A212CA97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E0107-C4A6-40F4-8FB5-D1F54A88CBEF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A5B042-35EB-485E-95A4-02892B063F63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8E0F282-492B-4C62-961C-EFBF92ADE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2924175"/>
            <a:ext cx="6400800" cy="32575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spc="0" dirty="0" smtClean="0">
                <a:solidFill>
                  <a:srgbClr val="03495C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1800" spc="0" dirty="0" err="1" smtClean="0">
                <a:solidFill>
                  <a:srgbClr val="03495C"/>
                </a:solidFill>
                <a:latin typeface="Times New Roman" pitchFamily="18" charset="0"/>
                <a:cs typeface="Times New Roman" pitchFamily="18" charset="0"/>
              </a:rPr>
              <a:t>Ситалёва</a:t>
            </a:r>
            <a:r>
              <a:rPr lang="ru-RU" sz="1800" spc="0" dirty="0" smtClean="0">
                <a:solidFill>
                  <a:srgbClr val="03495C"/>
                </a:solidFill>
                <a:latin typeface="Times New Roman" pitchFamily="18" charset="0"/>
                <a:cs typeface="Times New Roman" pitchFamily="18" charset="0"/>
              </a:rPr>
              <a:t> Татьяна Николаевна,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spc="0" dirty="0" smtClean="0">
                <a:solidFill>
                  <a:srgbClr val="03495C"/>
                </a:solidFill>
                <a:latin typeface="Times New Roman" pitchFamily="18" charset="0"/>
                <a:cs typeface="Times New Roman" pitchFamily="18" charset="0"/>
              </a:rPr>
              <a:t>                 учитель русского языка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spc="0" dirty="0" smtClean="0">
                <a:solidFill>
                  <a:srgbClr val="03495C"/>
                </a:solidFill>
                <a:latin typeface="Times New Roman" pitchFamily="18" charset="0"/>
                <a:cs typeface="Times New Roman" pitchFamily="18" charset="0"/>
              </a:rPr>
              <a:t> и литературы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spc="0" dirty="0" smtClean="0">
                <a:solidFill>
                  <a:srgbClr val="03495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МБОУ «СОШ №9»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spc="0" dirty="0" smtClean="0">
                <a:solidFill>
                  <a:srgbClr val="03495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г.Нефтеюганск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381000"/>
            <a:ext cx="8208912" cy="19678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Мультимедийная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презентация урока литературы в 8 классе</a:t>
            </a:r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3"/>
          <p:cNvSpPr>
            <a:spLocks noGrp="1"/>
          </p:cNvSpPr>
          <p:nvPr>
            <p:ph type="title"/>
          </p:nvPr>
        </p:nvSpPr>
        <p:spPr>
          <a:xfrm>
            <a:off x="282700" y="91802"/>
            <a:ext cx="8784975" cy="93610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стадия. Второй круг понимания (создание ситуации «тупика») (5-7 минут)</a:t>
            </a:r>
          </a:p>
        </p:txBody>
      </p:sp>
      <p:graphicFrame>
        <p:nvGraphicFramePr>
          <p:cNvPr id="18453" name="Group 21"/>
          <p:cNvGraphicFramePr>
            <a:graphicFrameLocks noGrp="1"/>
          </p:cNvGraphicFramePr>
          <p:nvPr>
            <p:ph sz="quarter" idx="1"/>
          </p:nvPr>
        </p:nvGraphicFramePr>
        <p:xfrm>
          <a:off x="395288" y="2492375"/>
          <a:ext cx="8136904" cy="24963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45338"/>
                <a:gridCol w="4191566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anchor="ctr" horzOverflow="overflow"/>
                </a:tc>
              </a:tr>
              <a:tr h="1691992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Каждой группе предлагает вопрос для обсуждения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Координирует работу в 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группах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предлагая для обсуждения вопросы – «провокации».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horzOverflow="overflow"/>
                </a:tc>
                <a:tc>
                  <a:txBody>
                    <a:bodyPr/>
                    <a:lstStyle/>
                    <a:p>
                      <a:pPr marL="88900" marR="0" lvl="0" indent="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Принимают участие в обсуждении, фиксируют различные точки зрения.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horzOverflow="overflow"/>
                </a:tc>
              </a:tr>
            </a:tbl>
          </a:graphicData>
        </a:graphic>
      </p:graphicFrame>
      <p:sp>
        <p:nvSpPr>
          <p:cNvPr id="23565" name="Прямоугольник 4"/>
          <p:cNvSpPr>
            <a:spLocks noChangeArrowheads="1"/>
          </p:cNvSpPr>
          <p:nvPr/>
        </p:nvSpPr>
        <p:spPr bwMode="auto">
          <a:xfrm>
            <a:off x="179388" y="1628775"/>
            <a:ext cx="8640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Задача:  у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глубить понимание текста за счёт создания ситуации «тупика».</a:t>
            </a:r>
          </a:p>
          <a:p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282" y="1571612"/>
            <a:ext cx="8786873" cy="5143536"/>
          </a:xfrm>
        </p:spPr>
        <p:txBody>
          <a:bodyPr/>
          <a:lstStyle/>
          <a:p>
            <a:pPr marL="0" indent="268288" algn="just" eaLnBrk="1" hangingPunct="1">
              <a:buFontTx/>
              <a:buNone/>
              <a:tabLst>
                <a:tab pos="268288" algn="l"/>
              </a:tabLst>
            </a:pPr>
            <a:r>
              <a:rPr lang="ru-RU" sz="1400" b="1" dirty="0" smtClean="0">
                <a:latin typeface="Times New Roman" pitchFamily="18" charset="0"/>
              </a:rPr>
              <a:t>Первая группа учащихся</a:t>
            </a:r>
            <a:r>
              <a:rPr lang="ru-RU" sz="1400" dirty="0" smtClean="0">
                <a:latin typeface="Times New Roman" pitchFamily="18" charset="0"/>
              </a:rPr>
              <a:t>  считает, что основной смысл рассказа  заключён в теме возмездия («необходимо отомстить», «заставить страдать того, кто совершил зло»). Этой группе для обсуждения предлагается следующий вопрос: «Почему с течением времени способы мести </a:t>
            </a:r>
            <a:r>
              <a:rPr lang="ru-RU" sz="1400" dirty="0" err="1" smtClean="0">
                <a:latin typeface="Times New Roman" pitchFamily="18" charset="0"/>
              </a:rPr>
              <a:t>Керопчика</a:t>
            </a:r>
            <a:r>
              <a:rPr lang="ru-RU" sz="1400" dirty="0" smtClean="0">
                <a:latin typeface="Times New Roman" pitchFamily="18" charset="0"/>
              </a:rPr>
              <a:t> становятся менее жестокими? (Сначала: «О, если бы у </a:t>
            </a:r>
            <a:r>
              <a:rPr lang="ru-RU" sz="1400" dirty="0" err="1" smtClean="0">
                <a:latin typeface="Times New Roman" pitchFamily="18" charset="0"/>
              </a:rPr>
              <a:t>Чика</a:t>
            </a:r>
            <a:r>
              <a:rPr lang="ru-RU" sz="1400" dirty="0" smtClean="0">
                <a:latin typeface="Times New Roman" pitchFamily="18" charset="0"/>
              </a:rPr>
              <a:t> был автомат! Он уложил бы всех четверых одной очередью! Он строчил бы и строчил по ним, уже упавшим на землю и корчившимся от боли, пока не опустел бы диск». Позже: «Иногда ему представлялось, что тот (Мотя) избивает </a:t>
            </a:r>
            <a:r>
              <a:rPr lang="ru-RU" sz="1400" dirty="0" err="1" smtClean="0">
                <a:latin typeface="Times New Roman" pitchFamily="18" charset="0"/>
              </a:rPr>
              <a:t>Керопчика</a:t>
            </a:r>
            <a:r>
              <a:rPr lang="ru-RU" sz="1400" dirty="0" smtClean="0">
                <a:latin typeface="Times New Roman" pitchFamily="18" charset="0"/>
              </a:rPr>
              <a:t> до полного нокаута». И наконец: «Иногда ему представлялось, что он (Мотя) ставит </a:t>
            </a:r>
            <a:r>
              <a:rPr lang="ru-RU" sz="1400" dirty="0" err="1" smtClean="0">
                <a:latin typeface="Times New Roman" pitchFamily="18" charset="0"/>
              </a:rPr>
              <a:t>Керопчика</a:t>
            </a:r>
            <a:r>
              <a:rPr lang="ru-RU" sz="1400" dirty="0" smtClean="0">
                <a:latin typeface="Times New Roman" pitchFamily="18" charset="0"/>
              </a:rPr>
              <a:t> на колени перед самым лотком </a:t>
            </a:r>
            <a:r>
              <a:rPr lang="ru-RU" sz="1400" dirty="0" err="1" smtClean="0">
                <a:latin typeface="Times New Roman" pitchFamily="18" charset="0"/>
              </a:rPr>
              <a:t>Алихана</a:t>
            </a:r>
            <a:r>
              <a:rPr lang="ru-RU" sz="1400" dirty="0" smtClean="0">
                <a:latin typeface="Times New Roman" pitchFamily="18" charset="0"/>
              </a:rPr>
              <a:t> и, велев ему стоять весь день до закрытия базара, сам уходит по своим делам»).</a:t>
            </a:r>
          </a:p>
          <a:p>
            <a:pPr marL="0" indent="268288" algn="just" eaLnBrk="1" hangingPunct="1">
              <a:buFontTx/>
              <a:buNone/>
              <a:tabLst>
                <a:tab pos="268288" algn="l"/>
              </a:tabLst>
            </a:pPr>
            <a:r>
              <a:rPr lang="ru-RU" sz="1400" b="1" dirty="0" smtClean="0">
                <a:latin typeface="Times New Roman" pitchFamily="18" charset="0"/>
              </a:rPr>
              <a:t>Вторая группа</a:t>
            </a:r>
            <a:r>
              <a:rPr lang="ru-RU" sz="1400" dirty="0" smtClean="0">
                <a:latin typeface="Times New Roman" pitchFamily="18" charset="0"/>
              </a:rPr>
              <a:t> близка по своему пониманию к первой группе: «Смысл рассказа в том, </a:t>
            </a:r>
            <a:r>
              <a:rPr lang="ru-RU" sz="1400" dirty="0" err="1" smtClean="0">
                <a:latin typeface="Times New Roman" pitchFamily="18" charset="0"/>
              </a:rPr>
              <a:t>Керопчик</a:t>
            </a:r>
            <a:r>
              <a:rPr lang="ru-RU" sz="1400" dirty="0" smtClean="0">
                <a:latin typeface="Times New Roman" pitchFamily="18" charset="0"/>
              </a:rPr>
              <a:t> должен быть наказан», «Мотя должен тоже понести наказание». Эта  группа, используя сравнительную характеристику Моти и </a:t>
            </a:r>
            <a:r>
              <a:rPr lang="ru-RU" sz="1400" dirty="0" err="1" smtClean="0">
                <a:latin typeface="Times New Roman" pitchFamily="18" charset="0"/>
              </a:rPr>
              <a:t>Керопчика</a:t>
            </a:r>
            <a:r>
              <a:rPr lang="ru-RU" sz="1400" dirty="0" smtClean="0">
                <a:latin typeface="Times New Roman" pitchFamily="18" charset="0"/>
              </a:rPr>
              <a:t>, должна дать ответ на вопрос: «Почему автор оставляет </a:t>
            </a:r>
            <a:r>
              <a:rPr lang="ru-RU" sz="1400" dirty="0" err="1" smtClean="0">
                <a:latin typeface="Times New Roman" pitchFamily="18" charset="0"/>
              </a:rPr>
              <a:t>Керопчику</a:t>
            </a:r>
            <a:r>
              <a:rPr lang="ru-RU" sz="1400" dirty="0" smtClean="0">
                <a:latin typeface="Times New Roman" pitchFamily="18" charset="0"/>
              </a:rPr>
              <a:t> право на социальную реабилитацию, а Моте  - нет?» </a:t>
            </a:r>
          </a:p>
          <a:p>
            <a:pPr marL="0" indent="268288" algn="just" eaLnBrk="1" hangingPunct="1">
              <a:buFontTx/>
              <a:buNone/>
              <a:tabLst>
                <a:tab pos="268288" algn="l"/>
              </a:tabLst>
            </a:pPr>
            <a:r>
              <a:rPr lang="ru-RU" sz="1400" b="1" dirty="0" smtClean="0">
                <a:latin typeface="Times New Roman" pitchFamily="18" charset="0"/>
              </a:rPr>
              <a:t>Третья группа</a:t>
            </a:r>
            <a:r>
              <a:rPr lang="ru-RU" sz="1400" dirty="0" smtClean="0">
                <a:latin typeface="Times New Roman" pitchFamily="18" charset="0"/>
              </a:rPr>
              <a:t>, представители которой считают, что </a:t>
            </a:r>
            <a:r>
              <a:rPr lang="ru-RU" sz="1400" dirty="0" err="1" smtClean="0">
                <a:latin typeface="Times New Roman" pitchFamily="18" charset="0"/>
              </a:rPr>
              <a:t>Керопчик</a:t>
            </a:r>
            <a:r>
              <a:rPr lang="ru-RU" sz="1400" dirty="0" smtClean="0">
                <a:latin typeface="Times New Roman" pitchFamily="18" charset="0"/>
              </a:rPr>
              <a:t>, Чик и Мотя, представители разных социальных групп,  не могут понять друг друга, каждая позиция имеет право на существование, для обсуждения получает следующий вопрос: «Почему Чик убежал из дома «нервного хозяина», «бежал до самого дома, словно выныривая и выныривая, просыпаясь и просыпаясь от ужасного сна?»</a:t>
            </a:r>
          </a:p>
          <a:p>
            <a:pPr marL="0" indent="268288" algn="just" eaLnBrk="1" hangingPunct="1">
              <a:buFontTx/>
              <a:buNone/>
              <a:tabLst>
                <a:tab pos="268288" algn="l"/>
              </a:tabLst>
            </a:pPr>
            <a:r>
              <a:rPr lang="ru-RU" sz="1400" b="1" dirty="0" smtClean="0">
                <a:latin typeface="Times New Roman" pitchFamily="18" charset="0"/>
              </a:rPr>
              <a:t>Четвертая группа</a:t>
            </a:r>
            <a:r>
              <a:rPr lang="ru-RU" sz="1400" dirty="0" smtClean="0">
                <a:latin typeface="Times New Roman" pitchFamily="18" charset="0"/>
              </a:rPr>
              <a:t> получает  для обсуждения стихотворение в прозе И.С. Тургенева «Ты заплакал</a:t>
            </a:r>
            <a:r>
              <a:rPr lang="ru-RU" sz="1400" dirty="0" smtClean="0">
                <a:latin typeface="Times New Roman" pitchFamily="18" charset="0"/>
              </a:rPr>
              <a:t>»:</a:t>
            </a:r>
            <a:endParaRPr lang="ru-RU" sz="1400" dirty="0" smtClean="0">
              <a:latin typeface="Times New Roman" pitchFamily="18" charset="0"/>
            </a:endParaRPr>
          </a:p>
          <a:p>
            <a:pPr marL="0" indent="268288" algn="just" eaLnBrk="1" hangingPunct="1">
              <a:buFontTx/>
              <a:buNone/>
              <a:tabLst>
                <a:tab pos="268288" algn="l"/>
              </a:tabLst>
            </a:pPr>
            <a:r>
              <a:rPr lang="ru-RU" sz="1400" dirty="0" smtClean="0">
                <a:latin typeface="Times New Roman" pitchFamily="18" charset="0"/>
              </a:rPr>
              <a:t>Ты заплакал о моем горе, и я заплакал из сочувствия к твоей жалости обо мне.</a:t>
            </a:r>
          </a:p>
          <a:p>
            <a:pPr marL="0" indent="268288" algn="just" eaLnBrk="1" hangingPunct="1">
              <a:buFontTx/>
              <a:buNone/>
              <a:tabLst>
                <a:tab pos="268288" algn="l"/>
              </a:tabLst>
            </a:pPr>
            <a:r>
              <a:rPr lang="ru-RU" sz="1400" dirty="0" smtClean="0">
                <a:latin typeface="Times New Roman" pitchFamily="18" charset="0"/>
              </a:rPr>
              <a:t>Но ведь и ты заплакал о своем горе; только ты увидал его – во мне.</a:t>
            </a: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286776" y="6286520"/>
            <a:ext cx="642942" cy="428604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Сравнительная характеристика</a:t>
            </a:r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71" name="Group 35"/>
          <p:cNvGraphicFramePr>
            <a:graphicFrameLocks noGrp="1"/>
          </p:cNvGraphicFramePr>
          <p:nvPr>
            <p:ph sz="quarter" idx="1"/>
          </p:nvPr>
        </p:nvGraphicFramePr>
        <p:xfrm>
          <a:off x="0" y="1527175"/>
          <a:ext cx="9144000" cy="54039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24400"/>
                <a:gridCol w="4419600"/>
              </a:tblGrid>
              <a:tr h="3307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847" marR="10484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Керопчик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847" marR="104847" anchor="ctr" horzOverflow="overflow"/>
                </a:tc>
              </a:tr>
              <a:tr h="742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Портрет: 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«Рослый, здоровый, в матросском костюме, медаль «За отвагу», холодные, стальные спокойные глаза, тяжелые шаги усталого хозяина»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847" marR="10484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Портрет :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«Небольшого роста, коренастый, прозрачные глаза безумной козы (прозрачные козьи глаза)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847" marR="104847" horzOverflow="overflow"/>
                </a:tc>
              </a:tr>
              <a:tr h="923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Поступки: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ограбление магазина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847" marR="10484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Поступки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: футбольный матч, на котором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Керопчик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дразнил  брата, перевернул лоток со сладостями на рынке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847" marR="104847" horzOverflow="overflow"/>
                </a:tc>
              </a:tr>
              <a:tr h="764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окружающих: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ужас и восхищение, никто не вмешивался в ситуации,  т.к. не хотел осложнять себе жизнь.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847" marR="10484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окружающих: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Настороженность, возможность общения.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847" marR="104847" horzOverflow="overflow"/>
                </a:tc>
              </a:tr>
              <a:tr h="139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Речевая характеристика: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краткость, отрывочность речи, использование односоставных предложений («За..». «Кого», «Дефицит»: что хотел сказать Мотя, и так все понимали)                      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847" marR="10484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Речевая характеристика: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жаргонизмов («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хошь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 «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пошухарить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 «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братуха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 «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прихандекаю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»),эмоциональность речи (вопросительные и восклицательные предложения)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847" marR="104847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chemeClr val="hlink"/>
              </a:buClr>
              <a:defRPr/>
            </a:pPr>
            <a:r>
              <a:rPr lang="ru-RU" sz="2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4 стадия. Обмен версиями, в процессе которого происходит углубление понимания (5-7 минут)</a:t>
            </a:r>
            <a:endParaRPr lang="ru-RU" sz="28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1525" name="Group 21"/>
          <p:cNvGraphicFramePr>
            <a:graphicFrameLocks noGrp="1"/>
          </p:cNvGraphicFramePr>
          <p:nvPr>
            <p:ph sz="quarter" idx="1"/>
          </p:nvPr>
        </p:nvGraphicFramePr>
        <p:xfrm>
          <a:off x="250825" y="2708275"/>
          <a:ext cx="8568952" cy="2880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54825"/>
                <a:gridCol w="4414127"/>
              </a:tblGrid>
              <a:tr h="503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anchor="ctr" horzOverflow="overflow"/>
                </a:tc>
              </a:tr>
              <a:tr h="2377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Выслушивает мнения учащихся, задаёт вопросы на уточнение.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horzOverflow="overflow"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Представляют версии, наработанные в группах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Слушают выступления, дополняют.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Задают вопросы на уточнение представителям других групп.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horzOverflow="overflow"/>
                </a:tc>
              </a:tr>
            </a:tbl>
          </a:graphicData>
        </a:graphic>
      </p:graphicFrame>
      <p:sp>
        <p:nvSpPr>
          <p:cNvPr id="26637" name="Прямоугольник 4"/>
          <p:cNvSpPr>
            <a:spLocks noChangeArrowheads="1"/>
          </p:cNvSpPr>
          <p:nvPr/>
        </p:nvSpPr>
        <p:spPr bwMode="auto">
          <a:xfrm>
            <a:off x="250825" y="1484313"/>
            <a:ext cx="84978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Задача: углубить понимание текста за счёт выстраивания отношения к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версиям одноклассников.</a:t>
            </a:r>
          </a:p>
          <a:p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484313"/>
            <a:ext cx="8785225" cy="5040312"/>
          </a:xfrm>
        </p:spPr>
        <p:txBody>
          <a:bodyPr/>
          <a:lstStyle/>
          <a:p>
            <a:pPr marL="0" indent="266700" eaLnBrk="1" hangingPunct="1">
              <a:spcBef>
                <a:spcPts val="0"/>
              </a:spcBef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Представители разных групп  предъявляют  версии, за счёт которых происходил процесс углубления понимания смысла  рассказа.  </a:t>
            </a:r>
          </a:p>
          <a:p>
            <a:pPr marL="0" indent="266700" eaLnBrk="1" hangingPunct="1">
              <a:spcBef>
                <a:spcPts val="0"/>
              </a:spcBef>
              <a:buFontTx/>
              <a:buNone/>
              <a:defRPr/>
            </a:pPr>
            <a:r>
              <a:rPr lang="ru-RU" sz="1600" b="1" dirty="0" smtClean="0">
                <a:latin typeface="Times New Roman" pitchFamily="18" charset="0"/>
              </a:rPr>
              <a:t>Так,  первая группа</a:t>
            </a:r>
            <a:r>
              <a:rPr lang="ru-RU" sz="1600" dirty="0" smtClean="0">
                <a:latin typeface="Times New Roman" pitchFamily="18" charset="0"/>
              </a:rPr>
              <a:t> , отвечая на вопрос : «Почему в воображении </a:t>
            </a:r>
            <a:r>
              <a:rPr lang="ru-RU" sz="1600" dirty="0" err="1" smtClean="0">
                <a:latin typeface="Times New Roman" pitchFamily="18" charset="0"/>
              </a:rPr>
              <a:t>Чика</a:t>
            </a:r>
            <a:r>
              <a:rPr lang="ru-RU" sz="1600" dirty="0" smtClean="0">
                <a:latin typeface="Times New Roman" pitchFamily="18" charset="0"/>
              </a:rPr>
              <a:t> с течением времени способы мести становятся менее жестокими», - придёт к пониманию того, что </a:t>
            </a:r>
            <a:r>
              <a:rPr lang="ru-RU" sz="1600" dirty="0" err="1" smtClean="0">
                <a:latin typeface="Times New Roman" pitchFamily="18" charset="0"/>
              </a:rPr>
              <a:t>Чику</a:t>
            </a:r>
            <a:r>
              <a:rPr lang="ru-RU" sz="1600" dirty="0" smtClean="0">
                <a:latin typeface="Times New Roman" pitchFamily="18" charset="0"/>
              </a:rPr>
              <a:t> становится жалко </a:t>
            </a:r>
            <a:r>
              <a:rPr lang="ru-RU" sz="1600" dirty="0" err="1" smtClean="0">
                <a:latin typeface="Times New Roman" pitchFamily="18" charset="0"/>
              </a:rPr>
              <a:t>Керопчика</a:t>
            </a:r>
            <a:r>
              <a:rPr lang="ru-RU" sz="1600" dirty="0" smtClean="0">
                <a:latin typeface="Times New Roman" pitchFamily="18" charset="0"/>
              </a:rPr>
              <a:t>.</a:t>
            </a:r>
          </a:p>
          <a:p>
            <a:pPr marL="0" indent="266700" eaLnBrk="1" hangingPunct="1">
              <a:spcBef>
                <a:spcPts val="0"/>
              </a:spcBef>
              <a:buFontTx/>
              <a:buNone/>
              <a:defRPr/>
            </a:pPr>
            <a:r>
              <a:rPr lang="ru-RU" sz="1600" b="1" dirty="0" smtClean="0">
                <a:latin typeface="Times New Roman" pitchFamily="18" charset="0"/>
              </a:rPr>
              <a:t>Вторая группа,</a:t>
            </a:r>
            <a:r>
              <a:rPr lang="ru-RU" sz="1600" dirty="0" smtClean="0">
                <a:latin typeface="Times New Roman" pitchFamily="18" charset="0"/>
              </a:rPr>
              <a:t> которая первоначально считает, что и  </a:t>
            </a:r>
            <a:r>
              <a:rPr lang="ru-RU" sz="1600" dirty="0" err="1" smtClean="0">
                <a:latin typeface="Times New Roman" pitchFamily="18" charset="0"/>
              </a:rPr>
              <a:t>Керопчик</a:t>
            </a:r>
            <a:r>
              <a:rPr lang="ru-RU" sz="1600" dirty="0" smtClean="0">
                <a:latin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</a:rPr>
              <a:t>и</a:t>
            </a:r>
            <a:r>
              <a:rPr lang="ru-RU" sz="1600" dirty="0" smtClean="0">
                <a:latin typeface="Times New Roman" pitchFamily="18" charset="0"/>
              </a:rPr>
              <a:t> Мотя должны  понести наказание, придут к пониманию мысли о том, что </a:t>
            </a:r>
            <a:r>
              <a:rPr lang="ru-RU" sz="1600" dirty="0" err="1" smtClean="0">
                <a:latin typeface="Times New Roman" pitchFamily="18" charset="0"/>
              </a:rPr>
              <a:t>Керопчика</a:t>
            </a:r>
            <a:r>
              <a:rPr lang="ru-RU" sz="1600" dirty="0" smtClean="0">
                <a:latin typeface="Times New Roman" pitchFamily="18" charset="0"/>
              </a:rPr>
              <a:t> арестовали, он образумился и появляется снова в городе. Мотю арестовали, он исчезает. Первый совершает моральное преступление. Второй – уголовное. </a:t>
            </a:r>
            <a:r>
              <a:rPr lang="ru-RU" sz="1600" dirty="0" err="1" smtClean="0">
                <a:latin typeface="Times New Roman" pitchFamily="18" charset="0"/>
              </a:rPr>
              <a:t>Керопчику</a:t>
            </a:r>
            <a:r>
              <a:rPr lang="ru-RU" sz="1600" dirty="0" smtClean="0">
                <a:latin typeface="Times New Roman" pitchFamily="18" charset="0"/>
              </a:rPr>
              <a:t> есть прощение, Моте – нет.</a:t>
            </a:r>
          </a:p>
          <a:p>
            <a:pPr marL="0" indent="266700" eaLnBrk="1" hangingPunct="1">
              <a:spcBef>
                <a:spcPts val="0"/>
              </a:spcBef>
              <a:buFontTx/>
              <a:buNone/>
              <a:defRPr/>
            </a:pPr>
            <a:r>
              <a:rPr lang="ru-RU" sz="1600" b="1" dirty="0" smtClean="0">
                <a:latin typeface="Times New Roman" pitchFamily="18" charset="0"/>
              </a:rPr>
              <a:t>Третья группа,</a:t>
            </a:r>
            <a:r>
              <a:rPr lang="ru-RU" sz="1600" dirty="0" smtClean="0">
                <a:latin typeface="Times New Roman" pitchFamily="18" charset="0"/>
              </a:rPr>
              <a:t> представители которой считают, что </a:t>
            </a:r>
            <a:r>
              <a:rPr lang="ru-RU" sz="1600" dirty="0" err="1" smtClean="0">
                <a:latin typeface="Times New Roman" pitchFamily="18" charset="0"/>
              </a:rPr>
              <a:t>Керопчик</a:t>
            </a:r>
            <a:r>
              <a:rPr lang="ru-RU" sz="1600" dirty="0" smtClean="0">
                <a:latin typeface="Times New Roman" pitchFamily="18" charset="0"/>
              </a:rPr>
              <a:t>, Чик и Мотя - представители разных социальных групп- не могут понять друг друга, обсуждая следующий вопрос: «Почему Чик убежал из дома «нервного хозяина», «бежал до самого дома, словно выныривая и выныривая, просыпаясь и просыпаясь от ужасного сна?»,  придёт к пониманию того, что такое поведение </a:t>
            </a:r>
            <a:r>
              <a:rPr lang="ru-RU" sz="1600" dirty="0" err="1" smtClean="0">
                <a:latin typeface="Times New Roman" pitchFamily="18" charset="0"/>
              </a:rPr>
              <a:t>Чика</a:t>
            </a:r>
            <a:r>
              <a:rPr lang="ru-RU" sz="1600" dirty="0" smtClean="0">
                <a:latin typeface="Times New Roman" pitchFamily="18" charset="0"/>
              </a:rPr>
              <a:t>  связано с его прозрением:«все неважно по сравнению с унижением» (</a:t>
            </a:r>
            <a:r>
              <a:rPr lang="ru-RU" sz="1600" dirty="0" err="1" smtClean="0">
                <a:latin typeface="Times New Roman" pitchFamily="18" charset="0"/>
              </a:rPr>
              <a:t>Керопчика</a:t>
            </a:r>
            <a:r>
              <a:rPr lang="ru-RU" sz="1600" dirty="0" smtClean="0">
                <a:latin typeface="Times New Roman" pitchFamily="18" charset="0"/>
              </a:rPr>
              <a:t> Мотя унижает, а не наказывает за хулиганство).</a:t>
            </a:r>
          </a:p>
          <a:p>
            <a:pPr marL="0" indent="266700" eaLnBrk="1" hangingPunct="1">
              <a:spcBef>
                <a:spcPts val="0"/>
              </a:spcBef>
              <a:buFontTx/>
              <a:buNone/>
              <a:defRPr/>
            </a:pPr>
            <a:r>
              <a:rPr lang="ru-RU" sz="1600" b="1" dirty="0" smtClean="0">
                <a:latin typeface="Times New Roman" pitchFamily="18" charset="0"/>
              </a:rPr>
              <a:t>Четвертая группа</a:t>
            </a:r>
            <a:r>
              <a:rPr lang="ru-RU" sz="1600" dirty="0" smtClean="0">
                <a:latin typeface="Times New Roman" pitchFamily="18" charset="0"/>
              </a:rPr>
              <a:t>, обсуждая стихотворение в прозе И.С. Тургенева «Ты заплакал», придёт к мысли о том, что чужая боль должна отзываться в твоем сердце, стать твоей болью.</a:t>
            </a:r>
          </a:p>
          <a:p>
            <a:pPr marL="609600" indent="-609600" eaLnBrk="1" hangingPunct="1">
              <a:spcBef>
                <a:spcPts val="0"/>
              </a:spcBef>
              <a:buFontTx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marL="609600" indent="-609600" eaLnBrk="1" hangingPunct="1">
              <a:spcBef>
                <a:spcPts val="0"/>
              </a:spcBef>
              <a:buFontTx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825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defRPr/>
            </a:pPr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стадия. Рефлексия (5-7 минут) </a:t>
            </a:r>
          </a:p>
        </p:txBody>
      </p:sp>
      <p:graphicFrame>
        <p:nvGraphicFramePr>
          <p:cNvPr id="27651" name="Group 3"/>
          <p:cNvGraphicFramePr>
            <a:graphicFrameLocks noGrp="1"/>
          </p:cNvGraphicFramePr>
          <p:nvPr>
            <p:ph sz="quarter" idx="1"/>
          </p:nvPr>
        </p:nvGraphicFramePr>
        <p:xfrm>
          <a:off x="250825" y="2349500"/>
          <a:ext cx="8642350" cy="3702051"/>
        </p:xfrm>
        <a:graphic>
          <a:graphicData uri="http://schemas.openxmlformats.org/drawingml/2006/table">
            <a:tbl>
              <a:tblPr/>
              <a:tblGrid>
                <a:gridCol w="4191000"/>
                <a:gridCol w="445135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ADAE"/>
                    </a:solidFill>
                  </a:tcPr>
                </a:tc>
              </a:tr>
              <a:tr h="290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Предлагает учащимся ответить на вопросы: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Как мы выстраивали процесс понимания текста?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Изменилось ли моё понимание смысла рассказа? Почему это произошло?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3E3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Высказывают своё мнение.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3E3"/>
                    </a:solidFill>
                  </a:tcPr>
                </a:tc>
              </a:tr>
            </a:tbl>
          </a:graphicData>
        </a:graphic>
      </p:graphicFrame>
      <p:sp>
        <p:nvSpPr>
          <p:cNvPr id="28685" name="Прямоугольник 5"/>
          <p:cNvSpPr>
            <a:spLocks noChangeArrowheads="1"/>
          </p:cNvSpPr>
          <p:nvPr/>
        </p:nvSpPr>
        <p:spPr bwMode="auto">
          <a:xfrm>
            <a:off x="179388" y="1557338"/>
            <a:ext cx="864076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Задача: проследить, как прошёл процесс понимания смысла текста и понимания позиции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автора. 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30895" y="339452"/>
            <a:ext cx="8534400" cy="758825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defRPr/>
            </a:pPr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стадия. Мониторинг (2-3 минуты) </a:t>
            </a:r>
          </a:p>
        </p:txBody>
      </p:sp>
      <p:graphicFrame>
        <p:nvGraphicFramePr>
          <p:cNvPr id="27651" name="Group 3"/>
          <p:cNvGraphicFramePr>
            <a:graphicFrameLocks noGrp="1"/>
          </p:cNvGraphicFramePr>
          <p:nvPr>
            <p:ph sz="quarter" idx="4294967295"/>
          </p:nvPr>
        </p:nvGraphicFramePr>
        <p:xfrm>
          <a:off x="250825" y="2349500"/>
          <a:ext cx="8642350" cy="3702051"/>
        </p:xfrm>
        <a:graphic>
          <a:graphicData uri="http://schemas.openxmlformats.org/drawingml/2006/table">
            <a:tbl>
              <a:tblPr/>
              <a:tblGrid>
                <a:gridCol w="4191000"/>
                <a:gridCol w="445135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ADAE"/>
                    </a:solidFill>
                  </a:tcPr>
                </a:tc>
              </a:tr>
              <a:tr h="290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hlinkClick r:id="rId2" action="ppaction://hlinksldjump"/>
                        </a:rPr>
                        <a:t>Задаёт вопросы для определения уровня понимания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3E3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Отвечают на поставленные вопросы.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3E3"/>
                    </a:solidFill>
                  </a:tcPr>
                </a:tc>
              </a:tr>
            </a:tbl>
          </a:graphicData>
        </a:graphic>
      </p:graphicFrame>
      <p:sp>
        <p:nvSpPr>
          <p:cNvPr id="76814" name="Прямоугольник 5"/>
          <p:cNvSpPr>
            <a:spLocks noChangeArrowheads="1"/>
          </p:cNvSpPr>
          <p:nvPr/>
        </p:nvSpPr>
        <p:spPr bwMode="auto">
          <a:xfrm>
            <a:off x="179388" y="1557338"/>
            <a:ext cx="8640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b="1" dirty="0"/>
              <a:t>выявить уровни понимания смысла текста и позиции </a:t>
            </a:r>
            <a:r>
              <a:rPr lang="ru-RU" b="1" dirty="0" smtClean="0"/>
              <a:t>автора.</a:t>
            </a:r>
            <a:endParaRPr lang="ru-RU" sz="2000" b="1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i="1" smtClean="0">
                <a:latin typeface="Times New Roman" pitchFamily="18" charset="0"/>
              </a:rPr>
              <a:t>Мониторинг понимания позиции автора и основного смысла рассказа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i="1" u="sng" smtClean="0">
                <a:latin typeface="Times New Roman" pitchFamily="18" charset="0"/>
              </a:rPr>
              <a:t>1.В чём заключается основной смысл  рассказа?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latin typeface="Times New Roman" pitchFamily="18" charset="0"/>
              </a:rPr>
              <a:t>0 уровень – тема возмездия, необходимо отомстить, заставить страдать того, кто совершил зло.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latin typeface="Times New Roman" pitchFamily="18" charset="0"/>
              </a:rPr>
              <a:t>1 уровень – Керопчик должен быть наказан, Мотя должен тоже понести наказание.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latin typeface="Times New Roman" pitchFamily="18" charset="0"/>
              </a:rPr>
              <a:t>2 уровень – Керопчик, Чик и Мотя - представители разных социальных групп - не могут понять друг друга, каждая позиция имеет право на существование.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latin typeface="Times New Roman" pitchFamily="18" charset="0"/>
              </a:rPr>
              <a:t>3 уровень – при помощи зла нельзя сотворить добро.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latin typeface="Times New Roman" pitchFamily="18" charset="0"/>
              </a:rPr>
              <a:t>   </a:t>
            </a:r>
            <a:r>
              <a:rPr lang="ru-RU" sz="2000" i="1" u="sng" smtClean="0">
                <a:latin typeface="Times New Roman" pitchFamily="18" charset="0"/>
              </a:rPr>
              <a:t>2.Совпадает ли точка зрения автора с позицией какого-либо персонажа?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latin typeface="Times New Roman" pitchFamily="18" charset="0"/>
              </a:rPr>
              <a:t>0 уровень – «совпадает» или «не совпадает» (нет объяснения).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latin typeface="Times New Roman" pitchFamily="18" charset="0"/>
              </a:rPr>
              <a:t>1 уровень – позиция автора отождествляется с позицией любого из героев.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latin typeface="Times New Roman" pitchFamily="18" charset="0"/>
              </a:rPr>
              <a:t>2 уровень – автор на стороне Моти и Чика: зло должно быть наказано.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latin typeface="Times New Roman" pitchFamily="18" charset="0"/>
              </a:rPr>
              <a:t>3 уровень –позиция автора однозначна: никто не имеет права вершить самосуд.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500042"/>
            <a:ext cx="8534400" cy="48738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 стадия. Домашнее задание (1-2 минуты)</a:t>
            </a:r>
            <a:endParaRPr lang="ru-RU" sz="3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746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dirty="0" smtClean="0"/>
              <a:t>Домашнее задание на выбор:</a:t>
            </a:r>
          </a:p>
          <a:p>
            <a:pPr eaLnBrk="1" hangingPunct="1"/>
            <a:r>
              <a:rPr lang="ru-RU" dirty="0" smtClean="0"/>
              <a:t>1. Письменно ответить на один из вопросов: </a:t>
            </a:r>
          </a:p>
          <a:p>
            <a:pPr eaLnBrk="1" hangingPunct="1"/>
            <a:r>
              <a:rPr lang="ru-RU" dirty="0" smtClean="0"/>
              <a:t>1)Как я понимаю смысл названия рассказа?</a:t>
            </a:r>
          </a:p>
          <a:p>
            <a:pPr eaLnBrk="1" hangingPunct="1"/>
            <a:r>
              <a:rPr lang="ru-RU" dirty="0" smtClean="0"/>
              <a:t>2) Как изменилось отношение </a:t>
            </a:r>
            <a:r>
              <a:rPr lang="ru-RU" dirty="0" err="1" smtClean="0"/>
              <a:t>Чика</a:t>
            </a:r>
            <a:r>
              <a:rPr lang="ru-RU" dirty="0" smtClean="0"/>
              <a:t> к </a:t>
            </a:r>
            <a:r>
              <a:rPr lang="ru-RU" dirty="0" err="1" smtClean="0"/>
              <a:t>Керопчику</a:t>
            </a:r>
            <a:r>
              <a:rPr lang="ru-RU" dirty="0" smtClean="0"/>
              <a:t> и почему?</a:t>
            </a:r>
          </a:p>
          <a:p>
            <a:pPr eaLnBrk="1" hangingPunct="1"/>
            <a:r>
              <a:rPr lang="ru-RU" dirty="0" smtClean="0"/>
              <a:t>2.</a:t>
            </a:r>
            <a:r>
              <a:rPr lang="ru-RU" sz="2800" dirty="0" smtClean="0"/>
              <a:t> Написать сочинение-рассуждение на тему: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 smtClean="0"/>
              <a:t> «Что же есть возмездие: торжество правды или иллюзия справедливости»?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</a:rPr>
              <a:t>Самоанализ урока</a:t>
            </a:r>
            <a:endParaRPr lang="ru-RU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557338"/>
            <a:ext cx="8785225" cy="4541837"/>
          </a:xfrm>
        </p:spPr>
        <p:txBody>
          <a:bodyPr/>
          <a:lstStyle/>
          <a:p>
            <a:pPr marL="0" indent="180975" algn="just" eaLnBrk="1" hangingPunct="1">
              <a:spcBef>
                <a:spcPct val="0"/>
              </a:spcBef>
              <a:buFontTx/>
              <a:buNone/>
            </a:pPr>
            <a:r>
              <a:rPr lang="ru-RU" sz="2000" dirty="0" smtClean="0">
                <a:latin typeface="Times New Roman" pitchFamily="18" charset="0"/>
              </a:rPr>
              <a:t>Урок разработан по технологии развития и мониторинга базовой способности понимания текста. Использование данной технологии в деятельности учителя-словесника нацеливает на «поиск существенного, главного и выражение смысла текста во внешней речи, побуждает к размышлению над текстовыми смыслами с целью определения собственной нравственной позиции» (согласно теории М. М. Бахтина).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Урок «Возмездие- торжество правды или иллюзия справедливости», построенный по данной технологии,  ориентирован на развитие личности каждого ученика 8 а класса, т.к. изучение предметного материала осуществляется на основе субъектного опыта ребёнка в контексте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подхода. </a:t>
            </a: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313" y="357188"/>
            <a:ext cx="8504237" cy="7858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smtClean="0"/>
              <a:t>Тема урока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44824"/>
            <a:ext cx="8424936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«Возмездие – торжество правды 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или иллюзия 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справедливости? 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 рассказу Фазиля Искандера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«Возмездие»)</a:t>
            </a:r>
          </a:p>
        </p:txBody>
      </p:sp>
      <p:sp>
        <p:nvSpPr>
          <p:cNvPr id="14339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341438"/>
            <a:ext cx="8785225" cy="1727200"/>
          </a:xfrm>
        </p:spPr>
        <p:txBody>
          <a:bodyPr/>
          <a:lstStyle/>
          <a:p>
            <a:pPr marL="0" indent="180975" algn="just" eaLnBrk="1" hangingPunct="1">
              <a:spcBef>
                <a:spcPct val="0"/>
              </a:spcBef>
              <a:buFontTx/>
              <a:buNone/>
            </a:pPr>
            <a:r>
              <a:rPr lang="ru-RU" sz="1800" b="1" smtClean="0">
                <a:latin typeface="Times New Roman" pitchFamily="18" charset="0"/>
              </a:rPr>
              <a:t>Тема урока: </a:t>
            </a:r>
            <a:r>
              <a:rPr lang="ru-RU" sz="1800" smtClean="0">
                <a:latin typeface="Times New Roman" pitchFamily="18" charset="0"/>
              </a:rPr>
              <a:t>«Возмездие – торжество правды или иллюзия справедливости? (по рассказу Фазиля Искандера «Возмездие»).</a:t>
            </a:r>
          </a:p>
          <a:p>
            <a:pPr marL="0" indent="180975" algn="just" eaLnBrk="1" hangingPunct="1">
              <a:spcBef>
                <a:spcPct val="0"/>
              </a:spcBef>
              <a:buFontTx/>
              <a:buNone/>
            </a:pPr>
            <a:r>
              <a:rPr lang="ru-RU" sz="1800" b="1" smtClean="0">
                <a:latin typeface="Times New Roman" pitchFamily="18" charset="0"/>
              </a:rPr>
              <a:t>Тип урока</a:t>
            </a:r>
            <a:r>
              <a:rPr lang="ru-RU" sz="1800" smtClean="0">
                <a:latin typeface="Times New Roman" pitchFamily="18" charset="0"/>
              </a:rPr>
              <a:t>: развёртывание процессов понимания.</a:t>
            </a:r>
          </a:p>
          <a:p>
            <a:pPr marL="0" indent="180975" algn="just" eaLnBrk="1" hangingPunct="1">
              <a:spcBef>
                <a:spcPct val="0"/>
              </a:spcBef>
              <a:buFontTx/>
              <a:buNone/>
            </a:pPr>
            <a:endParaRPr lang="ru-RU" sz="1800" smtClean="0">
              <a:latin typeface="Times New Roman" pitchFamily="18" charset="0"/>
            </a:endParaRPr>
          </a:p>
          <a:p>
            <a:pPr marL="0" indent="180975" algn="just" eaLnBrk="1" hangingPunct="1">
              <a:spcBef>
                <a:spcPct val="0"/>
              </a:spcBef>
              <a:buFontTx/>
              <a:buNone/>
            </a:pPr>
            <a:r>
              <a:rPr lang="ru-RU" sz="1800" smtClean="0">
                <a:latin typeface="Times New Roman" pitchFamily="18" charset="0"/>
              </a:rPr>
              <a:t>Урок внеклассного чтения в 8 классе. Класс средних учебных возможностей.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8" y="3429000"/>
            <a:ext cx="4897437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Урок построен с использованием «тактики сотрудничества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180975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Групповая форма работы существенно повышает мотивацию учения,  эффективность и продуктивность учебной деятельности, обеспечивает работу всего класса, позволяет учащимся раскрыть свои способности, «раскрепостить» их мышление.</a:t>
            </a:r>
            <a:endParaRPr lang="ru-RU" dirty="0">
              <a:latin typeface="Times New Roman" pitchFamily="18" charset="0"/>
              <a:cs typeface="+mn-cs"/>
            </a:endParaRPr>
          </a:p>
        </p:txBody>
      </p:sp>
      <p:pic>
        <p:nvPicPr>
          <p:cNvPr id="33796" name="Picture 2" descr="C:\Users\Шведова Злата\Desktop\к атт\DSCN07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536950"/>
            <a:ext cx="3503613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34818" name="Заголовок 1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8424863" cy="4679950"/>
          </a:xfrm>
        </p:spPr>
        <p:txBody>
          <a:bodyPr/>
          <a:lstStyle/>
          <a:p>
            <a:pPr marL="0" indent="266700" algn="just" eaLnBrk="1" hangingPunct="1">
              <a:spcBef>
                <a:spcPct val="0"/>
              </a:spcBef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базовой способности понимания текста происходило  на всех стадиях урока. На первой стадии фиксировалось первичное понимание смысла рассказа и позиции автора, в результате обмена мнениями корректировалось и углублялось за счет работы в группах (учащиеся сами выбирали группу), задание для всех групп было одинаковым. </a:t>
            </a:r>
          </a:p>
          <a:p>
            <a:pPr marL="0" indent="266700" algn="just" eaLnBrk="1" hangingPunct="1">
              <a:spcBef>
                <a:spcPct val="0"/>
              </a:spcBef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результате выступлений учащихся были отслежены основные уровни понимания текста (смысла рассказа).  Каждый ученик продолжил работу по углублению понимания в той группе, которая соответствует его уровню понимания.</a:t>
            </a:r>
          </a:p>
          <a:p>
            <a:pPr marL="0" indent="266700" algn="just" eaLnBrk="1" hangingPunct="1">
              <a:spcBef>
                <a:spcPct val="0"/>
              </a:spcBef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Углубление понимания в группах шло за счёт «провокационных» вопросов, которые ставили под сомнение первичное понимание и побуждали учащихся  в процессе размышлений перейти к пониманию смысла текста и позиции автора.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35842" name="Заголовок 1"/>
          <p:cNvSpPr>
            <a:spLocks noGrp="1"/>
          </p:cNvSpPr>
          <p:nvPr>
            <p:ph sz="quarter" idx="1"/>
          </p:nvPr>
        </p:nvSpPr>
        <p:spPr>
          <a:xfrm>
            <a:off x="250825" y="1412875"/>
            <a:ext cx="8497888" cy="4824413"/>
          </a:xfrm>
        </p:spPr>
        <p:txBody>
          <a:bodyPr/>
          <a:lstStyle/>
          <a:p>
            <a:pPr marL="0" indent="266700" algn="just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 следующей стадии урока происходил обмен мнениями между группами, позволяющий повысить уровень понимания позиции автора каждому ученику  от более низкого уровня к более высокому.</a:t>
            </a:r>
          </a:p>
          <a:p>
            <a:pPr marL="0" indent="266700" algn="just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Заключительный этап работы, включающий рефлексию и мониторинг уровня понимания смысла текста и позиции автора, позволил  подвести итог проделанной работе. Учащиеся говорили о том, как проходил процесс понимания смысла текста, за счёт чего происходило углубление понимания. Каждый  получил возможность предъявить своё понимание, отвечая на вопросы по пониманию смысла текста и позиции автора. </a:t>
            </a:r>
          </a:p>
          <a:p>
            <a:pPr marL="0" indent="266700" algn="just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Их ответы помогли провести мониторинг  уровня понимания, планировать дальнейшую работу по формированию базовой способности понимания текста.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</a:rPr>
              <a:t>Результаты мониторинга </a:t>
            </a:r>
            <a:b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</a:rPr>
              <a:t>(количество учащихся – 25)</a:t>
            </a:r>
            <a:endParaRPr lang="ru-RU" sz="2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412875"/>
            <a:ext cx="5688012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i="1" u="sng" dirty="0" smtClean="0">
                <a:latin typeface="Times New Roman" pitchFamily="18" charset="0"/>
              </a:rPr>
              <a:t>1.В чём заключается основной смысл  рассказа?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0 уровень – тема возмездия, необходимо отомстить, заставить страдать того, кто совершил зло (0)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1 уровень – </a:t>
            </a:r>
            <a:r>
              <a:rPr lang="ru-RU" sz="1600" dirty="0" err="1" smtClean="0">
                <a:latin typeface="Times New Roman" pitchFamily="18" charset="0"/>
              </a:rPr>
              <a:t>Керопчик</a:t>
            </a:r>
            <a:r>
              <a:rPr lang="ru-RU" sz="1600" dirty="0" smtClean="0">
                <a:latin typeface="Times New Roman" pitchFamily="18" charset="0"/>
              </a:rPr>
              <a:t> должен быть наказан, Мотя должен тоже понести наказание(5 человек)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2 уровень – </a:t>
            </a:r>
            <a:r>
              <a:rPr lang="ru-RU" sz="1600" dirty="0" err="1" smtClean="0">
                <a:latin typeface="Times New Roman" pitchFamily="18" charset="0"/>
              </a:rPr>
              <a:t>Керопчик</a:t>
            </a:r>
            <a:r>
              <a:rPr lang="ru-RU" sz="1600" dirty="0" smtClean="0">
                <a:latin typeface="Times New Roman" pitchFamily="18" charset="0"/>
              </a:rPr>
              <a:t>, Чик и Мотя  - представители разных социальных групп - не могут понять друг друга, каждая позиция имеет право на существование (7 человек)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3 уровень – при помощи зла нельзя сотворить добро (13человек)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   </a:t>
            </a:r>
            <a:r>
              <a:rPr lang="ru-RU" sz="1600" i="1" u="sng" dirty="0" smtClean="0">
                <a:latin typeface="Times New Roman" pitchFamily="18" charset="0"/>
              </a:rPr>
              <a:t>2.Совпадает ли точка зрения автора с позицией какого-либо персонажа?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0 уровень – совпадает или не совпадает без объяснения.(0 человек)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1 уровень – позиция автора отождествляется с позицией любого из героев (3человека)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2 уровень – автор на стороне Моти и </a:t>
            </a:r>
            <a:r>
              <a:rPr lang="ru-RU" sz="1600" dirty="0" err="1" smtClean="0">
                <a:latin typeface="Times New Roman" pitchFamily="18" charset="0"/>
              </a:rPr>
              <a:t>Чика</a:t>
            </a:r>
            <a:r>
              <a:rPr lang="ru-RU" sz="1600" dirty="0" smtClean="0">
                <a:latin typeface="Times New Roman" pitchFamily="18" charset="0"/>
              </a:rPr>
              <a:t>: зло должно быть наказано (4человека)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3 уровень –позиция автора однозначна: никто не имеет права вершить самосуд (18 человек)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1600" dirty="0" smtClean="0">
              <a:latin typeface="Times New Roman" pitchFamily="18" charset="0"/>
            </a:endParaRPr>
          </a:p>
        </p:txBody>
      </p:sp>
      <p:graphicFrame>
        <p:nvGraphicFramePr>
          <p:cNvPr id="36867" name="Содержимое 8"/>
          <p:cNvGraphicFramePr>
            <a:graphicFrameLocks noGrp="1"/>
          </p:cNvGraphicFramePr>
          <p:nvPr>
            <p:ph sz="half" idx="4294967295"/>
          </p:nvPr>
        </p:nvGraphicFramePr>
        <p:xfrm>
          <a:off x="5618163" y="1320800"/>
          <a:ext cx="3576637" cy="4822825"/>
        </p:xfrm>
        <a:graphic>
          <a:graphicData uri="http://schemas.openxmlformats.org/presentationml/2006/ole">
            <p:oleObj spid="_x0000_s36867" r:id="rId3" imgW="3572566" imgH="4822354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412875"/>
            <a:ext cx="8713787" cy="4895850"/>
          </a:xfrm>
        </p:spPr>
        <p:txBody>
          <a:bodyPr/>
          <a:lstStyle/>
          <a:p>
            <a:pPr marL="0" indent="266700" algn="just" eaLnBrk="1" hangingPunct="1">
              <a:spcBef>
                <a:spcPct val="0"/>
              </a:spcBef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 Проведение мониторинга позволило оценить работу каждого: оценку «5» получили учащиеся, чьё понимание достигло 3 уровня, «4» - 2 уровня, «3» - 1 уровня.  С помощью листа самооценки учащиеся  фиксировали  результативность  работы в группе на каждой стадии урока.</a:t>
            </a:r>
          </a:p>
          <a:p>
            <a:pPr marL="0" indent="266700" algn="just" eaLnBrk="1" hangingPunct="1">
              <a:spcBef>
                <a:spcPct val="0"/>
              </a:spcBef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При выполнении домашнего задания учащиеся отрабатывали не только универсальные навыки при написании сочинения-рассуждения, но и предъявляли личностное понимание смысла рассказа «Возмездие», а также имели прекрасную возможность рассмотреть данную проблему как весьма актуальную в наши дни.</a:t>
            </a:r>
          </a:p>
          <a:p>
            <a:pPr marL="0" indent="266700" algn="just" eaLnBrk="1" hangingPunct="1">
              <a:spcBef>
                <a:spcPct val="0"/>
              </a:spcBef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При подготовке к уроку  были учтены и возрастные, и индивидуальные особенности, а также уровень развития учащихся.</a:t>
            </a:r>
          </a:p>
          <a:p>
            <a:pPr marL="0" indent="266700" algn="just" eaLnBrk="1" hangingPunct="1">
              <a:spcBef>
                <a:spcPct val="0"/>
              </a:spcBef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Урок прошёл в ритме, необходимом для оптимальной организации активной познавательной деятельности учащихся. Домашнее задание носило творческий характер.</a:t>
            </a:r>
          </a:p>
          <a:p>
            <a:pPr marL="0" indent="266700" algn="just" eaLnBrk="1" hangingPunct="1">
              <a:spcBef>
                <a:spcPct val="0"/>
              </a:spcBef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Работоспособность ребят на уроке высокая.</a:t>
            </a:r>
          </a:p>
          <a:p>
            <a:pPr marL="0" indent="266700" eaLnBrk="1" hangingPunct="1">
              <a:spcBef>
                <a:spcPct val="0"/>
              </a:spcBef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Психологическая атмосфера характеризовалась дружелюбием и оптимизмом.               </a:t>
            </a:r>
          </a:p>
          <a:p>
            <a:pPr marL="0" indent="266700" eaLnBrk="1" hangingPunct="1">
              <a:spcBef>
                <a:spcPct val="0"/>
              </a:spcBef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Результаты урока оцениваются как оптимальные для данной категории учащихся.                                                              Поставленные цели  </a:t>
            </a:r>
            <a:r>
              <a:rPr lang="ru-RU" sz="1800" smtClean="0">
                <a:latin typeface="Times New Roman" pitchFamily="18" charset="0"/>
              </a:rPr>
              <a:t>урока  достигнуты.</a:t>
            </a:r>
            <a:endParaRPr lang="ru-RU" sz="1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286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Цели урока: </a:t>
            </a:r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/>
              <a:t>формирование базовой способности понимания текста (понимание смысла текста, позиции автора);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/>
              <a:t> развитие внимания к сигналам текста, прежде всего к слову (непонятному, ключевому, образному) и связи слов (терминология  по теории понимания текста М. М. Бахтина);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/>
              <a:t>побуждение к размышлению над текстовыми смыслами с целью определения собственной нравственной позиции.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Тип урока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развёртывание процессов понимания</a:t>
            </a:r>
          </a:p>
          <a:p>
            <a:pPr eaLnBrk="1" hangingPunct="1">
              <a:buFontTx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Технология: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развития  и мониторинга базовой способности понимания текста</a:t>
            </a:r>
          </a:p>
          <a:p>
            <a:pPr eaLnBrk="1" hangingPunct="1">
              <a:buFontTx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Методы обучения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исследовательский,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рефлексивный</a:t>
            </a:r>
          </a:p>
          <a:p>
            <a:pPr eaLnBrk="1" hangingPunct="1">
              <a:buFontTx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Формы обучения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групповая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Стадии урока</a:t>
            </a:r>
            <a:endParaRPr lang="ru-RU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1.Первый круг понимания (работа в группах).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2.Выступление групп (определение уровня понимания смысла текста).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3.Второй круг понимания (создание ситуации «тупика»). 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Выступление групп (обмен версиями, углубление понимания).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Рефлексия. 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6.Мониторинг уровня понимания.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Домашнее задание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Используемые ресурсы: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1.УМК: Программа  общеобразовательных учреждений. Литература  5 – 11 классы. Рекомендовано Министерством образования и науки РФ. Коровина В.И. 2011, Москва, учебник В. Я. Коровина  В. П. Журавлёв В. И. Коровин :  Литература. 8 класс. -  Москва: «Просвещение», 2010 .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2.Ф. Искандер. «Возмездие».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3.Т.М.Губанова, А.Ю. Губанов, А.В. Нечипоренко. «Образовательный проект Вертикаль», Мегион, 2008г.</a:t>
            </a:r>
          </a:p>
          <a:p>
            <a:pPr algn="just"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4.Материалы  инновационного проекта «От идеи к воплощению».</a:t>
            </a:r>
          </a:p>
          <a:p>
            <a:pPr eaLnBrk="1" hangingPunct="1">
              <a:buFontTx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71" name="Group 15"/>
          <p:cNvGraphicFramePr>
            <a:graphicFrameLocks noGrp="1"/>
          </p:cNvGraphicFramePr>
          <p:nvPr>
            <p:ph sz="quarter" idx="1"/>
          </p:nvPr>
        </p:nvGraphicFramePr>
        <p:xfrm>
          <a:off x="323850" y="2709863"/>
          <a:ext cx="8424863" cy="3265488"/>
        </p:xfrm>
        <a:graphic>
          <a:graphicData uri="http://schemas.openxmlformats.org/drawingml/2006/table">
            <a:tbl>
              <a:tblPr/>
              <a:tblGrid>
                <a:gridCol w="4084638"/>
                <a:gridCol w="4340225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ADAE"/>
                    </a:solidFill>
                  </a:tcPr>
                </a:tc>
              </a:tr>
              <a:tr h="2630488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1.Создаёт ситуацию  мотивации.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2.Организует ситуацию целеполагания.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	          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3E3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Georgia" pitchFamily="18" charset="0"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Принимают правила работы в группе.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Georgia" pitchFamily="18" charset="0"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Обсуждают предложенный круг вопросов.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Georgia" pitchFamily="18" charset="0"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Фиксируют ответы участников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обсуждения.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3E3"/>
                    </a:solidFill>
                  </a:tcPr>
                </a:tc>
              </a:tr>
            </a:tbl>
          </a:graphicData>
        </a:graphic>
      </p:graphicFrame>
      <p:sp>
        <p:nvSpPr>
          <p:cNvPr id="19469" name="Прямоугольник 5"/>
          <p:cNvSpPr>
            <a:spLocks noChangeArrowheads="1"/>
          </p:cNvSpPr>
          <p:nvPr/>
        </p:nvSpPr>
        <p:spPr bwMode="auto">
          <a:xfrm>
            <a:off x="250825" y="1917700"/>
            <a:ext cx="8713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выявить уровни понимания позиции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автора.</a:t>
            </a:r>
            <a:endParaRPr lang="ru-RU" sz="2400" dirty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6414" cy="96815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стадия. </a:t>
            </a:r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Первый круг понимания </a:t>
            </a:r>
            <a:b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(8-10 </a:t>
            </a:r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минут)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3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96815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стадия. Выступление групп (создание ситуации «тупика» (8-10 минут)</a:t>
            </a:r>
          </a:p>
        </p:txBody>
      </p:sp>
      <p:graphicFrame>
        <p:nvGraphicFramePr>
          <p:cNvPr id="14356" name="Group 20"/>
          <p:cNvGraphicFramePr>
            <a:graphicFrameLocks noGrp="1"/>
          </p:cNvGraphicFramePr>
          <p:nvPr>
            <p:ph sz="quarter" idx="1"/>
          </p:nvPr>
        </p:nvGraphicFramePr>
        <p:xfrm>
          <a:off x="179388" y="2565400"/>
          <a:ext cx="8590855" cy="39482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65445"/>
                <a:gridCol w="4425410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anchor="ctr" horzOverflow="overflow"/>
                </a:tc>
              </a:tr>
              <a:tr h="1791464">
                <a:tc>
                  <a:txBody>
                    <a:bodyPr/>
                    <a:lstStyle/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Слушает выступления представителей групп.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Задает вопросы на уточнение.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Фиксирует высказывания учащихся.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Выделяет в ответах обучающихся 4 уровня 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понимания смысла текста.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Предлагает каждому определить место в группе согласно его уровню понимания.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horzOverflow="overflow"/>
                </a:tc>
                <a:tc>
                  <a:txBody>
                    <a:bodyPr/>
                    <a:lstStyle/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Представляют наработанный материал. 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Выслушивают представителей других групп, задают вопросы на уточнение.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Делают выбор, в какой группе продолжить углубление понимания текста.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 horzOverflow="overflow"/>
                </a:tc>
              </a:tr>
            </a:tbl>
          </a:graphicData>
        </a:graphic>
      </p:graphicFrame>
      <p:sp>
        <p:nvSpPr>
          <p:cNvPr id="21517" name="Прямоугольник 4"/>
          <p:cNvSpPr>
            <a:spLocks noChangeArrowheads="1"/>
          </p:cNvSpPr>
          <p:nvPr/>
        </p:nvSpPr>
        <p:spPr bwMode="auto">
          <a:xfrm>
            <a:off x="250825" y="1412875"/>
            <a:ext cx="8675688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1.Зафиксировать  первичное понимание текста.</a:t>
            </a:r>
          </a:p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2.Создать ситуацию, когда первичное понимание оказывается под сомнением</a:t>
            </a: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412875"/>
            <a:ext cx="8785225" cy="5040313"/>
          </a:xfrm>
        </p:spPr>
        <p:txBody>
          <a:bodyPr/>
          <a:lstStyle/>
          <a:p>
            <a:pPr marL="0" indent="268288" eaLnBrk="1" hangingPunct="1">
              <a:buFontTx/>
              <a:buNone/>
            </a:pPr>
            <a:r>
              <a:rPr lang="ru-RU" sz="2000" smtClean="0">
                <a:latin typeface="Times New Roman" pitchFamily="18" charset="0"/>
              </a:rPr>
              <a:t>Отвечая на вопрос, в чём заключается основной смысл  рассказа, учащиеся высказывают свои точки зрения.  Обобщая их мнения, учитель выделяет следующие уровни понимания:</a:t>
            </a:r>
          </a:p>
          <a:p>
            <a:pPr marL="0" indent="268288" eaLnBrk="1" hangingPunct="1">
              <a:buFontTx/>
              <a:buNone/>
            </a:pPr>
            <a:r>
              <a:rPr lang="ru-RU" sz="2000" smtClean="0">
                <a:latin typeface="Times New Roman" pitchFamily="18" charset="0"/>
              </a:rPr>
              <a:t>0 уровень – тема возмездия, необходимо отомстить, заставить страдать того, кто совершил зло.</a:t>
            </a:r>
          </a:p>
          <a:p>
            <a:pPr marL="0" indent="268288" eaLnBrk="1" hangingPunct="1">
              <a:buFontTx/>
              <a:buNone/>
            </a:pPr>
            <a:r>
              <a:rPr lang="ru-RU" sz="2000" smtClean="0">
                <a:latin typeface="Times New Roman" pitchFamily="18" charset="0"/>
              </a:rPr>
              <a:t>1 уровень – Керопчик должен быть наказан, Мотя должен тоже понести наказание.</a:t>
            </a:r>
          </a:p>
          <a:p>
            <a:pPr marL="0" indent="268288" eaLnBrk="1" hangingPunct="1">
              <a:buFontTx/>
              <a:buNone/>
            </a:pPr>
            <a:r>
              <a:rPr lang="ru-RU" sz="2000" smtClean="0">
                <a:latin typeface="Times New Roman" pitchFamily="18" charset="0"/>
              </a:rPr>
              <a:t>2 уровень – Керопчик, Чик и Мотя  - представители разных социальных групп, они не могут понять друг друга, каждая позиция имеет право на существование.</a:t>
            </a:r>
          </a:p>
          <a:p>
            <a:pPr marL="0" indent="268288" eaLnBrk="1" hangingPunct="1">
              <a:buFontTx/>
              <a:buNone/>
            </a:pPr>
            <a:r>
              <a:rPr lang="ru-RU" sz="2000" smtClean="0">
                <a:latin typeface="Times New Roman" pitchFamily="18" charset="0"/>
              </a:rPr>
              <a:t>3 уровень – при помощи зла нельзя сотворить добро.</a:t>
            </a:r>
          </a:p>
          <a:p>
            <a:pPr marL="0" indent="268288" eaLnBrk="1" hangingPunct="1">
              <a:buFontTx/>
              <a:buNone/>
            </a:pPr>
            <a:endParaRPr lang="ru-RU" sz="2000" smtClean="0">
              <a:latin typeface="Times New Roman" pitchFamily="18" charset="0"/>
            </a:endParaRPr>
          </a:p>
          <a:p>
            <a:pPr marL="0" indent="268288" eaLnBrk="1" hangingPunct="1">
              <a:buFontTx/>
              <a:buNone/>
            </a:pPr>
            <a:endParaRPr lang="ru-RU" sz="2000" smtClean="0">
              <a:latin typeface="Times New Roman" pitchFamily="18" charset="0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11188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1477</TotalTime>
  <Words>1997</Words>
  <Application>Microsoft Office PowerPoint</Application>
  <PresentationFormat>Экран (4:3)</PresentationFormat>
  <Paragraphs>176</Paragraphs>
  <Slides>24</Slides>
  <Notes>0</Notes>
  <HiddenSlides>5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Официальная</vt:lpstr>
      <vt:lpstr>Лист Microsoft Office Excel 97-2003</vt:lpstr>
      <vt:lpstr>Мультимедийная презентация урока литературы в 8 классе</vt:lpstr>
      <vt:lpstr>Слайд 2</vt:lpstr>
      <vt:lpstr>Цели урока: </vt:lpstr>
      <vt:lpstr>Слайд 4</vt:lpstr>
      <vt:lpstr>Стадии урока</vt:lpstr>
      <vt:lpstr>Используемые ресурсы:</vt:lpstr>
      <vt:lpstr>1 стадия. Первый круг понимания  (8-10 минут)</vt:lpstr>
      <vt:lpstr>2 стадия. Выступление групп (создание ситуации «тупика» (8-10 минут)</vt:lpstr>
      <vt:lpstr>Слайд 9</vt:lpstr>
      <vt:lpstr>3 стадия. Второй круг понимания (создание ситуации «тупика») (5-7 минут)</vt:lpstr>
      <vt:lpstr>Слайд 11</vt:lpstr>
      <vt:lpstr>Сравнительная характеристика</vt:lpstr>
      <vt:lpstr>4 стадия. Обмен версиями, в процессе которого происходит углубление понимания (5-7 минут)</vt:lpstr>
      <vt:lpstr>Слайд 14</vt:lpstr>
      <vt:lpstr>5 стадия. Рефлексия (5-7 минут) </vt:lpstr>
      <vt:lpstr>5 стадия. Мониторинг (2-3 минуты) </vt:lpstr>
      <vt:lpstr>Слайд 17</vt:lpstr>
      <vt:lpstr> 7 стадия. Домашнее задание (1-2 минуты)</vt:lpstr>
      <vt:lpstr>Самоанализ урока</vt:lpstr>
      <vt:lpstr>Слайд 20</vt:lpstr>
      <vt:lpstr>Слайд 21</vt:lpstr>
      <vt:lpstr>Слайд 22</vt:lpstr>
      <vt:lpstr>Результаты мониторинга  (количество учащихся – 25)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97</cp:revision>
  <dcterms:created xsi:type="dcterms:W3CDTF">2013-12-17T13:29:59Z</dcterms:created>
  <dcterms:modified xsi:type="dcterms:W3CDTF">2014-01-17T02:43:21Z</dcterms:modified>
</cp:coreProperties>
</file>