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  <p:sldId id="261" r:id="rId10"/>
    <p:sldId id="262" r:id="rId11"/>
    <p:sldId id="263" r:id="rId12"/>
    <p:sldId id="26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A7C8-6E70-45C7-A5C7-A276CFD7DBF3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513E-CA4D-40AB-97C9-A3FB1F12F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B5A7-F1D5-4112-965F-DBC675DDECA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D6AA5-448E-4B50-955A-C851C086C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29AE3-9BD0-4791-B1B4-FCE37AE991C7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EA7A4-0722-49D1-AD66-6E441AC0D4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D9B31-4BED-4B46-A27B-5C31C6F26F0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301F2B5-7267-47CF-BEDD-8645FADA0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080F2-A691-420B-BD2C-3695E79A8170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2FCB0-0D28-4292-B58D-7FEE0C93D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8C1D4-5CAA-47C0-9E9A-2BA5D5534312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2BC78F6-FDA4-44BB-B479-D6F8F5955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8FA23-0822-466C-B7CB-E04206E5C438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B7A8E-7E5B-4FDE-8B1F-6C5D3899F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AD84D-F507-43B7-B3F3-F7452627D46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19E9EAB7-87E5-4E1D-9B6C-D524570E78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F8A37-32D6-4661-8A37-A8C78D2DCD6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F34CD-B926-4786-B631-405028601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F77EC-786C-4FA8-99C7-D28B09B4458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E43F8AF-1E7D-4F79-9385-624FC7A13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D687703-935F-493A-835D-AAB288E191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C6552-EC1B-41F9-BBC1-5BB385267893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E0B0C-E936-4504-ADCF-29BFB801E84B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0CD22-DB8C-46C9-B8AF-D87A84B544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51862-9642-4C69-8DDA-11022B4EE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5356-65CE-4C9E-91F3-B5F1B6EF2DB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85EC6-D3BC-48FA-9510-3EC8BAA34BDB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D8232-108D-4451-89A6-FD0A27AC3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7AFF0-87B0-4C31-B5A9-DC265433F1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AFD4D-CAE4-4DC6-9E1E-4AB6173DCD7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A4FE9DD-C31A-4E1C-923C-8F13A5BA29E3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2583D2-3D21-4784-84D1-DB4EFE78D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A5054-98EC-4D52-B2F9-29CAA9C4FBBC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788C5-712C-4801-A458-53D55D626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BBA8-9D13-401D-9197-F54587BA10B8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817EFEF-CB8E-4B44-8082-43EA2551C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60DAC9C-E8A8-4147-A0FB-BD558F1C12F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E143FAF-967C-41A3-BC22-AD30F16DE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B3B7D5F-9CDE-40B3-A71C-A4D486F7BEBC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702C01-0D85-47E7-B424-D5324EA47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236-6C65-4756-A232-D9CFE22DEB6B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68184-E4BB-4615-B8FD-9EF6A7D53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A4E3C-29F2-43FA-AD48-B1791D09DD9D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2BCF76-A33B-4A5C-91C1-0B4FC97E2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4D806-00A7-443F-A2B5-FA5B59F74299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3023-3D60-4E63-839E-8053F47E5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365AB-0B14-4ED0-90E5-373E20A79D12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B61C2-EA04-4C52-A5AE-6E7368E2D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564BFA-986A-4B6C-81B7-11CE783133B3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434D6B26-691B-4907-85DA-1844DD37F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411AE-CADA-4C40-9AB7-14CE76787BF8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76ABB-AE8F-459E-B336-6F243130A0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48C10-4C94-48E5-AA24-1F2C06265108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DB839-3F72-4679-8B49-1A7B0660C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5F91C5-C39B-4B68-9544-83048CD2A5D2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8719E-6259-413D-8B63-57BBB437A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D135D-6C84-4779-ABD6-89ABA3643F39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B5554-56A4-4E8E-BCF6-2C7DFE66A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402A60-9CC2-43FE-81F8-F3F59BBECFED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F21A1-AFA7-46AE-839D-8FE525465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056C1-C5C9-43CD-BF23-17FA45398242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EAE06-1776-47F1-B7D5-003775ADD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5461DE-1E05-4A3B-A16E-1C5E6A6BB8FF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1E99B5-1244-4B60-B0BA-9C39CE8F1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79CE-F207-41E5-A287-EF4608D52A83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4F02B-44E9-4EDD-99C8-6DBFFC304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5584A-C21E-4722-A813-66E4B8853773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034DE-C1F9-42DC-8A95-9F61B9B1F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83D072-68C5-4F80-AFF6-3698317AB1E7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4EA053-5328-4A92-9897-57BCC8F44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AFD1C4-DE08-443D-88F5-FACA06038C1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169E10-8269-4E3F-8E5E-F8A9B2793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7CB90-8003-4E25-BEF3-E7338CDF8AB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0AE9EC-D5C2-4264-83EE-39D8EEDAC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263B9-3EE2-4E10-AF98-D6FB3C6B18D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3D67D-B019-4723-A8E9-5C037540A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FC834-5948-489C-8311-17EF163EEA7E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92DC0-9798-41B0-A20E-7C53A7A77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3518-33BF-4ED1-9829-7492B23D2D76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F4A3-2632-4CB1-8FE6-F91DBAD41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8B8AA-817D-4E66-BD07-35FDAD33317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D3F86-0F5A-485F-9BE7-1F481A16DD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3033A-F907-4E70-A79A-7E1D2360E3E0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23BE8-7F69-4DE1-98E5-D6FE82677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704D7-267A-451A-8139-374BB88A4B0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14FB-2B24-4162-993B-F90FE8107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42913-BC01-4175-8E58-9DF54F2DA103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9AEF-DFFA-4C50-B8B3-92F414B71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1D3B2-A89F-4BEA-ADF2-624C9CB13BB8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F1AB0-87FB-41B5-A617-26EBA23D4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4F035-D2AC-4EF5-9B9F-BE7A98ED2A05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D84AB-3988-45F7-B774-31A5FF811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694F9-BC1C-47CC-9688-620B016ECAA9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6433-FF61-4DA4-A370-74F0C50B30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F420A-32ED-496B-90D9-627154DFAFC8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672F1-3A12-4660-B129-766AFC4B28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E620-B605-4DCD-8A06-C3B63B74FC0C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58C01-4835-4742-8BB1-38A4EBF1E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AC506-E865-45E7-A630-2824C3369CEA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DD9B-6A97-4972-A147-DBF8E9102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780A4-2A8A-4629-BEDD-EFBB0E267512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F2B7E-F0BA-4F10-82EE-B4EAA2E58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1237F-E965-437C-BB50-072C052D418A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9C6F0-DB9A-49BC-99C6-3CAF6C687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A9715-F73C-45D7-906E-ABB107D008CB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FD9A0-892E-4287-953F-3915886B8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12C91-FBA5-439E-92B0-63EB527AD2CC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367F4-4216-4ECA-A7E8-0592DD5E16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D7604-4C07-4A63-95BF-FE2B1415ACC3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F6F4A-A450-4B45-A39E-53C9B722A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4BBAD8-26BD-40F5-9EE5-0F586D97CA10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7F88CB-1007-4B05-A26C-97E61EEC6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29" r:id="rId3"/>
    <p:sldLayoutId id="2147483728" r:id="rId4"/>
    <p:sldLayoutId id="2147483727" r:id="rId5"/>
    <p:sldLayoutId id="2147483726" r:id="rId6"/>
    <p:sldLayoutId id="2147483725" r:id="rId7"/>
    <p:sldLayoutId id="2147483724" r:id="rId8"/>
    <p:sldLayoutId id="2147483723" r:id="rId9"/>
    <p:sldLayoutId id="2147483722" r:id="rId10"/>
    <p:sldLayoutId id="21474837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45003B-D1FE-406C-BFB5-046EF8A1572C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2E2071-1920-4EB6-914E-571EE41C7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26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7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03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01D9FE-EF57-4F51-8795-68F563F33444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F25650-0B51-48EB-B496-C759FA4EDF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35" r:id="rId2"/>
    <p:sldLayoutId id="2147483764" r:id="rId3"/>
    <p:sldLayoutId id="2147483765" r:id="rId4"/>
    <p:sldLayoutId id="2147483766" r:id="rId5"/>
    <p:sldLayoutId id="2147483734" r:id="rId6"/>
    <p:sldLayoutId id="2147483767" r:id="rId7"/>
    <p:sldLayoutId id="2147483733" r:id="rId8"/>
    <p:sldLayoutId id="2147483768" r:id="rId9"/>
    <p:sldLayoutId id="2147483732" r:id="rId10"/>
    <p:sldLayoutId id="21474837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7897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DC51B43-3293-496E-8B88-A081BECB63B0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14018DE-FCA2-43A5-8085-1FBD529C0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40" r:id="rId2"/>
    <p:sldLayoutId id="2147483771" r:id="rId3"/>
    <p:sldLayoutId id="2147483739" r:id="rId4"/>
    <p:sldLayoutId id="2147483772" r:id="rId5"/>
    <p:sldLayoutId id="2147483738" r:id="rId6"/>
    <p:sldLayoutId id="2147483773" r:id="rId7"/>
    <p:sldLayoutId id="2147483774" r:id="rId8"/>
    <p:sldLayoutId id="2147483775" r:id="rId9"/>
    <p:sldLayoutId id="2147483737" r:id="rId10"/>
    <p:sldLayoutId id="214748373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56077A-0F7C-46D9-BE7F-480B51C2AC7B}" type="datetimeFigureOut">
              <a:rPr lang="ru-RU"/>
              <a:pPr>
                <a:defRPr/>
              </a:pPr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8875E3-3218-4115-903C-BDD6841549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0" r:id="rId2"/>
    <p:sldLayoutId id="2147483749" r:id="rId3"/>
    <p:sldLayoutId id="2147483748" r:id="rId4"/>
    <p:sldLayoutId id="2147483747" r:id="rId5"/>
    <p:sldLayoutId id="2147483746" r:id="rId6"/>
    <p:sldLayoutId id="2147483745" r:id="rId7"/>
    <p:sldLayoutId id="2147483744" r:id="rId8"/>
    <p:sldLayoutId id="2147483743" r:id="rId9"/>
    <p:sldLayoutId id="2147483742" r:id="rId10"/>
    <p:sldLayoutId id="214748374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357298"/>
            <a:ext cx="7772400" cy="1470025"/>
          </a:xfrm>
          <a:solidFill>
            <a:srgbClr val="00B0F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Особенности общения с подростком в семье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429000"/>
            <a:ext cx="6400800" cy="71438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Родительское собрание в 8 классе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24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313"/>
            <a:ext cx="18764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9" name="TextBox 4"/>
          <p:cNvSpPr txBox="1">
            <a:spLocks noChangeArrowheads="1"/>
          </p:cNvSpPr>
          <p:nvPr/>
        </p:nvSpPr>
        <p:spPr bwMode="auto">
          <a:xfrm>
            <a:off x="3929063" y="6286500"/>
            <a:ext cx="5214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002060"/>
                </a:solidFill>
                <a:latin typeface="Calibri" pitchFamily="34" charset="0"/>
              </a:rPr>
              <a:t>Подготовила: </a:t>
            </a:r>
            <a:r>
              <a:rPr lang="ru-RU" i="1">
                <a:solidFill>
                  <a:srgbClr val="002060"/>
                </a:solidFill>
              </a:rPr>
              <a:t>Ивашкова Г.И.</a:t>
            </a:r>
          </a:p>
        </p:txBody>
      </p:sp>
      <p:pic>
        <p:nvPicPr>
          <p:cNvPr id="624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428625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72" name="Прямоугольник 7"/>
          <p:cNvSpPr>
            <a:spLocks noChangeArrowheads="1"/>
          </p:cNvSpPr>
          <p:nvPr/>
        </p:nvSpPr>
        <p:spPr bwMode="auto">
          <a:xfrm>
            <a:off x="214313" y="4357688"/>
            <a:ext cx="328612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>
                <a:solidFill>
                  <a:srgbClr val="FFFF00"/>
                </a:solidFill>
                <a:latin typeface="Calibri" pitchFamily="34" charset="0"/>
              </a:rPr>
              <a:t>Подростки решают судьбы</a:t>
            </a:r>
            <a:endParaRPr lang="ru-RU" sz="1400" b="1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ru-RU" sz="1400" b="1" i="1">
                <a:solidFill>
                  <a:srgbClr val="FFFF00"/>
                </a:solidFill>
                <a:latin typeface="Calibri" pitchFamily="34" charset="0"/>
              </a:rPr>
              <a:t>Серьёзных взрослых людей.</a:t>
            </a:r>
            <a:endParaRPr lang="ru-RU" sz="1400" b="1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ru-RU" sz="1400" b="1" i="1">
                <a:solidFill>
                  <a:srgbClr val="FFFF00"/>
                </a:solidFill>
                <a:latin typeface="Calibri" pitchFamily="34" charset="0"/>
              </a:rPr>
              <a:t>В своих одиноких прогулках, </a:t>
            </a:r>
            <a:endParaRPr lang="ru-RU" sz="1400" b="1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ru-RU" sz="1400" b="1" i="1">
                <a:solidFill>
                  <a:srgbClr val="FFFF00"/>
                </a:solidFill>
                <a:latin typeface="Calibri" pitchFamily="34" charset="0"/>
              </a:rPr>
              <a:t>В компании шумной своей.</a:t>
            </a:r>
            <a:endParaRPr lang="ru-RU" sz="1400" b="1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ru-RU" sz="1400" b="1" i="1">
                <a:solidFill>
                  <a:srgbClr val="FFFF00"/>
                </a:solidFill>
                <a:latin typeface="Calibri" pitchFamily="34" charset="0"/>
              </a:rPr>
              <a:t>Они намечают цели, </a:t>
            </a:r>
            <a:endParaRPr lang="ru-RU" sz="1400" b="1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ru-RU" sz="1400" b="1" i="1">
                <a:solidFill>
                  <a:srgbClr val="FFFF00"/>
                </a:solidFill>
                <a:latin typeface="Calibri" pitchFamily="34" charset="0"/>
              </a:rPr>
              <a:t>Они выбирают пути</a:t>
            </a:r>
            <a:endParaRPr lang="ru-RU" sz="1400" b="1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ru-RU" sz="1400" b="1" i="1">
                <a:solidFill>
                  <a:srgbClr val="FFFF00"/>
                </a:solidFill>
                <a:latin typeface="Calibri" pitchFamily="34" charset="0"/>
              </a:rPr>
              <a:t>От этого выбора взрослым </a:t>
            </a:r>
            <a:endParaRPr lang="ru-RU" sz="1400" b="1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ru-RU" sz="1400" b="1" i="1">
                <a:solidFill>
                  <a:srgbClr val="FFFF00"/>
                </a:solidFill>
                <a:latin typeface="Calibri" pitchFamily="34" charset="0"/>
              </a:rPr>
              <a:t>Порой никуда не уйти.</a:t>
            </a:r>
            <a:endParaRPr lang="ru-RU" sz="1400" b="1">
              <a:solidFill>
                <a:srgbClr val="FFFF00"/>
              </a:solidFill>
              <a:latin typeface="Calibri" pitchFamily="34" charset="0"/>
            </a:endParaRPr>
          </a:p>
          <a:p>
            <a:r>
              <a:rPr lang="ru-RU" sz="1400" i="1">
                <a:latin typeface="Calibri" pitchFamily="34" charset="0"/>
              </a:rPr>
              <a:t>                              (Валентин Берестов.)</a:t>
            </a:r>
            <a:endParaRPr lang="ru-RU" sz="1400"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3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algn="l"/>
            <a:r>
              <a:rPr lang="ru-RU" sz="2800" b="1" smtClean="0">
                <a:solidFill>
                  <a:srgbClr val="FF0000"/>
                </a:solidFill>
              </a:rPr>
              <a:t>Портрет современного подростка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200" b="1" i="1" dirty="0" smtClean="0">
                <a:solidFill>
                  <a:srgbClr val="00B050"/>
                </a:solidFill>
              </a:rPr>
              <a:t>Упражнение «Ассоциации»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3200" b="1" i="1" dirty="0" smtClean="0">
              <a:solidFill>
                <a:srgbClr val="00B050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700" i="1" dirty="0" smtClean="0">
                <a:solidFill>
                  <a:srgbClr val="7030A0"/>
                </a:solidFill>
                <a:latin typeface="Bookman Old Style" pitchFamily="18" charset="0"/>
              </a:rPr>
              <a:t>упрямство,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700" i="1" dirty="0" smtClean="0">
                <a:solidFill>
                  <a:srgbClr val="7030A0"/>
                </a:solidFill>
                <a:latin typeface="Bookman Old Style" pitchFamily="18" charset="0"/>
              </a:rPr>
              <a:t>трудный возраст,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700" i="1" dirty="0" smtClean="0">
                <a:solidFill>
                  <a:srgbClr val="7030A0"/>
                </a:solidFill>
                <a:latin typeface="Bookman Old Style" pitchFamily="18" charset="0"/>
              </a:rPr>
              <a:t>кризис,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700" i="1" dirty="0" smtClean="0">
                <a:solidFill>
                  <a:srgbClr val="7030A0"/>
                </a:solidFill>
                <a:latin typeface="Bookman Old Style" pitchFamily="18" charset="0"/>
              </a:rPr>
              <a:t>переходный возраст,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700" i="1" dirty="0" smtClean="0">
                <a:solidFill>
                  <a:srgbClr val="7030A0"/>
                </a:solidFill>
                <a:latin typeface="Bookman Old Style" pitchFamily="18" charset="0"/>
              </a:rPr>
              <a:t>конфликт,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700" i="1" dirty="0" smtClean="0">
                <a:solidFill>
                  <a:srgbClr val="7030A0"/>
                </a:solidFill>
                <a:latin typeface="Bookman Old Style" pitchFamily="18" charset="0"/>
              </a:rPr>
              <a:t>проблемы, 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6700" i="1" dirty="0" smtClean="0">
                <a:solidFill>
                  <a:srgbClr val="7030A0"/>
                </a:solidFill>
                <a:latin typeface="Bookman Old Style" pitchFamily="18" charset="0"/>
              </a:rPr>
              <a:t>взросление</a:t>
            </a:r>
            <a:endParaRPr lang="ru-RU" sz="67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6313" y="1357313"/>
            <a:ext cx="4038600" cy="5214937"/>
          </a:xfrm>
        </p:spPr>
        <p:txBody>
          <a:bodyPr>
            <a:normAutofit fontScale="47500" lnSpcReduction="20000"/>
          </a:bodyPr>
          <a:lstStyle/>
          <a:p>
            <a:pPr marL="88900" indent="-889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b="1" i="1" dirty="0" smtClean="0">
                <a:solidFill>
                  <a:srgbClr val="0070C0"/>
                </a:solidFill>
                <a:latin typeface="Bookman Old Style" pitchFamily="18" charset="0"/>
              </a:rPr>
              <a:t>«Портрет подростка»</a:t>
            </a:r>
            <a:endParaRPr lang="ru-RU" sz="2900" b="1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300" i="1" dirty="0" smtClean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300" i="1" dirty="0" smtClean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ru-RU" sz="3300" i="1" dirty="0" smtClean="0"/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i="1" dirty="0" smtClean="0">
                <a:solidFill>
                  <a:srgbClr val="C00000"/>
                </a:solidFill>
              </a:rPr>
              <a:t>Ценнейшее психологическое приобретение этого возраста — открытие своего внутреннего мира. Это возраст быстрых перемен в теле, в чувствах, позициях и оценках, отношениях с родителями и сверстниками. Это время устремления в будущее, которое притягивает и тревожит, время, полное стрессов и путаницы. Для него характерен повышенный уровень притязаний, критическое отношение к взрослым. </a:t>
            </a:r>
          </a:p>
          <a:p>
            <a:pPr marL="0" indent="0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i="1" dirty="0" smtClean="0">
                <a:solidFill>
                  <a:srgbClr val="C00000"/>
                </a:solidFill>
              </a:rPr>
              <a:t>Ключевые переживания этого возраста — любовь и дружба. В это время формируется мировоззрение, начинается поиск смысла жизни. Центральное новообразование этого возраста — личностное самоопределение…</a:t>
            </a:r>
            <a:r>
              <a:rPr lang="ru-RU" sz="3300" i="1" dirty="0" smtClean="0"/>
              <a:t> </a:t>
            </a:r>
            <a:endParaRPr lang="ru-RU" sz="33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634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25" y="0"/>
            <a:ext cx="1857375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4"/>
          <p:cNvSpPr>
            <a:spLocks noGrp="1"/>
          </p:cNvSpPr>
          <p:nvPr>
            <p:ph type="title"/>
          </p:nvPr>
        </p:nvSpPr>
        <p:spPr>
          <a:xfrm>
            <a:off x="142875" y="273050"/>
            <a:ext cx="9001125" cy="869950"/>
          </a:xfrm>
        </p:spPr>
        <p:txBody>
          <a:bodyPr/>
          <a:lstStyle/>
          <a:p>
            <a:r>
              <a:rPr lang="ru-RU" sz="3200" b="1" i="1" smtClean="0">
                <a:solidFill>
                  <a:srgbClr val="FFFF00"/>
                </a:solidFill>
              </a:rPr>
              <a:t>Причины вызывающего поведения подростков </a:t>
            </a:r>
            <a:endParaRPr lang="ru-RU" sz="3200" b="1" smtClean="0">
              <a:solidFill>
                <a:srgbClr val="FFFF00"/>
              </a:solidFill>
            </a:endParaRPr>
          </a:p>
        </p:txBody>
      </p:sp>
      <p:sp>
        <p:nvSpPr>
          <p:cNvPr id="64515" name="Текст 6"/>
          <p:cNvSpPr>
            <a:spLocks noGrp="1"/>
          </p:cNvSpPr>
          <p:nvPr>
            <p:ph type="body" idx="2"/>
          </p:nvPr>
        </p:nvSpPr>
        <p:spPr>
          <a:xfrm>
            <a:off x="285750" y="1714500"/>
            <a:ext cx="1957388" cy="4786313"/>
          </a:xfrm>
        </p:spPr>
        <p:txBody>
          <a:bodyPr/>
          <a:lstStyle/>
          <a:p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6451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ru-RU" sz="1200" smtClean="0"/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ru-RU" sz="1200" smtClean="0"/>
          </a:p>
          <a:p>
            <a:pPr>
              <a:lnSpc>
                <a:spcPct val="150000"/>
              </a:lnSpc>
            </a:pPr>
            <a:r>
              <a:rPr lang="ru-RU" smtClean="0">
                <a:solidFill>
                  <a:srgbClr val="92D050"/>
                </a:solidFill>
              </a:rPr>
              <a:t>НЕ ХВАТАЕТ ВНИМАНИЯ ВЗРОСЛЫХ</a:t>
            </a:r>
          </a:p>
          <a:p>
            <a:pPr>
              <a:lnSpc>
                <a:spcPct val="150000"/>
              </a:lnSpc>
            </a:pPr>
            <a:r>
              <a:rPr lang="ru-RU" smtClean="0">
                <a:solidFill>
                  <a:srgbClr val="92D050"/>
                </a:solidFill>
              </a:rPr>
              <a:t>ВЫСОКИЙ УРОВЕНЬ ТРЕВОЖНОСТИ</a:t>
            </a:r>
          </a:p>
          <a:p>
            <a:pPr>
              <a:lnSpc>
                <a:spcPct val="150000"/>
              </a:lnSpc>
            </a:pPr>
            <a:r>
              <a:rPr lang="ru-RU" smtClean="0">
                <a:solidFill>
                  <a:srgbClr val="92D050"/>
                </a:solidFill>
              </a:rPr>
              <a:t>ХОЛЕРИЧЕСКИЙ ТЕМПЕРАМЕНТ</a:t>
            </a:r>
          </a:p>
          <a:p>
            <a:pPr>
              <a:lnSpc>
                <a:spcPct val="150000"/>
              </a:lnSpc>
            </a:pPr>
            <a:r>
              <a:rPr lang="ru-RU" smtClean="0">
                <a:solidFill>
                  <a:srgbClr val="92D050"/>
                </a:solidFill>
              </a:rPr>
              <a:t>ОТСУТСТВИЕ ДУШЕВНОЙ БЛИЗОСТИ</a:t>
            </a:r>
          </a:p>
        </p:txBody>
      </p:sp>
      <p:pic>
        <p:nvPicPr>
          <p:cNvPr id="6451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785938"/>
            <a:ext cx="1714500" cy="200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4214813"/>
            <a:ext cx="1590675" cy="221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Общение с подростком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71563" y="1447800"/>
          <a:ext cx="7862887" cy="5205413"/>
        </p:xfrm>
        <a:graphic>
          <a:graphicData uri="http://schemas.openxmlformats.org/drawingml/2006/table">
            <a:tbl>
              <a:tblPr firstRow="1">
                <a:tableStyleId>{8A107856-5554-42FB-B03E-39F5DBC370BA}</a:tableStyleId>
              </a:tblPr>
              <a:tblGrid>
                <a:gridCol w="3931456"/>
                <a:gridCol w="3931456"/>
              </a:tblGrid>
              <a:tr h="6811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ТИПИЧНАЯ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ФРАЗА</a:t>
                      </a:r>
                    </a:p>
                  </a:txBody>
                  <a:tcPr horzOverflow="overflow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КАК НЕОБХОДИМО ГОВОРИТЬ</a:t>
                      </a:r>
                    </a:p>
                  </a:txBody>
                  <a:tcPr horzOverflow="overflow">
                    <a:solidFill>
                      <a:srgbClr val="00B050"/>
                    </a:solidFill>
                  </a:tcPr>
                </a:tc>
              </a:tr>
              <a:tr h="681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«Ты должен учиться!»</a:t>
                      </a: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«Я уверен(-а), что ты можешь хорошо учиться»</a:t>
                      </a: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39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«Ты должен думать о будущем!»</a:t>
                      </a: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«Интересно, каким человеком ты хотел бы стать? Какую профессию планируешь выбрать?»</a:t>
                      </a: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39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«Ты должен уважать старших!»</a:t>
                      </a: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«Ты знаешь: уважение к старшим – это элемент общей культуры человека»</a:t>
                      </a: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39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«Ты должен слушаться учителей и родителей!»</a:t>
                      </a: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«Конечно, ты можешь иметь собственное мнение, но к мнению старших полезно прислушаться»</a:t>
                      </a: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2428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«Ты лжец!», «Ты опять врёшь!»</a:t>
                      </a: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«Мне жаль, что я опять выслушиваю неправду».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«Мне не нравится, когда меня обманывают. Постарайся больше так не делать»</a:t>
                      </a:r>
                    </a:p>
                  </a:txBody>
                  <a:tcPr horzOverflow="overflow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621870" cy="758952"/>
          </a:xfr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B050"/>
                </a:solidFill>
              </a:rPr>
              <a:t>Рецепт «Общение подростка с родителями»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6656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214563"/>
            <a:ext cx="2428875" cy="2373312"/>
          </a:xfrm>
        </p:spPr>
      </p:pic>
      <p:sp>
        <p:nvSpPr>
          <p:cNvPr id="66566" name="Rectangle 3"/>
          <p:cNvSpPr>
            <a:spLocks noChangeArrowheads="1"/>
          </p:cNvSpPr>
          <p:nvPr/>
        </p:nvSpPr>
        <p:spPr bwMode="auto">
          <a:xfrm>
            <a:off x="2571750" y="1644650"/>
            <a:ext cx="6075363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i="1">
                <a:latin typeface="Bookman Old Style" pitchFamily="18" charset="0"/>
                <a:cs typeface="Times New Roman" pitchFamily="18" charset="0"/>
              </a:rPr>
              <a:t>взять принятие, </a:t>
            </a:r>
          </a:p>
          <a:p>
            <a:pPr algn="ctr"/>
            <a:r>
              <a:rPr lang="ru-RU" sz="2800" i="1">
                <a:latin typeface="Bookman Old Style" pitchFamily="18" charset="0"/>
                <a:cs typeface="Times New Roman" pitchFamily="18" charset="0"/>
              </a:rPr>
              <a:t>добавить к нему признание, </a:t>
            </a:r>
          </a:p>
          <a:p>
            <a:pPr algn="ctr"/>
            <a:r>
              <a:rPr lang="ru-RU" sz="2800" i="1">
                <a:latin typeface="Bookman Old Style" pitchFamily="18" charset="0"/>
                <a:cs typeface="Times New Roman" pitchFamily="18" charset="0"/>
              </a:rPr>
              <a:t>смешать с определенным количеством родительской любви и доступности, </a:t>
            </a:r>
          </a:p>
          <a:p>
            <a:pPr algn="ctr"/>
            <a:r>
              <a:rPr lang="ru-RU" sz="2800" i="1">
                <a:latin typeface="Bookman Old Style" pitchFamily="18" charset="0"/>
                <a:cs typeface="Times New Roman" pitchFamily="18" charset="0"/>
              </a:rPr>
              <a:t>добавить собственной ответственности, </a:t>
            </a:r>
          </a:p>
          <a:p>
            <a:pPr algn="ctr"/>
            <a:r>
              <a:rPr lang="ru-RU" sz="2800" i="1">
                <a:latin typeface="Bookman Old Style" pitchFamily="18" charset="0"/>
                <a:cs typeface="Times New Roman" pitchFamily="18" charset="0"/>
              </a:rPr>
              <a:t>приправленной любящим отцовским и материнским авторитетом.</a:t>
            </a:r>
            <a:r>
              <a:rPr lang="ru-RU" sz="2800">
                <a:latin typeface="Bookman Old Style" pitchFamily="18" charset="0"/>
                <a:cs typeface="Times New Roman" pitchFamily="18" charset="0"/>
              </a:rPr>
              <a:t> </a:t>
            </a:r>
            <a:endParaRPr lang="ru-RU" sz="280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FF00"/>
                </a:solidFill>
              </a:rPr>
              <a:t>Главные принципы родительского воспитания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5500687"/>
          </a:xfrm>
        </p:spPr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ru-RU" b="1" i="1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Принятие ребенка: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/>
              <a:t>- любят несмотря ни на что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2)  </a:t>
            </a:r>
            <a:r>
              <a:rPr lang="ru-RU" b="1" i="1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Значимость ребенка: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b="1" dirty="0" smtClean="0"/>
              <a:t>- признание в семье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 startAt="3"/>
              <a:defRPr/>
            </a:pPr>
            <a:r>
              <a:rPr lang="ru-RU" b="1" i="1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Признание ребенка: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b="1" dirty="0" smtClean="0"/>
              <a:t>- уверенность в себе, достоинство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 startAt="4"/>
              <a:defRPr/>
            </a:pPr>
            <a:r>
              <a:rPr lang="ru-RU" b="1" i="1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Родительская любовь: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/>
              <a:t>- ласка, объятия, тактильный контакт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 startAt="5"/>
              <a:defRPr/>
            </a:pPr>
            <a:r>
              <a:rPr lang="ru-RU" b="1" i="1" u="sng" dirty="0" smtClean="0">
                <a:solidFill>
                  <a:schemeClr val="bg2"/>
                </a:solidFill>
              </a:rPr>
              <a:t>Принцип доступности: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/>
              <a:t>- найти время на общение в любую минуту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 startAt="6"/>
              <a:defRPr/>
            </a:pPr>
            <a:r>
              <a:rPr lang="ru-RU" b="1" i="1" u="sng" dirty="0" smtClean="0">
                <a:solidFill>
                  <a:schemeClr val="bg2"/>
                </a:solidFill>
              </a:rPr>
              <a:t>Ответственность и самодисциплина: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</a:t>
            </a:r>
            <a:r>
              <a:rPr lang="ru-RU" b="1" dirty="0" smtClean="0"/>
              <a:t>-  быть ответственным 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bg2"/>
                </a:solidFill>
              </a:rPr>
              <a:t>7)    </a:t>
            </a:r>
            <a:r>
              <a:rPr lang="ru-RU" b="1" i="1" u="sng" dirty="0" smtClean="0">
                <a:solidFill>
                  <a:schemeClr val="bg2"/>
                </a:solidFill>
              </a:rPr>
              <a:t> Авторитет родителей: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</a:t>
            </a:r>
            <a:r>
              <a:rPr lang="ru-RU" b="1" dirty="0" smtClean="0"/>
              <a:t>-  желание подростка говорить правду родителям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Рекомендации </a:t>
            </a:r>
            <a:br>
              <a:rPr lang="ru-RU" dirty="0" smtClean="0"/>
            </a:br>
            <a:r>
              <a:rPr lang="ru-RU" i="1" dirty="0" smtClean="0"/>
              <a:t>«Принципы толерантного общения»</a:t>
            </a:r>
            <a:endParaRPr lang="ru-RU" i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1500188"/>
            <a:ext cx="9144000" cy="535781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ДАЙТЕ СВОБОДУ!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7030A0"/>
                </a:solidFill>
              </a:rPr>
              <a:t>НИКАКИХ НОТАЦИЙ!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B050"/>
                </a:solidFill>
              </a:rPr>
              <a:t>ИДИТЕ НА КОМПРОМИСС!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УСТУПАЕТ ТОТ, КТО УМНЕЕ!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C00000"/>
                </a:solidFill>
              </a:rPr>
              <a:t>НЕ НАДО ОБИЖАТЬ!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БУДЬТЕ ТВЕРДЫ И ПОСЛЕДОВАТЕЛЬНЫ!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8611" name="Picture 2" descr="http://www.dzasokhov.ru/news/mezhnatcionalnie_otnoshen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88"/>
            <a:ext cx="2428875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4" descr="http://perevodika.ru/upload/iblock/165/image0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0" y="3071813"/>
            <a:ext cx="20002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57150"/>
          <a:scene3d>
            <a:camera prst="perspective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5786" y="2000240"/>
            <a:ext cx="8098950" cy="4317718"/>
          </a:xfrm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324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Шаблон оформления</vt:lpstr>
      </vt:variant>
      <vt:variant>
        <vt:i4>29</vt:i4>
      </vt:variant>
      <vt:variant>
        <vt:lpstr>Заголовки слайдов</vt:lpstr>
      </vt:variant>
      <vt:variant>
        <vt:i4>8</vt:i4>
      </vt:variant>
    </vt:vector>
  </HeadingPairs>
  <TitlesOfParts>
    <vt:vector size="49" baseType="lpstr">
      <vt:lpstr>Calibri</vt:lpstr>
      <vt:lpstr>Arial</vt:lpstr>
      <vt:lpstr>Georgia</vt:lpstr>
      <vt:lpstr>Wingdings 2</vt:lpstr>
      <vt:lpstr>Wingdings</vt:lpstr>
      <vt:lpstr>Corbel</vt:lpstr>
      <vt:lpstr>Verdana</vt:lpstr>
      <vt:lpstr>Tw Cen MT</vt:lpstr>
      <vt:lpstr>Gill Sans MT</vt:lpstr>
      <vt:lpstr>Bookman Old Style</vt:lpstr>
      <vt:lpstr>Tahoma</vt:lpstr>
      <vt:lpstr>Times New Roman</vt:lpstr>
      <vt:lpstr>Тема Office</vt:lpstr>
      <vt:lpstr>Официальная</vt:lpstr>
      <vt:lpstr>Обычная</vt:lpstr>
      <vt:lpstr>Солнцестояние</vt:lpstr>
      <vt:lpstr>1_Тема Office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Слайд 1</vt:lpstr>
      <vt:lpstr>Портрет современного подростка</vt:lpstr>
      <vt:lpstr>Причины вызывающего поведения подростков </vt:lpstr>
      <vt:lpstr>Слайд 4</vt:lpstr>
      <vt:lpstr>Слайд 5</vt:lpstr>
      <vt:lpstr>Главные принципы родительского воспитания</vt:lpstr>
      <vt:lpstr>Рекомендации  «Принципы толерантного общения»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общения с подростком в семье</dc:title>
  <dc:creator>User</dc:creator>
  <cp:lastModifiedBy>xxx</cp:lastModifiedBy>
  <cp:revision>49</cp:revision>
  <dcterms:created xsi:type="dcterms:W3CDTF">2012-09-29T13:42:01Z</dcterms:created>
  <dcterms:modified xsi:type="dcterms:W3CDTF">2014-09-22T12:33:19Z</dcterms:modified>
</cp:coreProperties>
</file>