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76" r:id="rId3"/>
    <p:sldId id="279" r:id="rId4"/>
    <p:sldId id="277" r:id="rId5"/>
    <p:sldId id="278" r:id="rId6"/>
    <p:sldId id="261" r:id="rId7"/>
    <p:sldId id="260" r:id="rId8"/>
    <p:sldId id="280" r:id="rId9"/>
    <p:sldId id="274" r:id="rId10"/>
    <p:sldId id="271" r:id="rId11"/>
    <p:sldId id="264" r:id="rId12"/>
    <p:sldId id="265" r:id="rId13"/>
    <p:sldId id="262" r:id="rId14"/>
    <p:sldId id="263" r:id="rId15"/>
    <p:sldId id="267" r:id="rId16"/>
    <p:sldId id="268" r:id="rId17"/>
    <p:sldId id="269" r:id="rId18"/>
    <p:sldId id="282" r:id="rId19"/>
    <p:sldId id="281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2.3640661938534278E-3"/>
          <c:y val="5.1172707889125868E-2"/>
          <c:w val="0.98345153664302665"/>
          <c:h val="0.7036247334754812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FFFF"/>
            </a:solidFill>
            <a:ln w="25170">
              <a:solidFill>
                <a:schemeClr val="tx1"/>
              </a:solidFill>
              <a:prstDash val="solid"/>
            </a:ln>
          </c:spPr>
          <c:explosion val="25"/>
          <c:dPt>
            <c:idx val="1"/>
            <c:spPr>
              <a:solidFill>
                <a:srgbClr val="FF00FF"/>
              </a:solidFill>
              <a:ln w="2517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00FF00"/>
              </a:solidFill>
              <a:ln w="2517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3366FF"/>
              </a:solidFill>
              <a:ln w="2517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FF0000"/>
              </a:solidFill>
              <a:ln w="2517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2517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9900"/>
              </a:solidFill>
              <a:ln w="2517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170">
                <a:noFill/>
              </a:ln>
            </c:spPr>
            <c:txPr>
              <a:bodyPr/>
              <a:lstStyle/>
              <a:p>
                <a:pPr>
                  <a:defRPr sz="1090" b="1" i="0" u="none" strike="noStrike" baseline="0">
                    <a:solidFill>
                      <a:schemeClr val="tx1"/>
                    </a:solidFill>
                    <a:latin typeface="Arial Black"/>
                    <a:ea typeface="Arial Black"/>
                    <a:cs typeface="Arial Black"/>
                  </a:defRPr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Sheet1!$B$1:$H$1</c:f>
              <c:strCache>
                <c:ptCount val="7"/>
                <c:pt idx="0">
                  <c:v>Игра</c:v>
                </c:pt>
                <c:pt idx="1">
                  <c:v>Общение</c:v>
                </c:pt>
                <c:pt idx="2">
                  <c:v>Социальные сети</c:v>
                </c:pt>
                <c:pt idx="3">
                  <c:v>Фильмы</c:v>
                </c:pt>
                <c:pt idx="4">
                  <c:v>Музыка</c:v>
                </c:pt>
                <c:pt idx="5">
                  <c:v>Учеба</c:v>
                </c:pt>
                <c:pt idx="6">
                  <c:v>Затруднились ответить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33</c:v>
                </c:pt>
                <c:pt idx="1">
                  <c:v>6.5</c:v>
                </c:pt>
                <c:pt idx="2">
                  <c:v>16</c:v>
                </c:pt>
                <c:pt idx="3">
                  <c:v>6.5</c:v>
                </c:pt>
                <c:pt idx="4">
                  <c:v>11</c:v>
                </c:pt>
                <c:pt idx="5">
                  <c:v>25</c:v>
                </c:pt>
                <c:pt idx="6">
                  <c:v>2</c:v>
                </c:pt>
              </c:numCache>
            </c:numRef>
          </c:val>
        </c:ser>
        <c:dLbls>
          <c:showLegendKey val="1"/>
          <c:showVal val="1"/>
        </c:dLbls>
      </c:pie3DChart>
      <c:spPr>
        <a:noFill/>
        <a:ln w="12585">
          <a:solidFill>
            <a:schemeClr val="tx1"/>
          </a:solidFill>
          <a:prstDash val="solid"/>
        </a:ln>
      </c:spPr>
    </c:plotArea>
    <c:legend>
      <c:legendPos val="b"/>
      <c:layout/>
      <c:spPr>
        <a:noFill/>
        <a:ln w="3146">
          <a:solidFill>
            <a:schemeClr val="tx1"/>
          </a:solidFill>
          <a:prstDash val="solid"/>
        </a:ln>
      </c:spPr>
      <c:txPr>
        <a:bodyPr/>
        <a:lstStyle/>
        <a:p>
          <a:pPr>
            <a:defRPr sz="164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59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3C8DB-973C-485A-A8D8-9117151988B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EA09B-234B-4A47-93AE-82A48E546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845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EA09B-234B-4A47-93AE-82A48E54608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6E5DB1-D11F-4D7E-9EA7-A94B0AECCB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50" y="785813"/>
            <a:ext cx="47148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Компьютер –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друг или враг???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123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860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756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2143125"/>
            <a:ext cx="542925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Игромания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психологическая зависимость человека от компьютерных игр, которая влияет на его физическое и психическое здоровье.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0481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Симптомы игровой зависимости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144000" cy="61928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Большую часть свободного времени (6-10 часов в день) ребенок проводит за компьютером.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У него практически нет реальных друзей, зато много виртуальных.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Если на ваш запрет сидеть за компьютером школьник реагирует агрессивно или становится тревожным.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Ребенок вас обманывает, пропускает школу, чтобы посидеть за компьютером, стал хуже учиться, потерял интерес к школьным предметам.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Во время игры подросток начинает разговаривать сам с собой или с героями игры так, как будто они реальны. 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Он становится более агрессивным.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Ребенок, увлеченный игрой или общением в Интернете, забывает про еду и личную гигиену.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Школьник трудно встает по утрам, просыпается в подавленном состоянии. Настроение повышается только тогда, когда ребенок садится за компьютер.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u="sng"/>
              <a:t>Исключить</a:t>
            </a:r>
            <a:r>
              <a:rPr lang="ru-RU" sz="4000"/>
              <a:t> </a:t>
            </a:r>
            <a:r>
              <a:rPr lang="ru-RU" sz="4800" u="sng"/>
              <a:t>из</a:t>
            </a:r>
            <a:r>
              <a:rPr lang="ru-RU" sz="4000"/>
              <a:t> </a:t>
            </a:r>
            <a:r>
              <a:rPr lang="ru-RU" sz="4800" u="sng"/>
              <a:t>компьютера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5400" dirty="0"/>
              <a:t>Quake-3</a:t>
            </a:r>
          </a:p>
          <a:p>
            <a:pPr algn="ctr"/>
            <a:r>
              <a:rPr lang="en-US" sz="5400" dirty="0"/>
              <a:t>Counter</a:t>
            </a:r>
            <a:r>
              <a:rPr lang="en-US" dirty="0"/>
              <a:t> </a:t>
            </a:r>
            <a:r>
              <a:rPr lang="en-US" sz="5400" dirty="0"/>
              <a:t>Strike</a:t>
            </a:r>
          </a:p>
          <a:p>
            <a:pPr algn="ctr"/>
            <a:r>
              <a:rPr lang="en-US" sz="5400" dirty="0"/>
              <a:t>GTA</a:t>
            </a:r>
            <a:r>
              <a:rPr lang="ru-RU" sz="5400" dirty="0"/>
              <a:t> </a:t>
            </a:r>
            <a:r>
              <a:rPr lang="en-US" sz="5400" dirty="0"/>
              <a:t>(Vice</a:t>
            </a:r>
            <a:r>
              <a:rPr lang="en-US" dirty="0"/>
              <a:t> </a:t>
            </a:r>
            <a:r>
              <a:rPr lang="en-US" sz="5400" dirty="0"/>
              <a:t>City</a:t>
            </a:r>
            <a:r>
              <a:rPr lang="en-US" dirty="0"/>
              <a:t>)</a:t>
            </a:r>
          </a:p>
          <a:p>
            <a:pPr algn="ctr"/>
            <a:r>
              <a:rPr lang="en-US" sz="5400" dirty="0" err="1" smtClean="0"/>
              <a:t>Dota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3399"/>
                </a:solidFill>
                <a:latin typeface="Times New Roman" pitchFamily="18" charset="0"/>
              </a:rPr>
              <a:t>Причины увлечения компьютерными играми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Привлекает придуманный мир, более яркий,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простой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и выразительный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Ошибки всегда можно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   исправить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, перезагрузив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комп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»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Отождествление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с главными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   героями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Все происходит по желанию 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  подростка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(«Я – властелин»)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Компьютер – партнер 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   по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общению</a:t>
            </a:r>
          </a:p>
          <a:p>
            <a:pPr>
              <a:lnSpc>
                <a:spcPct val="90000"/>
              </a:lnSpc>
            </a:pPr>
            <a:endParaRPr lang="ru-RU" sz="28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918920"/>
            <a:ext cx="2771800" cy="340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Ребёнок не приучен к труду, к умению видеть работу и выполнять её </a:t>
            </a:r>
          </a:p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Ребёнка не приучили к сотрудничеству</a:t>
            </a:r>
          </a:p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Незнание взрослыми правил психогигиены взаимодействия с компьютером, пользы и вреда от него, невежество взрослых. </a:t>
            </a:r>
          </a:p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Ребёнок, лишённый родительского внимания</a:t>
            </a:r>
          </a:p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Неумение справляться с трудностями самостоятельно</a:t>
            </a:r>
          </a:p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Родители в общении с ребёнком не осознают его взросления</a:t>
            </a:r>
          </a:p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Неуверенность в себе ребёнка, низкая самооценка, зависимость от мнения окружающих.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819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008000"/>
                </a:solidFill>
                <a:effectLst/>
              </a:rPr>
              <a:t>Сетеголизм</a:t>
            </a:r>
            <a:endParaRPr lang="ru-RU" b="1" dirty="0">
              <a:solidFill>
                <a:srgbClr val="008000"/>
              </a:solidFill>
              <a:effectLst/>
            </a:endParaRPr>
          </a:p>
        </p:txBody>
      </p:sp>
      <p:sp>
        <p:nvSpPr>
          <p:cNvPr id="17818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330700" cy="46783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b="1"/>
              <a:t>В реальной жизни Вы бы защитили своих детей</a:t>
            </a:r>
          </a:p>
          <a:p>
            <a:pPr>
              <a:lnSpc>
                <a:spcPct val="120000"/>
              </a:lnSpc>
              <a:buFontTx/>
              <a:buNone/>
            </a:pPr>
            <a:endParaRPr lang="ru-RU" b="1"/>
          </a:p>
          <a:p>
            <a:pPr>
              <a:lnSpc>
                <a:spcPct val="120000"/>
              </a:lnSpc>
            </a:pPr>
            <a:r>
              <a:rPr lang="ru-RU" b="1"/>
              <a:t>Почему бы не сделать это в Интернете?</a:t>
            </a:r>
          </a:p>
        </p:txBody>
      </p:sp>
      <p:pic>
        <p:nvPicPr>
          <p:cNvPr id="178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61048"/>
            <a:ext cx="2915816" cy="23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</p:spPr>
      </p:pic>
      <p:pic>
        <p:nvPicPr>
          <p:cNvPr id="17410" name="Picture 2" descr="http://im3-tub-ru.yandex.net/i?id=190154765-0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76672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274638"/>
            <a:ext cx="5266928" cy="1138138"/>
          </a:xfrm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  <a:latin typeface="Tahoma" pitchFamily="34" charset="0"/>
              </a:rPr>
              <a:t>Сетеголизм</a:t>
            </a:r>
            <a:endParaRPr lang="ru-RU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 smtClean="0"/>
              <a:t>C</a:t>
            </a:r>
            <a:r>
              <a:rPr lang="ru-RU" sz="2800" b="1" dirty="0" err="1" smtClean="0"/>
              <a:t>имптомы</a:t>
            </a:r>
            <a:r>
              <a:rPr lang="ru-RU" sz="2800" b="1" dirty="0"/>
              <a:t>:</a:t>
            </a:r>
            <a:r>
              <a:rPr lang="ru-RU" sz="2800" dirty="0"/>
              <a:t> </a:t>
            </a:r>
            <a:br>
              <a:rPr lang="ru-RU" sz="2800" dirty="0"/>
            </a:br>
            <a:endParaRPr lang="ru-RU" sz="28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/>
              <a:t>навязчивое стремление постоянно проверять электронную почту;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/>
              <a:t>предвкушение следующего сеанса </a:t>
            </a:r>
            <a:r>
              <a:rPr lang="ru-RU" sz="2800" dirty="0" err="1"/>
              <a:t>он-лайн</a:t>
            </a:r>
            <a:r>
              <a:rPr lang="ru-RU" sz="2800" dirty="0"/>
              <a:t>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/>
              <a:t>увеличение времени, проводимого </a:t>
            </a:r>
            <a:r>
              <a:rPr lang="ru-RU" sz="2800" dirty="0" err="1"/>
              <a:t>он-лайн</a:t>
            </a:r>
            <a:r>
              <a:rPr lang="ru-RU" sz="2800" dirty="0"/>
              <a:t>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/>
              <a:t>увеличение количества денег, расходуемых </a:t>
            </a:r>
            <a:r>
              <a:rPr lang="ru-RU" sz="2800" dirty="0" err="1"/>
              <a:t>он-лайн</a:t>
            </a:r>
            <a:r>
              <a:rPr lang="ru-RU" sz="2800" dirty="0"/>
              <a:t>.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16386" name="Picture 2" descr="http://im5-tub-ru.yandex.net/i?id=594524795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260648"/>
            <a:ext cx="2784309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>
            <a:normAutofit fontScale="90000"/>
          </a:bodyPr>
          <a:lstStyle/>
          <a:p>
            <a:r>
              <a:rPr lang="ru-RU" sz="4000" b="1">
                <a:latin typeface="Times New Roman" pitchFamily="18" charset="0"/>
              </a:rPr>
              <a:t>Наличие компьютерной (игровой) зависимости у ребенка</a:t>
            </a:r>
          </a:p>
        </p:txBody>
      </p:sp>
      <p:graphicFrame>
        <p:nvGraphicFramePr>
          <p:cNvPr id="15565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90538" y="1600200"/>
          <a:ext cx="8258175" cy="5122863"/>
        </p:xfrm>
        <a:graphic>
          <a:graphicData uri="http://schemas.openxmlformats.org/presentationml/2006/ole">
            <p:oleObj spid="_x0000_s4100" name="Диаграмма" r:id="rId3" imgW="8229600" imgH="510549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2. Сколько времени в день уходит для занятий на компьютере</a:t>
            </a:r>
          </a:p>
        </p:txBody>
      </p:sp>
      <p:graphicFrame>
        <p:nvGraphicFramePr>
          <p:cNvPr id="15155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50825" y="1600200"/>
          <a:ext cx="8569325" cy="4997450"/>
        </p:xfrm>
        <a:graphic>
          <a:graphicData uri="http://schemas.openxmlformats.org/presentationml/2006/ole">
            <p:oleObj spid="_x0000_s33796" name="Диаграмма" r:id="rId3" imgW="8229600" imgH="454342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42938" y="714375"/>
            <a:ext cx="8229600" cy="714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правила пользования компьютером.</a:t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1195388"/>
            <a:ext cx="91440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0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Необходимо правильно организовать освещение компьютерного стола.</a:t>
            </a:r>
          </a:p>
          <a:p>
            <a:pPr indent="450850">
              <a:buFont typeface="Arial" charset="0"/>
              <a:buChar char="•"/>
            </a:pPr>
            <a:endParaRPr lang="ru-RU" dirty="0">
              <a:solidFill>
                <a:srgbClr val="002060"/>
              </a:solidFill>
              <a:ea typeface="Calibri" pitchFamily="34" charset="0"/>
              <a:cs typeface="Arial" charset="0"/>
            </a:endParaRPr>
          </a:p>
          <a:p>
            <a:pPr indent="450850" eaLnBrk="0" hangingPunct="0"/>
            <a:r>
              <a:rPr lang="ru-RU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•  Следите за исправностью монитора и чистотой экрана, так как грязь дает дополнительное искажение.</a:t>
            </a:r>
          </a:p>
          <a:p>
            <a:pPr indent="450850" eaLnBrk="0" hangingPunct="0"/>
            <a:endParaRPr lang="ru-RU" dirty="0">
              <a:solidFill>
                <a:srgbClr val="002060"/>
              </a:solidFill>
              <a:cs typeface="Arial" charset="0"/>
            </a:endParaRPr>
          </a:p>
          <a:p>
            <a:pPr indent="450850" eaLnBrk="0" hangingPunct="0"/>
            <a:r>
              <a:rPr lang="ru-RU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•  Индивидуально подобранные стол и стул позволят соблюдать оптимальное расстояние от экрана до глаз (50-60 см).</a:t>
            </a:r>
          </a:p>
          <a:p>
            <a:pPr indent="450850" eaLnBrk="0" hangingPunct="0"/>
            <a:endParaRPr lang="ru-RU" dirty="0">
              <a:solidFill>
                <a:srgbClr val="002060"/>
              </a:solidFill>
              <a:cs typeface="Arial" charset="0"/>
            </a:endParaRPr>
          </a:p>
          <a:p>
            <a:pPr indent="450850" eaLnBrk="0" hangingPunct="0"/>
            <a:r>
              <a:rPr lang="ru-RU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•  Не ставьте компьютерный стол так, чтобы  сидеть спиной к окну. Блики на экране способствуют утомлению глаз.</a:t>
            </a:r>
          </a:p>
          <a:p>
            <a:pPr indent="450850" eaLnBrk="0" hangingPunct="0"/>
            <a:endParaRPr lang="ru-RU" dirty="0">
              <a:solidFill>
                <a:srgbClr val="002060"/>
              </a:solidFill>
              <a:cs typeface="Arial" charset="0"/>
            </a:endParaRPr>
          </a:p>
          <a:p>
            <a:pPr indent="450850" eaLnBrk="0" hangingPunct="0"/>
            <a:r>
              <a:rPr lang="ru-RU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•  Наиболее вредной считается работа в Интернете. Ограничьтесь в этом </a:t>
            </a:r>
          </a:p>
          <a:p>
            <a:pPr indent="450850" eaLnBrk="0" hangingPunct="0"/>
            <a:r>
              <a:rPr lang="ru-RU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.</a:t>
            </a:r>
            <a:endParaRPr lang="ru-RU" dirty="0">
              <a:solidFill>
                <a:srgbClr val="002060"/>
              </a:solidFill>
              <a:cs typeface="Arial" charset="0"/>
            </a:endParaRPr>
          </a:p>
          <a:p>
            <a:pPr indent="450850" eaLnBrk="0" hangingPunct="0"/>
            <a:r>
              <a:rPr lang="ru-RU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•  Необходимо каждые 15-20 минут делать перерывы – давал глазам отдохнуть. Научитесь  делать зарядку для глаз</a:t>
            </a:r>
          </a:p>
          <a:p>
            <a:pPr indent="450850" eaLnBrk="0" hangingPunct="0"/>
            <a:endParaRPr lang="ru-RU" dirty="0">
              <a:solidFill>
                <a:srgbClr val="002060"/>
              </a:solidFill>
              <a:cs typeface="Arial" charset="0"/>
            </a:endParaRPr>
          </a:p>
          <a:p>
            <a:pPr indent="450850" eaLnBrk="0" hangingPunct="0"/>
            <a:r>
              <a:rPr lang="ru-RU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•  Можно подобрать  специальные защитные очки для работы на компьютере.</a:t>
            </a:r>
            <a:endParaRPr lang="ru-RU" dirty="0">
              <a:solidFill>
                <a:srgbClr val="002060"/>
              </a:solidFill>
              <a:cs typeface="Arial" charset="0"/>
            </a:endParaRPr>
          </a:p>
          <a:p>
            <a:pPr indent="450850" eaLnBrk="0" hangingPunct="0"/>
            <a:endParaRPr lang="ru-RU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8229600" cy="10699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</a:rPr>
              <a:t>История создания компьютера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85750" y="1285874"/>
            <a:ext cx="8575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1623г. Первая «считающая машина», созданная Уильямом </a:t>
            </a:r>
            <a:r>
              <a:rPr lang="ru-RU" dirty="0" err="1">
                <a:solidFill>
                  <a:srgbClr val="002060"/>
                </a:solidFill>
                <a:latin typeface="Calibri" pitchFamily="34" charset="0"/>
              </a:rPr>
              <a:t>Шикардом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. Это довольно </a:t>
            </a:r>
          </a:p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громоздкий аппарат мог применять простые арифметические действия </a:t>
            </a:r>
          </a:p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(сложение, вычитание) с 7-значными числами. </a:t>
            </a:r>
          </a:p>
          <a:p>
            <a:endParaRPr lang="ru-RU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928688" y="2714625"/>
            <a:ext cx="4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428625" y="2643188"/>
            <a:ext cx="7680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1956г. В США создан первый компьютер на транзисторной основе и первый</a:t>
            </a:r>
          </a:p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накопитель информации – прототип винчестера – жёсткий диск. </a:t>
            </a:r>
          </a:p>
          <a:p>
            <a:endParaRPr lang="ru-RU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150" name="Прямоугольник 5"/>
          <p:cNvSpPr>
            <a:spLocks noChangeArrowheads="1"/>
          </p:cNvSpPr>
          <p:nvPr/>
        </p:nvSpPr>
        <p:spPr bwMode="auto">
          <a:xfrm>
            <a:off x="500063" y="3500438"/>
            <a:ext cx="3711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alibri" pitchFamily="34" charset="0"/>
              </a:rPr>
              <a:t>1960г.  разработали первый модем.</a:t>
            </a:r>
          </a:p>
        </p:txBody>
      </p:sp>
      <p:sp>
        <p:nvSpPr>
          <p:cNvPr id="6151" name="Прямоугольник 6"/>
          <p:cNvSpPr>
            <a:spLocks noChangeArrowheads="1"/>
          </p:cNvSpPr>
          <p:nvPr/>
        </p:nvSpPr>
        <p:spPr bwMode="auto">
          <a:xfrm>
            <a:off x="500063" y="4000500"/>
            <a:ext cx="4360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alibri" pitchFamily="34" charset="0"/>
              </a:rPr>
              <a:t>1963г.  изобретён манипулятор – «мышь».</a:t>
            </a:r>
          </a:p>
        </p:txBody>
      </p:sp>
      <p:sp>
        <p:nvSpPr>
          <p:cNvPr id="6152" name="Прямоугольник 7"/>
          <p:cNvSpPr>
            <a:spLocks noChangeArrowheads="1"/>
          </p:cNvSpPr>
          <p:nvPr/>
        </p:nvSpPr>
        <p:spPr bwMode="auto">
          <a:xfrm>
            <a:off x="500063" y="4500563"/>
            <a:ext cx="3289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alibri" pitchFamily="34" charset="0"/>
              </a:rPr>
              <a:t>1990г. Рождение сети Интернет</a:t>
            </a:r>
          </a:p>
        </p:txBody>
      </p:sp>
      <p:sp>
        <p:nvSpPr>
          <p:cNvPr id="6153" name="Прямоугольник 8"/>
          <p:cNvSpPr>
            <a:spLocks noChangeArrowheads="1"/>
          </p:cNvSpPr>
          <p:nvPr/>
        </p:nvSpPr>
        <p:spPr bwMode="auto">
          <a:xfrm>
            <a:off x="500063" y="5000625"/>
            <a:ext cx="5286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1999г. Выпуск новых процессоров </a:t>
            </a:r>
            <a:r>
              <a:rPr lang="ru-RU" dirty="0" err="1">
                <a:solidFill>
                  <a:srgbClr val="002060"/>
                </a:solidFill>
                <a:latin typeface="Calibri" pitchFamily="34" charset="0"/>
              </a:rPr>
              <a:t>Pentium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III. </a:t>
            </a:r>
          </a:p>
        </p:txBody>
      </p:sp>
      <p:sp>
        <p:nvSpPr>
          <p:cNvPr id="6154" name="Rectangle 1"/>
          <p:cNvSpPr>
            <a:spLocks noChangeArrowheads="1"/>
          </p:cNvSpPr>
          <p:nvPr/>
        </p:nvSpPr>
        <p:spPr bwMode="auto">
          <a:xfrm>
            <a:off x="214313" y="5553075"/>
            <a:ext cx="89979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/>
            <a:r>
              <a:rPr lang="ru-RU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2000-2003 гг. Жёсткая конкурентная борьба между </a:t>
            </a:r>
            <a:r>
              <a:rPr lang="ru-RU" dirty="0" err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Intel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и AMD, приведшая к созданию </a:t>
            </a:r>
          </a:p>
          <a:p>
            <a:pPr indent="180975"/>
            <a:r>
              <a:rPr lang="ru-RU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процессоров с ужасающей скоростью 3200 МГц. Это привело и к росту оперативной </a:t>
            </a:r>
          </a:p>
          <a:p>
            <a:pPr indent="180975"/>
            <a:r>
              <a:rPr lang="ru-RU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памяти, объёму жёстких дисков, видеокарт и т.д.</a:t>
            </a:r>
            <a:endParaRPr lang="ru-RU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/>
            <a:r>
              <a:rPr lang="ru-RU" sz="4800" b="1" u="sng" dirty="0">
                <a:solidFill>
                  <a:srgbClr val="008000"/>
                </a:solidFill>
              </a:rPr>
              <a:t>Памятка родителям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3838" cy="5329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b="1" i="1" dirty="0">
                <a:solidFill>
                  <a:srgbClr val="000000"/>
                </a:solidFill>
              </a:rPr>
              <a:t>Родители должны сами хотя бы на элементарном уровне уметь пользоваться компьютером, чтобы контролировать ребенка;</a:t>
            </a:r>
          </a:p>
          <a:p>
            <a:pPr>
              <a:lnSpc>
                <a:spcPct val="90000"/>
              </a:lnSpc>
            </a:pPr>
            <a:r>
              <a:rPr lang="ru-RU" sz="2200" b="1" i="1" dirty="0">
                <a:solidFill>
                  <a:srgbClr val="000000"/>
                </a:solidFill>
              </a:rPr>
              <a:t>Ребенок не должен играть в компьютерные игры перед сном;</a:t>
            </a:r>
          </a:p>
          <a:p>
            <a:pPr>
              <a:lnSpc>
                <a:spcPct val="90000"/>
              </a:lnSpc>
            </a:pPr>
            <a:r>
              <a:rPr lang="ru-RU" sz="2200" b="1" i="1" dirty="0">
                <a:solidFill>
                  <a:srgbClr val="000000"/>
                </a:solidFill>
              </a:rPr>
              <a:t>Через каждые 20-30 минут работы делать перерыв;</a:t>
            </a:r>
          </a:p>
          <a:p>
            <a:pPr>
              <a:lnSpc>
                <a:spcPct val="90000"/>
              </a:lnSpc>
            </a:pPr>
            <a:r>
              <a:rPr lang="ru-RU" sz="2200" b="1" i="1" dirty="0">
                <a:solidFill>
                  <a:srgbClr val="000000"/>
                </a:solidFill>
              </a:rPr>
              <a:t>Знать в какие игры играет ваш ребенок;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268413"/>
            <a:ext cx="4033837" cy="475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i="1" dirty="0">
                <a:solidFill>
                  <a:srgbClr val="000000"/>
                </a:solidFill>
              </a:rPr>
              <a:t>Ребенок не должен работать на компьютере более 1,5-2 часов;</a:t>
            </a:r>
          </a:p>
          <a:p>
            <a:pPr>
              <a:lnSpc>
                <a:spcPct val="80000"/>
              </a:lnSpc>
            </a:pPr>
            <a:r>
              <a:rPr lang="ru-RU" sz="2200" b="1" i="1" dirty="0">
                <a:solidFill>
                  <a:srgbClr val="000000"/>
                </a:solidFill>
              </a:rPr>
              <a:t>Вы должны контролировать приобретение дисков с играми, чтобы они не причинили вреда  здоровью и психике ребенка;</a:t>
            </a:r>
          </a:p>
          <a:p>
            <a:pPr>
              <a:lnSpc>
                <a:spcPct val="80000"/>
              </a:lnSpc>
            </a:pPr>
            <a:r>
              <a:rPr lang="ru-RU" sz="2200" b="1" i="1" dirty="0">
                <a:solidFill>
                  <a:srgbClr val="000000"/>
                </a:solidFill>
              </a:rPr>
              <a:t>Если ребенок использует компьютер безответственно, необходимо ввести пароль, чтобы сделать невозможным доступ без разрешения родителей.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728788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Результаты анкетирования родителей</a:t>
            </a:r>
            <a:r>
              <a:rPr lang="ru-RU" sz="4000" b="1" dirty="0">
                <a:latin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</a:rPr>
            </a:br>
            <a:r>
              <a:rPr lang="ru-RU" sz="3200" b="1" dirty="0">
                <a:latin typeface="Times New Roman" pitchFamily="18" charset="0"/>
              </a:rPr>
              <a:t>1.</a:t>
            </a:r>
            <a:r>
              <a:rPr lang="ru-RU" sz="4000" b="1" dirty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Наличие компьютера</a:t>
            </a:r>
          </a:p>
        </p:txBody>
      </p:sp>
      <p:graphicFrame>
        <p:nvGraphicFramePr>
          <p:cNvPr id="149510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476250" y="2133600"/>
          <a:ext cx="8115300" cy="4489450"/>
        </p:xfrm>
        <a:graphic>
          <a:graphicData uri="http://schemas.openxmlformats.org/presentationml/2006/ole">
            <p:oleObj spid="_x0000_s32772" name="Диаграмма" r:id="rId3" imgW="8229600" imgH="455286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214313" y="1643063"/>
            <a:ext cx="8929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>
                <a:solidFill>
                  <a:srgbClr val="000066"/>
                </a:solidFill>
                <a:cs typeface="Times New Roman" pitchFamily="18" charset="0"/>
              </a:rPr>
              <a:t>Зависимость – это подчинённость другим людям, предметам, веществам, чужой воле,</a:t>
            </a:r>
          </a:p>
          <a:p>
            <a:r>
              <a:rPr lang="ru-RU" sz="2400" dirty="0" smtClean="0">
                <a:solidFill>
                  <a:srgbClr val="000066"/>
                </a:solidFill>
                <a:cs typeface="Times New Roman" pitchFamily="18" charset="0"/>
              </a:rPr>
              <a:t>чужой </a:t>
            </a:r>
            <a:r>
              <a:rPr lang="ru-RU" sz="2400" dirty="0">
                <a:solidFill>
                  <a:srgbClr val="000066"/>
                </a:solidFill>
                <a:cs typeface="Times New Roman" pitchFamily="18" charset="0"/>
              </a:rPr>
              <a:t>власти при отсутствии самостоятельности, свободы.</a:t>
            </a:r>
            <a:endParaRPr lang="ru-RU" sz="2400" dirty="0">
              <a:cs typeface="Arial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14282" y="3643314"/>
            <a:ext cx="792961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90488"/>
            <a:r>
              <a:rPr lang="ru-RU" sz="2400" dirty="0">
                <a:solidFill>
                  <a:srgbClr val="000066"/>
                </a:solidFill>
                <a:cs typeface="Times New Roman" pitchFamily="18" charset="0"/>
              </a:rPr>
              <a:t>Зависимые люди, которые уходят от проблем, усугубляют их и </a:t>
            </a:r>
            <a:r>
              <a:rPr lang="ru-RU" sz="2400" dirty="0" smtClean="0">
                <a:solidFill>
                  <a:srgbClr val="000066"/>
                </a:solidFill>
                <a:cs typeface="Times New Roman" pitchFamily="18" charset="0"/>
              </a:rPr>
              <a:t>    наносят </a:t>
            </a:r>
            <a:r>
              <a:rPr lang="ru-RU" sz="2400" dirty="0">
                <a:solidFill>
                  <a:srgbClr val="000066"/>
                </a:solidFill>
                <a:cs typeface="Times New Roman" pitchFamily="18" charset="0"/>
              </a:rPr>
              <a:t>вред своему </a:t>
            </a:r>
            <a:r>
              <a:rPr lang="ru-RU" sz="2400" dirty="0" smtClean="0">
                <a:solidFill>
                  <a:srgbClr val="000066"/>
                </a:solidFill>
                <a:cs typeface="Times New Roman" pitchFamily="18" charset="0"/>
              </a:rPr>
              <a:t>здоровью, а </a:t>
            </a:r>
            <a:r>
              <a:rPr lang="ru-RU" sz="2400" dirty="0">
                <a:solidFill>
                  <a:srgbClr val="000066"/>
                </a:solidFill>
                <a:cs typeface="Times New Roman" pitchFamily="18" charset="0"/>
              </a:rPr>
              <a:t>так же благополучию окружающих людей.</a:t>
            </a:r>
            <a:endParaRPr lang="ru-RU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2357438" y="500063"/>
            <a:ext cx="3081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Нам хотелось бы…</a:t>
            </a: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857250" y="1785938"/>
            <a:ext cx="7572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Чтобы компьютер стал нашим помощником и другом, но при этом не вытеснял книгу, спорт, учебу и не портил наше здоровье.</a:t>
            </a:r>
          </a:p>
        </p:txBody>
      </p:sp>
      <p:pic>
        <p:nvPicPr>
          <p:cNvPr id="9220" name="Picture 4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6338"/>
            <a:ext cx="9144000" cy="3141662"/>
          </a:xfrm>
          <a:prstGeom prst="rect">
            <a:avLst/>
          </a:prstGeom>
          <a:solidFill>
            <a:srgbClr val="FFFFCC">
              <a:alpha val="65097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Значение компьютера для детей</a:t>
            </a: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3960813" cy="59055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800" b="1" u="sng" dirty="0" smtClean="0">
                <a:latin typeface="Times New Roman" pitchFamily="18" charset="0"/>
              </a:rPr>
              <a:t>В  ШКОЛЕ</a:t>
            </a:r>
            <a:endParaRPr lang="ru-RU" sz="1800" b="1" u="sng" dirty="0"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400" dirty="0">
                <a:latin typeface="Times New Roman" pitchFamily="18" charset="0"/>
              </a:rPr>
              <a:t>Экономия времени урока;</a:t>
            </a:r>
          </a:p>
          <a:p>
            <a:pPr>
              <a:lnSpc>
                <a:spcPct val="110000"/>
              </a:lnSpc>
            </a:pPr>
            <a:r>
              <a:rPr lang="ru-RU" sz="2400" dirty="0">
                <a:latin typeface="Times New Roman" pitchFamily="18" charset="0"/>
              </a:rPr>
              <a:t>Доступность самой современной информации по предмету;</a:t>
            </a:r>
          </a:p>
          <a:p>
            <a:pPr>
              <a:lnSpc>
                <a:spcPct val="110000"/>
              </a:lnSpc>
            </a:pPr>
            <a:r>
              <a:rPr lang="ru-RU" sz="2400" dirty="0">
                <a:latin typeface="Times New Roman" pitchFamily="18" charset="0"/>
              </a:rPr>
              <a:t>Наглядность представленного учебного материала;</a:t>
            </a:r>
          </a:p>
          <a:p>
            <a:pPr>
              <a:lnSpc>
                <a:spcPct val="110000"/>
              </a:lnSpc>
            </a:pPr>
            <a:r>
              <a:rPr lang="ru-RU" sz="2400" dirty="0">
                <a:latin typeface="Times New Roman" pitchFamily="18" charset="0"/>
              </a:rPr>
              <a:t>Развитие пространственного мышления;</a:t>
            </a:r>
          </a:p>
          <a:p>
            <a:pPr>
              <a:lnSpc>
                <a:spcPct val="110000"/>
              </a:lnSpc>
            </a:pPr>
            <a:r>
              <a:rPr lang="ru-RU" sz="2400" dirty="0">
                <a:latin typeface="Times New Roman" pitchFamily="18" charset="0"/>
              </a:rPr>
              <a:t>Оперативность получаемой информации.</a:t>
            </a:r>
          </a:p>
          <a:p>
            <a:pPr>
              <a:lnSpc>
                <a:spcPct val="80000"/>
              </a:lnSpc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692150"/>
            <a:ext cx="4465637" cy="59055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800" b="1" u="sng" dirty="0" smtClean="0">
                <a:latin typeface="Times New Roman" pitchFamily="18" charset="0"/>
              </a:rPr>
              <a:t>ДОМА</a:t>
            </a:r>
            <a:endParaRPr lang="ru-RU" sz="1800" b="1" u="sng" dirty="0">
              <a:latin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</a:rPr>
              <a:t>Написание текстов и упражнений.</a:t>
            </a:r>
          </a:p>
          <a:p>
            <a:r>
              <a:rPr lang="ru-RU" sz="2000" dirty="0">
                <a:latin typeface="Times New Roman" pitchFamily="18" charset="0"/>
              </a:rPr>
              <a:t>Составление таблиц и диаграмм.</a:t>
            </a:r>
          </a:p>
          <a:p>
            <a:r>
              <a:rPr lang="ru-RU" sz="2000" dirty="0">
                <a:latin typeface="Times New Roman" pitchFamily="18" charset="0"/>
              </a:rPr>
              <a:t>Сканирование текстов, рисунков для подготовки уроков.</a:t>
            </a:r>
          </a:p>
          <a:p>
            <a:r>
              <a:rPr lang="ru-RU" sz="2000" dirty="0">
                <a:latin typeface="Times New Roman" pitchFamily="18" charset="0"/>
              </a:rPr>
              <a:t>Использование учебных дисков по различным предметам для расширения своих знаний и кругозора.</a:t>
            </a:r>
          </a:p>
          <a:p>
            <a:r>
              <a:rPr lang="ru-RU" sz="2000" smtClean="0">
                <a:latin typeface="Times New Roman" pitchFamily="18" charset="0"/>
              </a:rPr>
              <a:t>Возможность </a:t>
            </a:r>
            <a:r>
              <a:rPr lang="ru-RU" sz="2000" dirty="0">
                <a:latin typeface="Times New Roman" pitchFamily="18" charset="0"/>
              </a:rPr>
              <a:t>эстетичного оформления сочинений, научных работ, докладов, рефератов.</a:t>
            </a:r>
          </a:p>
          <a:p>
            <a:r>
              <a:rPr lang="ru-RU" sz="2000" dirty="0">
                <a:latin typeface="Times New Roman" pitchFamily="18" charset="0"/>
              </a:rPr>
              <a:t>Возможность поиска информации по определенной учебной 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Цель использования компьютера ребенком</a:t>
            </a: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17525" y="1690688"/>
          <a:ext cx="7978775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2749542"/>
              </p:ext>
            </p:extLst>
          </p:nvPr>
        </p:nvGraphicFramePr>
        <p:xfrm>
          <a:off x="142875" y="2000250"/>
          <a:ext cx="8501063" cy="4130104"/>
        </p:xfrm>
        <a:graphic>
          <a:graphicData uri="http://schemas.openxmlformats.org/drawingml/2006/table">
            <a:tbl>
              <a:tblPr/>
              <a:tblGrid>
                <a:gridCol w="4260850"/>
                <a:gridCol w="4240213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друг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враг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9688">
                <a:tc>
                  <a:txBody>
                    <a:bodyPr/>
                    <a:lstStyle/>
                    <a:p>
                      <a:pPr marL="2667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Работа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на компьютере - игра, это интересно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Развивает мышление (рисунки, схемы, знаки)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Развивает память и внимание (яркие, запоминающиеся предметы, действия)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Возможность общения со сверстниками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Возможность продемонстрировать свою индивидуальность, хобби, талант)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мелкой моторики рук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Быстрый доступ к информации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Возможность дистанционного обучения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 Нагрузка на зрение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2. Стесненная поза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3. Излучение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4. Воздействие на психику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 Вызывают агрессию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 сужение круга интересов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 уход от реальности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8. Трата денег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59784" marR="597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3" name="TextBox 2"/>
          <p:cNvSpPr txBox="1">
            <a:spLocks noChangeArrowheads="1"/>
          </p:cNvSpPr>
          <p:nvPr/>
        </p:nvSpPr>
        <p:spPr bwMode="auto">
          <a:xfrm>
            <a:off x="1571625" y="928688"/>
            <a:ext cx="4926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2060"/>
                </a:solidFill>
              </a:rPr>
              <a:t>Компьютер –друг или враг???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:\ШКОЛА\УЧИТЕЛЬ ГОДА11111111111\Родит собрание\img-387229-32bd6c0f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780928"/>
            <a:ext cx="4490864" cy="3368148"/>
          </a:xfrm>
          <a:prstGeom prst="rect">
            <a:avLst/>
          </a:prstGeom>
          <a:noFill/>
        </p:spPr>
      </p:pic>
      <p:pic>
        <p:nvPicPr>
          <p:cNvPr id="31747" name="Picture 3" descr="F:\ШКОЛА\УЧИТЕЛЬ ГОДА11111111111\Родит собрание\s81452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4664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858</Words>
  <Application>Microsoft Office PowerPoint</Application>
  <PresentationFormat>Экран (4:3)</PresentationFormat>
  <Paragraphs>122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Диаграмма</vt:lpstr>
      <vt:lpstr>Компьютер –  друг или враг???</vt:lpstr>
      <vt:lpstr>История создания компьютера</vt:lpstr>
      <vt:lpstr>Результаты анкетирования родителей 1. Наличие компьютера</vt:lpstr>
      <vt:lpstr>Слайд 4</vt:lpstr>
      <vt:lpstr>Слайд 5</vt:lpstr>
      <vt:lpstr>Значение компьютера для детей</vt:lpstr>
      <vt:lpstr>Цель использования компьютера ребенком</vt:lpstr>
      <vt:lpstr>Слайд 8</vt:lpstr>
      <vt:lpstr>Слайд 9</vt:lpstr>
      <vt:lpstr>Игромания</vt:lpstr>
      <vt:lpstr>Симптомы игровой зависимости</vt:lpstr>
      <vt:lpstr>Исключить из компьютера</vt:lpstr>
      <vt:lpstr>Причины увлечения компьютерными играми</vt:lpstr>
      <vt:lpstr>Слайд 14</vt:lpstr>
      <vt:lpstr>Сетеголизм</vt:lpstr>
      <vt:lpstr>Сетеголизм</vt:lpstr>
      <vt:lpstr>Наличие компьютерной (игровой) зависимости у ребенка</vt:lpstr>
      <vt:lpstr>2. Сколько времени в день уходит для занятий на компьютере</vt:lpstr>
      <vt:lpstr>правила пользования компьютером. </vt:lpstr>
      <vt:lpstr>Памятка родителям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 в жизни подростка.   Польза или вред?</dc:title>
  <dc:creator>Неля</dc:creator>
  <cp:lastModifiedBy>user</cp:lastModifiedBy>
  <cp:revision>16</cp:revision>
  <dcterms:created xsi:type="dcterms:W3CDTF">2014-02-11T17:41:41Z</dcterms:created>
  <dcterms:modified xsi:type="dcterms:W3CDTF">2014-10-23T10:47:29Z</dcterms:modified>
</cp:coreProperties>
</file>