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11" r:id="rId5"/>
    <p:sldId id="298" r:id="rId6"/>
    <p:sldId id="310" r:id="rId7"/>
    <p:sldId id="313" r:id="rId8"/>
    <p:sldId id="314" r:id="rId9"/>
    <p:sldId id="315" r:id="rId10"/>
    <p:sldId id="316" r:id="rId11"/>
    <p:sldId id="317" r:id="rId12"/>
    <p:sldId id="318" r:id="rId13"/>
    <p:sldId id="266" r:id="rId14"/>
    <p:sldId id="267" r:id="rId15"/>
    <p:sldId id="296" r:id="rId16"/>
    <p:sldId id="270" r:id="rId17"/>
    <p:sldId id="268" r:id="rId18"/>
    <p:sldId id="271" r:id="rId19"/>
    <p:sldId id="321" r:id="rId20"/>
    <p:sldId id="319" r:id="rId21"/>
    <p:sldId id="320" r:id="rId22"/>
    <p:sldId id="322" r:id="rId23"/>
    <p:sldId id="323" r:id="rId24"/>
    <p:sldId id="272" r:id="rId25"/>
    <p:sldId id="324" r:id="rId26"/>
    <p:sldId id="327" r:id="rId27"/>
    <p:sldId id="326" r:id="rId28"/>
    <p:sldId id="325" r:id="rId29"/>
    <p:sldId id="273" r:id="rId30"/>
    <p:sldId id="328" r:id="rId31"/>
    <p:sldId id="330" r:id="rId32"/>
    <p:sldId id="329" r:id="rId33"/>
    <p:sldId id="331" r:id="rId34"/>
    <p:sldId id="332" r:id="rId35"/>
    <p:sldId id="274" r:id="rId36"/>
    <p:sldId id="333" r:id="rId37"/>
    <p:sldId id="336" r:id="rId38"/>
    <p:sldId id="335" r:id="rId39"/>
    <p:sldId id="338" r:id="rId40"/>
    <p:sldId id="337" r:id="rId41"/>
    <p:sldId id="339" r:id="rId42"/>
    <p:sldId id="275" r:id="rId43"/>
    <p:sldId id="340" r:id="rId44"/>
    <p:sldId id="341" r:id="rId45"/>
    <p:sldId id="342" r:id="rId46"/>
    <p:sldId id="343" r:id="rId47"/>
    <p:sldId id="344" r:id="rId48"/>
    <p:sldId id="345" r:id="rId49"/>
    <p:sldId id="276" r:id="rId50"/>
    <p:sldId id="300" r:id="rId51"/>
    <p:sldId id="277" r:id="rId52"/>
    <p:sldId id="301" r:id="rId53"/>
    <p:sldId id="278" r:id="rId54"/>
    <p:sldId id="302" r:id="rId55"/>
    <p:sldId id="279" r:id="rId56"/>
    <p:sldId id="303" r:id="rId57"/>
    <p:sldId id="280" r:id="rId58"/>
    <p:sldId id="304" r:id="rId59"/>
    <p:sldId id="281" r:id="rId60"/>
    <p:sldId id="305" r:id="rId61"/>
    <p:sldId id="282" r:id="rId62"/>
    <p:sldId id="306" r:id="rId63"/>
    <p:sldId id="283" r:id="rId64"/>
    <p:sldId id="307" r:id="rId65"/>
    <p:sldId id="284" r:id="rId66"/>
    <p:sldId id="308" r:id="rId67"/>
    <p:sldId id="285" r:id="rId68"/>
    <p:sldId id="309" r:id="rId69"/>
  </p:sldIdLst>
  <p:sldSz cx="9144000" cy="6858000" type="screen4x3"/>
  <p:notesSz cx="6858000" cy="9144000"/>
  <p:custDataLst>
    <p:tags r:id="rId7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FF"/>
    <a:srgbClr val="FFFFCC"/>
    <a:srgbClr val="CCFFFF"/>
    <a:srgbClr val="FF99FF"/>
    <a:srgbClr val="FF33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5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EE54-5127-4D87-9B47-1963073671A9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6746-8796-4A0A-B604-5313B3C7E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F70B-9F79-47B2-B228-624EF07BC124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2776B-4317-4C94-8C40-816970DFA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E28B9-6620-4B1E-94F3-3716B773450C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705C7-EEBA-42D1-A93A-03B9AF81E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2697E-BE04-4C79-BE90-D7C9F5AAFAFB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8DF3C-FAC7-461F-AC65-D12A22A7F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8A42-DA96-4888-8AA0-78AEF52EB6F6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375C-F95D-452F-B71B-BCCD5F329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7DF6-2726-4D70-B002-065E28F8C134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B5466-55E1-44FC-A43B-70311A0B1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76AE-344A-457D-9A3C-03F2CD165097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FA8C-AEEC-437D-A36B-AFDD32BAA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191C-9BA6-4041-B4F6-BB0E121B22AD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3D374-E17F-4CAF-AB5A-E2D93DC06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27AB-279E-4257-88DE-4792A36141CB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F4E7-0380-4BD1-B827-82979C719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E9611-23AA-4E10-A4C8-A51AB7355FEA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98F9-8CA0-402E-AB46-C6DA91291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59EE-48E3-4BE0-931A-4C8FE4BBC92F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C107-4252-400B-A6D6-A9A9AA31F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4C7194-1427-4CC1-851F-80CF81F44B25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0267EE-BD14-40AD-85FB-25E80CB39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4.xml"/><Relationship Id="rId18" Type="http://schemas.openxmlformats.org/officeDocument/2006/relationships/slide" Target="slide7.xml"/><Relationship Id="rId26" Type="http://schemas.openxmlformats.org/officeDocument/2006/relationships/slide" Target="slide11.xml"/><Relationship Id="rId3" Type="http://schemas.openxmlformats.org/officeDocument/2006/relationships/slide" Target="slide61.xml"/><Relationship Id="rId21" Type="http://schemas.openxmlformats.org/officeDocument/2006/relationships/slide" Target="slide16.xml"/><Relationship Id="rId7" Type="http://schemas.openxmlformats.org/officeDocument/2006/relationships/slide" Target="slide49.xml"/><Relationship Id="rId12" Type="http://schemas.openxmlformats.org/officeDocument/2006/relationships/slide" Target="slide24.xml"/><Relationship Id="rId17" Type="http://schemas.openxmlformats.org/officeDocument/2006/relationships/slide" Target="slide15.xml"/><Relationship Id="rId25" Type="http://schemas.openxmlformats.org/officeDocument/2006/relationships/slide" Target="slide17.xml"/><Relationship Id="rId2" Type="http://schemas.openxmlformats.org/officeDocument/2006/relationships/slide" Target="slide59.xml"/><Relationship Id="rId16" Type="http://schemas.openxmlformats.org/officeDocument/2006/relationships/slide" Target="slide29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51.xml"/><Relationship Id="rId24" Type="http://schemas.openxmlformats.org/officeDocument/2006/relationships/slide" Target="slide42.xml"/><Relationship Id="rId5" Type="http://schemas.openxmlformats.org/officeDocument/2006/relationships/slide" Target="slide65.xml"/><Relationship Id="rId15" Type="http://schemas.openxmlformats.org/officeDocument/2006/relationships/slide" Target="slide53.xml"/><Relationship Id="rId23" Type="http://schemas.openxmlformats.org/officeDocument/2006/relationships/slide" Target="slide57.xml"/><Relationship Id="rId10" Type="http://schemas.openxmlformats.org/officeDocument/2006/relationships/slide" Target="slide3.xml"/><Relationship Id="rId19" Type="http://schemas.openxmlformats.org/officeDocument/2006/relationships/slide" Target="slide55.xml"/><Relationship Id="rId4" Type="http://schemas.openxmlformats.org/officeDocument/2006/relationships/slide" Target="slide63.xml"/><Relationship Id="rId9" Type="http://schemas.openxmlformats.org/officeDocument/2006/relationships/slide" Target="slide13.xml"/><Relationship Id="rId14" Type="http://schemas.openxmlformats.org/officeDocument/2006/relationships/slide" Target="slide5.xml"/><Relationship Id="rId22" Type="http://schemas.openxmlformats.org/officeDocument/2006/relationships/slide" Target="slide9.xml"/><Relationship Id="rId27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6350" ty="-21780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53188"/>
          </a:xfrm>
        </p:spPr>
        <p:txBody>
          <a:bodyPr/>
          <a:lstStyle/>
          <a:p>
            <a:pPr algn="r" eaLnBrk="1" hangingPunct="1"/>
            <a:r>
              <a:rPr lang="ru-RU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знатоков</a:t>
            </a:r>
            <a:r>
              <a:rPr lang="ru-RU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химии </a:t>
            </a:r>
            <a:br>
              <a:rPr lang="ru-RU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и </a:t>
            </a:r>
            <a:br>
              <a:rPr lang="ru-RU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биологии</a:t>
            </a:r>
          </a:p>
        </p:txBody>
      </p:sp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52713"/>
            <a:ext cx="360045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body" idx="1"/>
          </p:nvPr>
        </p:nvSpPr>
        <p:spPr>
          <a:xfrm>
            <a:off x="1116013" y="6335713"/>
            <a:ext cx="46037" cy="46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</a:t>
            </a:r>
            <a:endParaRPr lang="ru-RU" sz="28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55895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429000" y="14287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KOH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143500" y="31432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lt1"/>
              </a:solidFill>
              <a:latin typeface="+mn-lt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5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435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Прямоугольник 24"/>
          <p:cNvSpPr>
            <a:spLocks noChangeArrowheads="1"/>
          </p:cNvSpPr>
          <p:nvPr/>
        </p:nvSpPr>
        <p:spPr bwMode="auto">
          <a:xfrm>
            <a:off x="6858000" y="48577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600" b="1" baseline="-30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lang="ru-RU" sz="360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60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8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3600" b="1" dirty="0"/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TextBox 27"/>
          <p:cNvSpPr txBox="1">
            <a:spLocks noChangeArrowheads="1"/>
          </p:cNvSpPr>
          <p:nvPr/>
        </p:nvSpPr>
        <p:spPr bwMode="auto">
          <a:xfrm>
            <a:off x="2000250" y="500063"/>
            <a:ext cx="678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80" name="TextBox 27"/>
          <p:cNvSpPr txBox="1">
            <a:spLocks noChangeArrowheads="1"/>
          </p:cNvSpPr>
          <p:nvPr/>
        </p:nvSpPr>
        <p:spPr bwMode="auto">
          <a:xfrm>
            <a:off x="3203575" y="0"/>
            <a:ext cx="542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Металлы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II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групп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главных подгрупп</a:t>
            </a:r>
          </a:p>
        </p:txBody>
      </p:sp>
      <p:sp>
        <p:nvSpPr>
          <p:cNvPr id="11279" name="Rectangle 4"/>
          <p:cNvSpPr>
            <a:spLocks noChangeArrowheads="1"/>
          </p:cNvSpPr>
          <p:nvPr/>
        </p:nvSpPr>
        <p:spPr bwMode="auto">
          <a:xfrm>
            <a:off x="0" y="0"/>
            <a:ext cx="517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00113" y="188913"/>
            <a:ext cx="2303462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1116013" y="6335713"/>
            <a:ext cx="46037" cy="46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</a:t>
            </a:r>
            <a:endParaRPr lang="ru-RU" sz="28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475" y="1412875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CuSO4 </a:t>
            </a:r>
            <a:endParaRPr lang="ru-RU" sz="3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2</a:t>
            </a:r>
            <a:endParaRPr lang="ru-RU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ru-RU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Cl2</a:t>
            </a:r>
            <a:endParaRPr lang="ru-RU" sz="3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KOH</a:t>
            </a:r>
            <a:endParaRPr lang="ru-RU" sz="3600" b="1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5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endParaRPr lang="ru-RU" sz="360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8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600" b="1" baseline="-30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>
              <a:solidFill>
                <a:schemeClr val="bg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8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CuO</a:t>
            </a:r>
            <a:endParaRPr lang="en-US" sz="2400">
              <a:solidFill>
                <a:schemeClr val="bg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00" name="TextBox 27"/>
          <p:cNvSpPr txBox="1">
            <a:spLocks noChangeArrowheads="1"/>
          </p:cNvSpPr>
          <p:nvPr/>
        </p:nvSpPr>
        <p:spPr bwMode="auto">
          <a:xfrm>
            <a:off x="2000250" y="642938"/>
            <a:ext cx="678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304" name="TextBox 27"/>
          <p:cNvSpPr txBox="1">
            <a:spLocks noChangeArrowheads="1"/>
          </p:cNvSpPr>
          <p:nvPr/>
        </p:nvSpPr>
        <p:spPr bwMode="auto">
          <a:xfrm>
            <a:off x="3348038" y="404813"/>
            <a:ext cx="5429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Алюминий и железо</a:t>
            </a:r>
          </a:p>
        </p:txBody>
      </p:sp>
      <p:sp>
        <p:nvSpPr>
          <p:cNvPr id="12302" name="Rectangle 4"/>
          <p:cNvSpPr>
            <a:spLocks noChangeArrowheads="1"/>
          </p:cNvSpPr>
          <p:nvPr/>
        </p:nvSpPr>
        <p:spPr bwMode="auto">
          <a:xfrm>
            <a:off x="0" y="0"/>
            <a:ext cx="517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03" name="Rectangle 1"/>
          <p:cNvSpPr>
            <a:spLocks noChangeArrowheads="1"/>
          </p:cNvSpPr>
          <p:nvPr/>
        </p:nvSpPr>
        <p:spPr bwMode="auto">
          <a:xfrm>
            <a:off x="0" y="0"/>
            <a:ext cx="4349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00113" y="188913"/>
            <a:ext cx="2303462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1116013" y="6335713"/>
            <a:ext cx="46037" cy="46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</a:t>
            </a:r>
            <a:endParaRPr lang="ru-RU" sz="28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55895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Прямоугольник 14"/>
          <p:cNvSpPr>
            <a:spLocks noChangeArrowheads="1"/>
          </p:cNvSpPr>
          <p:nvPr/>
        </p:nvSpPr>
        <p:spPr bwMode="auto">
          <a:xfrm>
            <a:off x="3429000" y="14287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CuSO4</a:t>
            </a:r>
            <a:endParaRPr lang="ru-RU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18"/>
          <p:cNvSpPr>
            <a:spLocks noChangeArrowheads="1"/>
          </p:cNvSpPr>
          <p:nvPr/>
        </p:nvSpPr>
        <p:spPr bwMode="auto">
          <a:xfrm>
            <a:off x="6858000" y="14287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O2</a:t>
            </a:r>
            <a:endParaRPr lang="ru-RU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ru-RU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Cl2</a:t>
            </a:r>
            <a:endParaRPr lang="ru-RU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KOH</a:t>
            </a:r>
            <a:endParaRPr lang="ru-RU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Прямоугольник 22"/>
          <p:cNvSpPr>
            <a:spLocks noChangeArrowheads="1"/>
          </p:cNvSpPr>
          <p:nvPr/>
        </p:nvSpPr>
        <p:spPr bwMode="auto">
          <a:xfrm>
            <a:off x="5143500" y="14287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endParaRPr lang="ru-RU" sz="360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600">
              <a:solidFill>
                <a:srgbClr val="FFFF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8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600" b="1" baseline="-30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>
              <a:solidFill>
                <a:schemeClr val="bg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8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CuO</a:t>
            </a:r>
          </a:p>
          <a:p>
            <a:pPr algn="ctr">
              <a:defRPr/>
            </a:pPr>
            <a:endParaRPr lang="ru-RU" sz="3600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5" name="TextBox 27"/>
          <p:cNvSpPr txBox="1">
            <a:spLocks noChangeArrowheads="1"/>
          </p:cNvSpPr>
          <p:nvPr/>
        </p:nvSpPr>
        <p:spPr bwMode="auto">
          <a:xfrm>
            <a:off x="2000250" y="642938"/>
            <a:ext cx="678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28" name="TextBox 27"/>
          <p:cNvSpPr txBox="1">
            <a:spLocks noChangeArrowheads="1"/>
          </p:cNvSpPr>
          <p:nvPr/>
        </p:nvSpPr>
        <p:spPr bwMode="auto">
          <a:xfrm>
            <a:off x="3214688" y="404813"/>
            <a:ext cx="5929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Алюминий и железо*</a:t>
            </a:r>
          </a:p>
        </p:txBody>
      </p:sp>
      <p:sp>
        <p:nvSpPr>
          <p:cNvPr id="13327" name="Rectangle 4"/>
          <p:cNvSpPr>
            <a:spLocks noChangeArrowheads="1"/>
          </p:cNvSpPr>
          <p:nvPr/>
        </p:nvSpPr>
        <p:spPr bwMode="auto">
          <a:xfrm>
            <a:off x="0" y="0"/>
            <a:ext cx="517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4349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00113" y="188913"/>
            <a:ext cx="2303462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292080" y="5805264"/>
            <a:ext cx="352901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Вода </a:t>
            </a:r>
          </a:p>
        </p:txBody>
      </p:sp>
      <p:sp>
        <p:nvSpPr>
          <p:cNvPr id="1434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3608" y="594928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2" name="Picture 8" descr="15-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362075"/>
            <a:ext cx="42291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357938" cy="7969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1116013" y="6335713"/>
            <a:ext cx="46037" cy="460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Arial" charset="0"/>
              </a:rPr>
              <a:t>    </a:t>
            </a:r>
            <a:endParaRPr lang="ru-RU" sz="2800" b="1" smtClean="0">
              <a:solidFill>
                <a:schemeClr val="bg1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00438" y="5857875"/>
            <a:ext cx="431958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Человек </a:t>
            </a:r>
          </a:p>
        </p:txBody>
      </p:sp>
      <p:sp>
        <p:nvSpPr>
          <p:cNvPr id="1536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55895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6" name="Picture 6" descr="Ребусы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714500"/>
            <a:ext cx="74168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725487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1116013" y="6335713"/>
            <a:ext cx="46037" cy="460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b="1" smtClean="0">
                <a:solidFill>
                  <a:schemeClr val="bg1"/>
                </a:solidFill>
                <a:latin typeface="Arial" charset="0"/>
              </a:rPr>
              <a:t>      </a:t>
            </a:r>
            <a:endParaRPr lang="ru-RU" sz="3600" b="1" smtClean="0">
              <a:solidFill>
                <a:schemeClr val="bg1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57625" y="5857875"/>
            <a:ext cx="431958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Менделеев</a:t>
            </a:r>
          </a:p>
        </p:txBody>
      </p:sp>
      <p:sp>
        <p:nvSpPr>
          <p:cNvPr id="1638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3608" y="5877272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0" name="Picture 5" descr="красочные ребусы по химии в картинках с ответ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714500"/>
            <a:ext cx="771525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582612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491880" y="5805264"/>
            <a:ext cx="500062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Тысячелистник</a:t>
            </a:r>
            <a:endParaRPr lang="ru-RU" sz="2400" b="1" dirty="0"/>
          </a:p>
        </p:txBody>
      </p:sp>
      <p:sp>
        <p:nvSpPr>
          <p:cNvPr id="1741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600" y="5877272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4" name="Рисунок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428750"/>
            <a:ext cx="79422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65405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 flipH="1" flipV="1">
            <a:off x="8686800" y="1554163"/>
            <a:ext cx="46038" cy="46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Arial" charset="0"/>
              </a:rPr>
              <a:t>     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928938" y="6143625"/>
            <a:ext cx="51117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Фотосинтез </a:t>
            </a:r>
          </a:p>
        </p:txBody>
      </p:sp>
      <p:sp>
        <p:nvSpPr>
          <p:cNvPr id="1843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600" y="6093296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8" name="Picture 6" descr="ребусы по биолог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071563"/>
            <a:ext cx="6983413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250825" y="1989138"/>
            <a:ext cx="32512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endParaRPr lang="ru-RU" b="1" smtClean="0">
              <a:solidFill>
                <a:srgbClr val="FFFF00"/>
              </a:solidFill>
            </a:endParaRPr>
          </a:p>
        </p:txBody>
      </p:sp>
      <p:pic>
        <p:nvPicPr>
          <p:cNvPr id="19461" name="Picture 5" descr="1329751605_him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2816"/>
            <a:ext cx="5472608" cy="481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900113" y="188913"/>
            <a:ext cx="28797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463" y="0"/>
            <a:ext cx="2705100" cy="1446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Сера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827088" y="0"/>
            <a:ext cx="83169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каждую из пробирок наливаются реактивы (нитрат серебра и хлорид бария). </a:t>
            </a:r>
          </a:p>
        </p:txBody>
      </p:sp>
      <p:pic>
        <p:nvPicPr>
          <p:cNvPr id="57346" name="Picture 2" descr="C:\Users\Мариночка\Desktop\химия\сера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5"/>
            <a:ext cx="6912768" cy="5170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2268538" y="5516563"/>
            <a:ext cx="1296987" cy="1223962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2" action="ppaction://hlinksldjump"/>
              </a:rPr>
              <a:t>10</a:t>
            </a:r>
            <a:endParaRPr lang="ru-RU" sz="6000"/>
          </a:p>
        </p:txBody>
      </p:sp>
      <p:sp>
        <p:nvSpPr>
          <p:cNvPr id="3075" name="Rectangle 16"/>
          <p:cNvSpPr>
            <a:spLocks noChangeArrowheads="1"/>
          </p:cNvSpPr>
          <p:nvPr/>
        </p:nvSpPr>
        <p:spPr bwMode="auto">
          <a:xfrm>
            <a:off x="107950" y="5516563"/>
            <a:ext cx="2051050" cy="1223962"/>
          </a:xfrm>
          <a:prstGeom prst="rect">
            <a:avLst/>
          </a:prstGeom>
          <a:solidFill>
            <a:srgbClr val="92F4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Черный ящик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635375" y="5516563"/>
            <a:ext cx="1296988" cy="1223962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3" action="ppaction://hlinksldjump"/>
              </a:rPr>
              <a:t>20</a:t>
            </a:r>
            <a:endParaRPr lang="ru-RU" sz="6000"/>
          </a:p>
        </p:txBody>
      </p:sp>
      <p:sp>
        <p:nvSpPr>
          <p:cNvPr id="3077" name="Rectangle 22"/>
          <p:cNvSpPr>
            <a:spLocks noChangeArrowheads="1"/>
          </p:cNvSpPr>
          <p:nvPr/>
        </p:nvSpPr>
        <p:spPr bwMode="auto">
          <a:xfrm>
            <a:off x="5003800" y="5516563"/>
            <a:ext cx="1296988" cy="1223962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4" action="ppaction://hlinksldjump"/>
              </a:rPr>
              <a:t>30</a:t>
            </a:r>
            <a:endParaRPr lang="ru-RU" sz="6000"/>
          </a:p>
        </p:txBody>
      </p:sp>
      <p:sp>
        <p:nvSpPr>
          <p:cNvPr id="3078" name="Rectangle 23"/>
          <p:cNvSpPr>
            <a:spLocks noChangeArrowheads="1"/>
          </p:cNvSpPr>
          <p:nvPr/>
        </p:nvSpPr>
        <p:spPr bwMode="auto">
          <a:xfrm>
            <a:off x="6372225" y="5516563"/>
            <a:ext cx="1296988" cy="1223962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5" action="ppaction://hlinksldjump"/>
              </a:rPr>
              <a:t>40</a:t>
            </a:r>
            <a:endParaRPr lang="ru-RU" sz="6000"/>
          </a:p>
        </p:txBody>
      </p:sp>
      <p:sp>
        <p:nvSpPr>
          <p:cNvPr id="3079" name="Rectangle 24"/>
          <p:cNvSpPr>
            <a:spLocks noChangeArrowheads="1"/>
          </p:cNvSpPr>
          <p:nvPr/>
        </p:nvSpPr>
        <p:spPr bwMode="auto">
          <a:xfrm>
            <a:off x="7740650" y="5516563"/>
            <a:ext cx="1296988" cy="1223962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6" action="ppaction://hlinksldjump"/>
              </a:rPr>
              <a:t>50</a:t>
            </a:r>
            <a:endParaRPr lang="ru-RU" sz="6000"/>
          </a:p>
        </p:txBody>
      </p:sp>
      <p:sp>
        <p:nvSpPr>
          <p:cNvPr id="3080" name="Rectangle 25"/>
          <p:cNvSpPr>
            <a:spLocks noChangeArrowheads="1"/>
          </p:cNvSpPr>
          <p:nvPr/>
        </p:nvSpPr>
        <p:spPr bwMode="auto">
          <a:xfrm>
            <a:off x="107950" y="115888"/>
            <a:ext cx="2051050" cy="1223962"/>
          </a:xfrm>
          <a:prstGeom prst="rect">
            <a:avLst/>
          </a:prstGeom>
          <a:solidFill>
            <a:srgbClr val="92F4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Крестики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нолики</a:t>
            </a:r>
          </a:p>
        </p:txBody>
      </p:sp>
      <p:sp>
        <p:nvSpPr>
          <p:cNvPr id="3081" name="Rectangle 26"/>
          <p:cNvSpPr>
            <a:spLocks noChangeArrowheads="1"/>
          </p:cNvSpPr>
          <p:nvPr/>
        </p:nvSpPr>
        <p:spPr bwMode="auto">
          <a:xfrm>
            <a:off x="107950" y="1412875"/>
            <a:ext cx="2051050" cy="1223963"/>
          </a:xfrm>
          <a:prstGeom prst="rect">
            <a:avLst/>
          </a:prstGeom>
          <a:solidFill>
            <a:srgbClr val="92F4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Одна голова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хорошо, а вместе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лучше</a:t>
            </a:r>
          </a:p>
        </p:txBody>
      </p:sp>
      <p:sp>
        <p:nvSpPr>
          <p:cNvPr id="3082" name="Rectangle 27"/>
          <p:cNvSpPr>
            <a:spLocks noChangeArrowheads="1"/>
          </p:cNvSpPr>
          <p:nvPr/>
        </p:nvSpPr>
        <p:spPr bwMode="auto">
          <a:xfrm>
            <a:off x="107950" y="2781300"/>
            <a:ext cx="2051050" cy="1223963"/>
          </a:xfrm>
          <a:prstGeom prst="rect">
            <a:avLst/>
          </a:prstGeom>
          <a:solidFill>
            <a:srgbClr val="92F4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Химическая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лаборатория</a:t>
            </a:r>
          </a:p>
        </p:txBody>
      </p:sp>
      <p:sp>
        <p:nvSpPr>
          <p:cNvPr id="3083" name="Rectangle 28"/>
          <p:cNvSpPr>
            <a:spLocks noChangeArrowheads="1"/>
          </p:cNvSpPr>
          <p:nvPr/>
        </p:nvSpPr>
        <p:spPr bwMode="auto">
          <a:xfrm>
            <a:off x="107950" y="4149725"/>
            <a:ext cx="2051050" cy="1223963"/>
          </a:xfrm>
          <a:prstGeom prst="rect">
            <a:avLst/>
          </a:prstGeom>
          <a:solidFill>
            <a:srgbClr val="92F4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>
                <a:latin typeface="Times New Roman" pitchFamily="18" charset="0"/>
                <a:cs typeface="Times New Roman" pitchFamily="18" charset="0"/>
              </a:rPr>
              <a:t>Раз ромашка, </a:t>
            </a:r>
          </a:p>
          <a:p>
            <a:pPr algn="ctr"/>
            <a:r>
              <a:rPr lang="ru-RU" sz="2200" b="1">
                <a:latin typeface="Times New Roman" pitchFamily="18" charset="0"/>
                <a:cs typeface="Times New Roman" pitchFamily="18" charset="0"/>
              </a:rPr>
              <a:t>два ромашка…</a:t>
            </a:r>
          </a:p>
        </p:txBody>
      </p:sp>
      <p:sp>
        <p:nvSpPr>
          <p:cNvPr id="3084" name="Rectangle 29"/>
          <p:cNvSpPr>
            <a:spLocks noChangeArrowheads="1"/>
          </p:cNvSpPr>
          <p:nvPr/>
        </p:nvSpPr>
        <p:spPr bwMode="auto">
          <a:xfrm>
            <a:off x="2268538" y="4149725"/>
            <a:ext cx="1296987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7" action="ppaction://hlinksldjump"/>
              </a:rPr>
              <a:t>10</a:t>
            </a:r>
            <a:endParaRPr lang="ru-RU" sz="6000"/>
          </a:p>
        </p:txBody>
      </p:sp>
      <p:sp>
        <p:nvSpPr>
          <p:cNvPr id="3085" name="Rectangle 30"/>
          <p:cNvSpPr>
            <a:spLocks noChangeArrowheads="1"/>
          </p:cNvSpPr>
          <p:nvPr/>
        </p:nvSpPr>
        <p:spPr bwMode="auto">
          <a:xfrm>
            <a:off x="2268538" y="2781300"/>
            <a:ext cx="1296987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8" action="ppaction://hlinksldjump"/>
              </a:rPr>
              <a:t>10</a:t>
            </a:r>
            <a:endParaRPr lang="ru-RU" sz="6000"/>
          </a:p>
        </p:txBody>
      </p:sp>
      <p:sp>
        <p:nvSpPr>
          <p:cNvPr id="3086" name="Rectangle 31"/>
          <p:cNvSpPr>
            <a:spLocks noChangeArrowheads="1"/>
          </p:cNvSpPr>
          <p:nvPr/>
        </p:nvSpPr>
        <p:spPr bwMode="auto">
          <a:xfrm>
            <a:off x="2268538" y="1412875"/>
            <a:ext cx="1296987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9" action="ppaction://hlinksldjump"/>
              </a:rPr>
              <a:t>10</a:t>
            </a:r>
            <a:endParaRPr lang="ru-RU" sz="6000"/>
          </a:p>
        </p:txBody>
      </p:sp>
      <p:sp>
        <p:nvSpPr>
          <p:cNvPr id="3087" name="Rectangle 32"/>
          <p:cNvSpPr>
            <a:spLocks noChangeArrowheads="1"/>
          </p:cNvSpPr>
          <p:nvPr/>
        </p:nvSpPr>
        <p:spPr bwMode="auto">
          <a:xfrm>
            <a:off x="2268538" y="115888"/>
            <a:ext cx="1296987" cy="1223962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10" action="ppaction://hlinksldjump"/>
              </a:rPr>
              <a:t>10</a:t>
            </a:r>
            <a:endParaRPr lang="ru-RU" sz="6000"/>
          </a:p>
        </p:txBody>
      </p:sp>
      <p:sp>
        <p:nvSpPr>
          <p:cNvPr id="3088" name="Rectangle 33"/>
          <p:cNvSpPr>
            <a:spLocks noChangeArrowheads="1"/>
          </p:cNvSpPr>
          <p:nvPr/>
        </p:nvSpPr>
        <p:spPr bwMode="auto">
          <a:xfrm>
            <a:off x="3635375" y="4149725"/>
            <a:ext cx="1296988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11" action="ppaction://hlinksldjump"/>
              </a:rPr>
              <a:t>20</a:t>
            </a:r>
            <a:endParaRPr lang="ru-RU" sz="6000"/>
          </a:p>
        </p:txBody>
      </p:sp>
      <p:sp>
        <p:nvSpPr>
          <p:cNvPr id="3089" name="Rectangle 34"/>
          <p:cNvSpPr>
            <a:spLocks noChangeArrowheads="1"/>
          </p:cNvSpPr>
          <p:nvPr/>
        </p:nvSpPr>
        <p:spPr bwMode="auto">
          <a:xfrm>
            <a:off x="3635375" y="2781300"/>
            <a:ext cx="1296988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12" action="ppaction://hlinksldjump"/>
              </a:rPr>
              <a:t>20</a:t>
            </a:r>
            <a:endParaRPr lang="ru-RU" sz="6000"/>
          </a:p>
        </p:txBody>
      </p:sp>
      <p:sp>
        <p:nvSpPr>
          <p:cNvPr id="3090" name="Rectangle 35"/>
          <p:cNvSpPr>
            <a:spLocks noChangeArrowheads="1"/>
          </p:cNvSpPr>
          <p:nvPr/>
        </p:nvSpPr>
        <p:spPr bwMode="auto">
          <a:xfrm>
            <a:off x="3635375" y="1412875"/>
            <a:ext cx="1296988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13" action="ppaction://hlinksldjump"/>
              </a:rPr>
              <a:t>20</a:t>
            </a:r>
            <a:endParaRPr lang="ru-RU" sz="6000"/>
          </a:p>
        </p:txBody>
      </p:sp>
      <p:sp>
        <p:nvSpPr>
          <p:cNvPr id="3091" name="Rectangle 36"/>
          <p:cNvSpPr>
            <a:spLocks noChangeArrowheads="1"/>
          </p:cNvSpPr>
          <p:nvPr/>
        </p:nvSpPr>
        <p:spPr bwMode="auto">
          <a:xfrm>
            <a:off x="3635375" y="115888"/>
            <a:ext cx="1296988" cy="1223962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14" action="ppaction://hlinksldjump"/>
              </a:rPr>
              <a:t>20</a:t>
            </a:r>
            <a:endParaRPr lang="ru-RU" sz="6000"/>
          </a:p>
        </p:txBody>
      </p:sp>
      <p:sp>
        <p:nvSpPr>
          <p:cNvPr id="3092" name="Rectangle 37"/>
          <p:cNvSpPr>
            <a:spLocks noChangeArrowheads="1"/>
          </p:cNvSpPr>
          <p:nvPr/>
        </p:nvSpPr>
        <p:spPr bwMode="auto">
          <a:xfrm>
            <a:off x="5003800" y="4149725"/>
            <a:ext cx="1296988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15" action="ppaction://hlinksldjump"/>
              </a:rPr>
              <a:t>30</a:t>
            </a:r>
            <a:endParaRPr lang="ru-RU" sz="6000"/>
          </a:p>
        </p:txBody>
      </p:sp>
      <p:sp>
        <p:nvSpPr>
          <p:cNvPr id="3093" name="Rectangle 38"/>
          <p:cNvSpPr>
            <a:spLocks noChangeArrowheads="1"/>
          </p:cNvSpPr>
          <p:nvPr/>
        </p:nvSpPr>
        <p:spPr bwMode="auto">
          <a:xfrm>
            <a:off x="5003800" y="2781300"/>
            <a:ext cx="1296988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16" action="ppaction://hlinksldjump"/>
              </a:rPr>
              <a:t>30</a:t>
            </a:r>
            <a:endParaRPr lang="ru-RU" sz="6000"/>
          </a:p>
        </p:txBody>
      </p:sp>
      <p:sp>
        <p:nvSpPr>
          <p:cNvPr id="3094" name="Rectangle 39"/>
          <p:cNvSpPr>
            <a:spLocks noChangeArrowheads="1"/>
          </p:cNvSpPr>
          <p:nvPr/>
        </p:nvSpPr>
        <p:spPr bwMode="auto">
          <a:xfrm>
            <a:off x="5003800" y="1412875"/>
            <a:ext cx="1296988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17" action="ppaction://hlinksldjump"/>
              </a:rPr>
              <a:t>30</a:t>
            </a:r>
            <a:endParaRPr lang="ru-RU" sz="6000"/>
          </a:p>
        </p:txBody>
      </p:sp>
      <p:sp>
        <p:nvSpPr>
          <p:cNvPr id="3095" name="Rectangle 40"/>
          <p:cNvSpPr>
            <a:spLocks noChangeArrowheads="1"/>
          </p:cNvSpPr>
          <p:nvPr/>
        </p:nvSpPr>
        <p:spPr bwMode="auto">
          <a:xfrm>
            <a:off x="5003800" y="115888"/>
            <a:ext cx="1296988" cy="1223962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18" action="ppaction://hlinksldjump"/>
              </a:rPr>
              <a:t>30</a:t>
            </a:r>
            <a:endParaRPr lang="ru-RU" sz="6000"/>
          </a:p>
        </p:txBody>
      </p:sp>
      <p:sp>
        <p:nvSpPr>
          <p:cNvPr id="3096" name="Rectangle 41"/>
          <p:cNvSpPr>
            <a:spLocks noChangeArrowheads="1"/>
          </p:cNvSpPr>
          <p:nvPr/>
        </p:nvSpPr>
        <p:spPr bwMode="auto">
          <a:xfrm>
            <a:off x="6372225" y="4149725"/>
            <a:ext cx="1296988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19" action="ppaction://hlinksldjump"/>
              </a:rPr>
              <a:t>40</a:t>
            </a:r>
            <a:endParaRPr lang="ru-RU" sz="6000"/>
          </a:p>
        </p:txBody>
      </p:sp>
      <p:sp>
        <p:nvSpPr>
          <p:cNvPr id="3097" name="Rectangle 42"/>
          <p:cNvSpPr>
            <a:spLocks noChangeArrowheads="1"/>
          </p:cNvSpPr>
          <p:nvPr/>
        </p:nvSpPr>
        <p:spPr bwMode="auto">
          <a:xfrm>
            <a:off x="6372225" y="2781300"/>
            <a:ext cx="1296988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20" action="ppaction://hlinksldjump"/>
              </a:rPr>
              <a:t>40</a:t>
            </a:r>
            <a:endParaRPr lang="ru-RU" sz="6000"/>
          </a:p>
        </p:txBody>
      </p:sp>
      <p:sp>
        <p:nvSpPr>
          <p:cNvPr id="3098" name="Rectangle 43"/>
          <p:cNvSpPr>
            <a:spLocks noChangeArrowheads="1"/>
          </p:cNvSpPr>
          <p:nvPr/>
        </p:nvSpPr>
        <p:spPr bwMode="auto">
          <a:xfrm>
            <a:off x="6372225" y="1412875"/>
            <a:ext cx="1296988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21" action="ppaction://hlinksldjump"/>
              </a:rPr>
              <a:t>40</a:t>
            </a:r>
            <a:endParaRPr lang="ru-RU" sz="6000"/>
          </a:p>
        </p:txBody>
      </p:sp>
      <p:sp>
        <p:nvSpPr>
          <p:cNvPr id="3099" name="Rectangle 44"/>
          <p:cNvSpPr>
            <a:spLocks noChangeArrowheads="1"/>
          </p:cNvSpPr>
          <p:nvPr/>
        </p:nvSpPr>
        <p:spPr bwMode="auto">
          <a:xfrm>
            <a:off x="6372225" y="115888"/>
            <a:ext cx="1296988" cy="1223962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22" action="ppaction://hlinksldjump"/>
              </a:rPr>
              <a:t>40</a:t>
            </a:r>
            <a:endParaRPr lang="ru-RU" sz="6000"/>
          </a:p>
        </p:txBody>
      </p:sp>
      <p:sp>
        <p:nvSpPr>
          <p:cNvPr id="3100" name="Rectangle 45"/>
          <p:cNvSpPr>
            <a:spLocks noChangeArrowheads="1"/>
          </p:cNvSpPr>
          <p:nvPr/>
        </p:nvSpPr>
        <p:spPr bwMode="auto">
          <a:xfrm>
            <a:off x="7740650" y="4149725"/>
            <a:ext cx="1296988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23" action="ppaction://hlinksldjump"/>
              </a:rPr>
              <a:t>50</a:t>
            </a:r>
            <a:endParaRPr lang="ru-RU" sz="6000"/>
          </a:p>
        </p:txBody>
      </p:sp>
      <p:sp>
        <p:nvSpPr>
          <p:cNvPr id="3101" name="Rectangle 46"/>
          <p:cNvSpPr>
            <a:spLocks noChangeArrowheads="1"/>
          </p:cNvSpPr>
          <p:nvPr/>
        </p:nvSpPr>
        <p:spPr bwMode="auto">
          <a:xfrm>
            <a:off x="7740650" y="2781300"/>
            <a:ext cx="1296988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24" action="ppaction://hlinksldjump"/>
              </a:rPr>
              <a:t>50</a:t>
            </a:r>
            <a:endParaRPr lang="ru-RU" sz="6000"/>
          </a:p>
        </p:txBody>
      </p:sp>
      <p:sp>
        <p:nvSpPr>
          <p:cNvPr id="3102" name="Rectangle 47"/>
          <p:cNvSpPr>
            <a:spLocks noChangeArrowheads="1"/>
          </p:cNvSpPr>
          <p:nvPr/>
        </p:nvSpPr>
        <p:spPr bwMode="auto">
          <a:xfrm>
            <a:off x="7740650" y="1412875"/>
            <a:ext cx="1296988" cy="1223963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25" action="ppaction://hlinksldjump"/>
              </a:rPr>
              <a:t>50</a:t>
            </a:r>
            <a:endParaRPr lang="ru-RU" sz="6000"/>
          </a:p>
        </p:txBody>
      </p:sp>
      <p:sp>
        <p:nvSpPr>
          <p:cNvPr id="3103" name="Rectangle 48"/>
          <p:cNvSpPr>
            <a:spLocks noChangeArrowheads="1"/>
          </p:cNvSpPr>
          <p:nvPr/>
        </p:nvSpPr>
        <p:spPr bwMode="auto">
          <a:xfrm>
            <a:off x="7740650" y="115888"/>
            <a:ext cx="1296988" cy="1223962"/>
          </a:xfrm>
          <a:prstGeom prst="rect">
            <a:avLst/>
          </a:prstGeom>
          <a:solidFill>
            <a:srgbClr val="E6F3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hlinkClick r:id="rId26" action="ppaction://hlinksldjump"/>
              </a:rPr>
              <a:t>50</a:t>
            </a:r>
            <a:endParaRPr lang="ru-RU" sz="6000"/>
          </a:p>
        </p:txBody>
      </p:sp>
      <p:sp>
        <p:nvSpPr>
          <p:cNvPr id="3104" name="AutoShape 49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1763713" y="6354763"/>
            <a:ext cx="576262" cy="503237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116013" y="0"/>
            <a:ext cx="80279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Определите, в какой из пробирок находится каждое из веществ:</a:t>
            </a:r>
          </a:p>
        </p:txBody>
      </p:sp>
      <p:pic>
        <p:nvPicPr>
          <p:cNvPr id="21507" name="Picture 2" descr="C:\Users\Мариночка\Desktop\химия\сера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565400"/>
            <a:ext cx="5976938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C:\Users\Мариночка\Desktop\химия\сера\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01622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8372" name="Picture 4" descr="C:\Users\Мариночка\Desktop\химия\сера\3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2048693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8373" name="Picture 5" descr="C:\Users\Мариночка\Desktop\химия\сера\3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1814829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8374" name="Picture 6" descr="C:\Users\Мариночка\Desktop\химия\сера\3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484784"/>
            <a:ext cx="194421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2534" name="Прямоугольник 9"/>
          <p:cNvSpPr>
            <a:spLocks noChangeArrowheads="1"/>
          </p:cNvSpPr>
          <p:nvPr/>
        </p:nvSpPr>
        <p:spPr bwMode="auto">
          <a:xfrm>
            <a:off x="1258888" y="0"/>
            <a:ext cx="7705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каждую из пробирок наливается реактив (нитрат серебра).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971550" y="0"/>
            <a:ext cx="81724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каждую из пробирок наливается реактив </a:t>
            </a:r>
          </a:p>
          <a:p>
            <a:pPr algn="ctr" eaLnBrk="0" hangingPunct="0"/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хлорид бария). </a:t>
            </a:r>
          </a:p>
        </p:txBody>
      </p:sp>
      <p:pic>
        <p:nvPicPr>
          <p:cNvPr id="71683" name="Picture 3" descr="C:\Users\Мариночка\Desktop\химия\сера\4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1872208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1684" name="Picture 4" descr="C:\Users\Мариночка\Desktop\химия\сера\4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1872208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1685" name="Picture 5" descr="C:\Users\Мариночка\Desktop\химия\сера\4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1944216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1686" name="Picture 6" descr="C:\Users\Мариночка\Desktop\химия\сера\4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12776"/>
            <a:ext cx="1944216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ариночка\Desktop\химия\сера\отв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16113"/>
            <a:ext cx="65436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900113" y="404813"/>
            <a:ext cx="8027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5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Правильный ответ:</a:t>
            </a:r>
          </a:p>
        </p:txBody>
      </p:sp>
      <p:sp>
        <p:nvSpPr>
          <p:cNvPr id="24580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42988" y="6092825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 flipH="1" flipV="1">
            <a:off x="1096963" y="6210300"/>
            <a:ext cx="46037" cy="460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    </a:t>
            </a:r>
          </a:p>
        </p:txBody>
      </p:sp>
      <p:pic>
        <p:nvPicPr>
          <p:cNvPr id="20485" name="Picture 6" descr="p10_l01p2p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6429375" cy="482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900113" y="188913"/>
            <a:ext cx="28797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175" y="188913"/>
            <a:ext cx="4659313" cy="1322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Галогены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Мариночка\Desktop\химия\галогены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984776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42988" y="0"/>
            <a:ext cx="810101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каждую из пробирок наливается реактив (нитрат серебра).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116013" y="0"/>
            <a:ext cx="80279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Определите, в какой из пробирок находится каждое из веществ:</a:t>
            </a:r>
          </a:p>
        </p:txBody>
      </p:sp>
      <p:pic>
        <p:nvPicPr>
          <p:cNvPr id="27651" name="Picture 1" descr="C:\Users\Мариночка\Desktop\химия\галогены\1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636838"/>
            <a:ext cx="5976938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1258888" y="0"/>
            <a:ext cx="7705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каждую из пробирок наливается реактив (нитрат серебра). </a:t>
            </a:r>
          </a:p>
        </p:txBody>
      </p:sp>
      <p:pic>
        <p:nvPicPr>
          <p:cNvPr id="75781" name="Picture 5" descr="C:\Users\Мариночка\Desktop\химия\галогены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187220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5782" name="Picture 6" descr="C:\Users\Мариночка\Desktop\химия\галогены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187220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5783" name="Picture 7" descr="C:\Users\Мариночка\Desktop\химия\галогены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00808"/>
            <a:ext cx="194421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5784" name="Picture 8" descr="C:\Users\Мариночка\Desktop\химия\галогены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700808"/>
            <a:ext cx="2016224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Users\Мариночка\Desktop\химия\галогены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989138"/>
            <a:ext cx="6811962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755650" y="430213"/>
            <a:ext cx="8027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5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Правильный ответ:</a:t>
            </a:r>
          </a:p>
        </p:txBody>
      </p:sp>
      <p:sp>
        <p:nvSpPr>
          <p:cNvPr id="29700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42988" y="6021388"/>
            <a:ext cx="1081087" cy="557212"/>
          </a:xfrm>
          <a:prstGeom prst="leftArrow">
            <a:avLst>
              <a:gd name="adj1" fmla="val 50000"/>
              <a:gd name="adj2" fmla="val 503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708400" y="5445125"/>
            <a:ext cx="51117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/>
          </a:p>
        </p:txBody>
      </p:sp>
      <p:pic>
        <p:nvPicPr>
          <p:cNvPr id="21510" name="Picture 6" descr="p10_l01p2p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82616"/>
            <a:ext cx="6426522" cy="4816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900113" y="188913"/>
            <a:ext cx="28797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175" y="404813"/>
            <a:ext cx="47180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Азот и фосфор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/>
          </p:cNvSpPr>
          <p:nvPr>
            <p:ph type="body" idx="1"/>
          </p:nvPr>
        </p:nvSpPr>
        <p:spPr>
          <a:xfrm>
            <a:off x="1116013" y="6335713"/>
            <a:ext cx="46037" cy="46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</a:t>
            </a:r>
            <a:endParaRPr lang="ru-RU" sz="28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CuO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5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8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8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00113" y="188913"/>
            <a:ext cx="2303462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463" y="0"/>
            <a:ext cx="2476500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Сера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827088" y="0"/>
            <a:ext cx="83169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каждую из пробирок наливаются реактивы (нитрат серебра и хлорид бария). </a:t>
            </a:r>
          </a:p>
        </p:txBody>
      </p:sp>
      <p:pic>
        <p:nvPicPr>
          <p:cNvPr id="77826" name="Picture 2" descr="C:\Users\Мариночка\Desktop\химия\азот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7344816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971550" y="0"/>
            <a:ext cx="7993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Определите, в какой из пробирок находится каждое из веществ:</a:t>
            </a:r>
          </a:p>
        </p:txBody>
      </p:sp>
      <p:pic>
        <p:nvPicPr>
          <p:cNvPr id="32771" name="Picture 2" descr="C:\Users\Мариночка\Desktop\химия\азот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492375"/>
            <a:ext cx="582136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1258888" y="0"/>
            <a:ext cx="7705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каждую из пробирок наливается реактив (нитрат серебра). </a:t>
            </a:r>
          </a:p>
        </p:txBody>
      </p:sp>
      <p:pic>
        <p:nvPicPr>
          <p:cNvPr id="79874" name="Picture 2" descr="C:\Users\Мариночка\Desktop\химия\азот\3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194421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9875" name="Picture 3" descr="C:\Users\Мариночка\Desktop\химия\азот\3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194421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9876" name="Picture 4" descr="C:\Users\Мариночка\Desktop\химия\азот\3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00808"/>
            <a:ext cx="180020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9877" name="Picture 5" descr="C:\Users\Мариночка\Desktop\химия\азот\3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00808"/>
            <a:ext cx="201622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971550" y="0"/>
            <a:ext cx="81724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каждую из пробирок наливается реактив </a:t>
            </a:r>
          </a:p>
          <a:p>
            <a:pPr algn="ctr" eaLnBrk="0" hangingPunct="0"/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хлорид бария). </a:t>
            </a:r>
          </a:p>
        </p:txBody>
      </p:sp>
      <p:pic>
        <p:nvPicPr>
          <p:cNvPr id="80898" name="Picture 2" descr="C:\Users\Мариночка\Desktop\химия\азот\4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187220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0899" name="Picture 3" descr="C:\Users\Мариночка\Desktop\химия\азот\4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187220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0900" name="Picture 4" descr="C:\Users\Мариночка\Desktop\химия\азот\4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180020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0901" name="Picture 5" descr="C:\Users\Мариночка\Desktop\химия\азот\4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556792"/>
            <a:ext cx="187220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1116013" y="476250"/>
            <a:ext cx="8027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5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Правильный ответ:</a:t>
            </a:r>
          </a:p>
        </p:txBody>
      </p:sp>
      <p:pic>
        <p:nvPicPr>
          <p:cNvPr id="35843" name="Picture 2" descr="C:\Users\Мариночка\Desktop\химия\азот\отв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989138"/>
            <a:ext cx="6394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71550" y="5661025"/>
            <a:ext cx="1223963" cy="792163"/>
          </a:xfrm>
          <a:prstGeom prst="leftArrow">
            <a:avLst>
              <a:gd name="adj1" fmla="val 50000"/>
              <a:gd name="adj2" fmla="val 50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6429375" cy="481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62388" y="260350"/>
            <a:ext cx="5281612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Металлы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II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групп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главных подгрупп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00113" y="188913"/>
            <a:ext cx="28797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971550" y="17463"/>
            <a:ext cx="81724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Каждая пробирка с раствором вносится </a:t>
            </a:r>
          </a:p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пламя спиртовки.</a:t>
            </a:r>
          </a:p>
        </p:txBody>
      </p:sp>
      <p:pic>
        <p:nvPicPr>
          <p:cNvPr id="86018" name="Picture 2" descr="C:\Users\Мариночка\Desktop\химия\металл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6375102" cy="5288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971550" y="0"/>
            <a:ext cx="7993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Определите, в какой из пробирок находится каждое из веществ:</a:t>
            </a:r>
          </a:p>
        </p:txBody>
      </p:sp>
      <p:pic>
        <p:nvPicPr>
          <p:cNvPr id="38915" name="Picture 2" descr="C:\Users\Мариночка\Desktop\химия\металлы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565400"/>
            <a:ext cx="597693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971550" y="0"/>
            <a:ext cx="817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пламя вносится пробирка №1</a:t>
            </a:r>
          </a:p>
        </p:txBody>
      </p:sp>
      <p:pic>
        <p:nvPicPr>
          <p:cNvPr id="83969" name="Picture 1" descr="C:\Users\Мариночка\Desktop\химия\металл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5976664" cy="5557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971550" y="0"/>
            <a:ext cx="817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пламя вносится пробирка №2</a:t>
            </a:r>
          </a:p>
        </p:txBody>
      </p:sp>
      <p:pic>
        <p:nvPicPr>
          <p:cNvPr id="87042" name="Picture 2" descr="C:\Users\Мариночка\Desktop\химия\металлы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5857577" cy="5630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body" idx="1"/>
          </p:nvPr>
        </p:nvSpPr>
        <p:spPr>
          <a:xfrm>
            <a:off x="1116013" y="6335713"/>
            <a:ext cx="46037" cy="46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</a:t>
            </a:r>
            <a:endParaRPr lang="ru-RU" sz="28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55895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Прямоугольник 18"/>
          <p:cNvSpPr>
            <a:spLocks noChangeArrowheads="1"/>
          </p:cNvSpPr>
          <p:nvPr/>
        </p:nvSpPr>
        <p:spPr bwMode="auto">
          <a:xfrm>
            <a:off x="6858000" y="14287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600" b="1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CuO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5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Прямоугольник 24"/>
          <p:cNvSpPr>
            <a:spLocks noChangeArrowheads="1"/>
          </p:cNvSpPr>
          <p:nvPr/>
        </p:nvSpPr>
        <p:spPr bwMode="auto">
          <a:xfrm>
            <a:off x="6858000" y="48577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Прямоугольник 25"/>
          <p:cNvSpPr>
            <a:spLocks noChangeArrowheads="1"/>
          </p:cNvSpPr>
          <p:nvPr/>
        </p:nvSpPr>
        <p:spPr bwMode="auto">
          <a:xfrm>
            <a:off x="6858000" y="31432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0"/>
            <a:ext cx="3246437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Сера *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00113" y="188913"/>
            <a:ext cx="2303462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971550" y="0"/>
            <a:ext cx="817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пламя вносится пробирка №3</a:t>
            </a:r>
          </a:p>
        </p:txBody>
      </p:sp>
      <p:pic>
        <p:nvPicPr>
          <p:cNvPr id="88066" name="Picture 2" descr="C:\Users\Мариночка\Desktop\химия\металлы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832648" cy="5534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1116013" y="476250"/>
            <a:ext cx="8027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5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Правильный ответ:</a:t>
            </a:r>
          </a:p>
        </p:txBody>
      </p:sp>
      <p:sp>
        <p:nvSpPr>
          <p:cNvPr id="4301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5661025"/>
            <a:ext cx="1223963" cy="792163"/>
          </a:xfrm>
          <a:prstGeom prst="leftArrow">
            <a:avLst>
              <a:gd name="adj1" fmla="val 50000"/>
              <a:gd name="adj2" fmla="val 50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3012" name="Picture 2" descr="C:\Users\Мариночка\Desktop\химия\металлы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420938"/>
            <a:ext cx="60880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p10_l01p2p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637510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900113" y="188913"/>
            <a:ext cx="28797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175" y="0"/>
            <a:ext cx="4826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Алюминий 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железо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042988" y="0"/>
            <a:ext cx="810101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каждую из пробирок наливается реактив (гидроксид натрия).</a:t>
            </a:r>
          </a:p>
        </p:txBody>
      </p:sp>
      <p:pic>
        <p:nvPicPr>
          <p:cNvPr id="90114" name="Picture 2" descr="C:\Users\Мариночка\Desktop\химия\алюминий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716538" cy="5172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971550" y="0"/>
            <a:ext cx="7993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Определите, в какой из пробирок находится каждое из веществ:</a:t>
            </a:r>
          </a:p>
        </p:txBody>
      </p:sp>
      <p:pic>
        <p:nvPicPr>
          <p:cNvPr id="46083" name="Picture 2" descr="C:\Users\Мариночка\Desktop\химия\алюминий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636838"/>
            <a:ext cx="59817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042988" y="0"/>
            <a:ext cx="810101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пробирку № 1 наливается реактив </a:t>
            </a:r>
          </a:p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(гидроксид натрия).</a:t>
            </a:r>
          </a:p>
        </p:txBody>
      </p:sp>
      <p:pic>
        <p:nvPicPr>
          <p:cNvPr id="92162" name="Picture 2" descr="C:\Users\Мариночка\Desktop\химия\алюминий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2937817" cy="5012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042988" y="0"/>
            <a:ext cx="810101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пробирку № 2 наливается реактив </a:t>
            </a:r>
          </a:p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(гидроксид натрия).</a:t>
            </a:r>
          </a:p>
        </p:txBody>
      </p:sp>
      <p:pic>
        <p:nvPicPr>
          <p:cNvPr id="93186" name="Picture 2" descr="C:\Users\Мариночка\Desktop\химия\алюминий\4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291550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3187" name="Picture 3" descr="C:\Users\Мариночка\Desktop\химия\алюминий\4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288032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1331913" y="6092825"/>
            <a:ext cx="3384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реакции</a:t>
            </a:r>
          </a:p>
        </p:txBody>
      </p:sp>
      <p:sp>
        <p:nvSpPr>
          <p:cNvPr id="48134" name="Rectangle 3"/>
          <p:cNvSpPr>
            <a:spLocks noChangeArrowheads="1"/>
          </p:cNvSpPr>
          <p:nvPr/>
        </p:nvSpPr>
        <p:spPr bwMode="auto">
          <a:xfrm>
            <a:off x="5076825" y="6092825"/>
            <a:ext cx="3887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Окончание  реакции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1042988" y="0"/>
            <a:ext cx="810101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пробирку № 3 наливается реактив </a:t>
            </a:r>
          </a:p>
          <a:p>
            <a:pPr algn="ctr"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(гидроксид натрия).</a:t>
            </a:r>
          </a:p>
        </p:txBody>
      </p:sp>
      <p:pic>
        <p:nvPicPr>
          <p:cNvPr id="94210" name="Picture 2" descr="C:\Users\Мариночка\Desktop\химия\алюминий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12776"/>
            <a:ext cx="2885678" cy="5007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1116013" y="476250"/>
            <a:ext cx="8027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5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Правильный ответ:</a:t>
            </a:r>
          </a:p>
        </p:txBody>
      </p:sp>
      <p:sp>
        <p:nvSpPr>
          <p:cNvPr id="5017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5661025"/>
            <a:ext cx="1223963" cy="792163"/>
          </a:xfrm>
          <a:prstGeom prst="leftArrow">
            <a:avLst>
              <a:gd name="adj1" fmla="val 50000"/>
              <a:gd name="adj2" fmla="val 50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0180" name="Picture 2" descr="C:\Users\Мариночка\Desktop\химия\алюминий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205038"/>
            <a:ext cx="61198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65405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1150938" y="1773238"/>
            <a:ext cx="7993062" cy="42148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Когда египетская царица Клеопатра устроила пир в честь римского полководца Антония, пол в зале был устлан слоем лепестков толщиной в локоть. Лепестки каких цветов это были? </a:t>
            </a:r>
          </a:p>
          <a:p>
            <a:pPr eaLnBrk="1" hangingPunct="1">
              <a:buFont typeface="Arial" charset="0"/>
              <a:buNone/>
            </a:pPr>
            <a:endParaRPr lang="ru-RU" sz="6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1"/>
          </p:nvPr>
        </p:nvSpPr>
        <p:spPr>
          <a:xfrm>
            <a:off x="1116013" y="6335713"/>
            <a:ext cx="46037" cy="46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</a:t>
            </a:r>
            <a:endParaRPr lang="ru-RU" sz="28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MgCl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/>
          </a:p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435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/>
          </a:p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435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KOH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435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NaBr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58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KF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8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Na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TextBox 27"/>
          <p:cNvSpPr txBox="1">
            <a:spLocks noChangeArrowheads="1"/>
          </p:cNvSpPr>
          <p:nvPr/>
        </p:nvSpPr>
        <p:spPr bwMode="auto">
          <a:xfrm>
            <a:off x="2000250" y="500063"/>
            <a:ext cx="678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00113" y="188913"/>
            <a:ext cx="2303462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1275" y="0"/>
            <a:ext cx="421163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Галогены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403350" y="0"/>
            <a:ext cx="7258050" cy="65405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1071563" y="1143000"/>
            <a:ext cx="7715250" cy="4214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         </a:t>
            </a:r>
            <a:endParaRPr lang="ru-RU" sz="6000" smtClean="0">
              <a:solidFill>
                <a:schemeClr val="bg1"/>
              </a:solidFill>
            </a:endParaRPr>
          </a:p>
        </p:txBody>
      </p:sp>
      <p:sp>
        <p:nvSpPr>
          <p:cNvPr id="5222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2988" y="6165850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43250" y="6286500"/>
            <a:ext cx="43259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Розы </a:t>
            </a:r>
          </a:p>
        </p:txBody>
      </p:sp>
      <p:pic>
        <p:nvPicPr>
          <p:cNvPr id="52230" name="Picture 4" descr="http://img0.liveinternet.ru/images/attach/c/5/84/710/84710898_79582910_5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000125"/>
            <a:ext cx="493712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725487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1116013" y="1600200"/>
            <a:ext cx="7570787" cy="47815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smtClean="0">
                <a:solidFill>
                  <a:schemeClr val="bg1"/>
                </a:solidFill>
              </a:rPr>
              <a:t>  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из воинов Александра Македонского писал об этом растении: «…производит мёд без помощи пчёл…». Назовите это растение.</a:t>
            </a:r>
          </a:p>
          <a:p>
            <a:pPr eaLnBrk="1" hangingPunct="1">
              <a:buFont typeface="Arial" charset="0"/>
              <a:buNone/>
            </a:pPr>
            <a:endParaRPr lang="ru-RU" sz="36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725487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</a:p>
        </p:txBody>
      </p:sp>
      <p:sp>
        <p:nvSpPr>
          <p:cNvPr id="5427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60928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1214438"/>
            <a:ext cx="5475287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286000" y="6072188"/>
            <a:ext cx="5857875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Сахарный </a:t>
            </a:r>
            <a:r>
              <a:rPr lang="ru-RU" dirty="0" err="1"/>
              <a:t>ссстростник</a:t>
            </a:r>
            <a:endParaRPr lang="ru-RU" dirty="0"/>
          </a:p>
        </p:txBody>
      </p:sp>
      <p:sp>
        <p:nvSpPr>
          <p:cNvPr id="54278" name="TextBox 12"/>
          <p:cNvSpPr txBox="1">
            <a:spLocks noChangeArrowheads="1"/>
          </p:cNvSpPr>
          <p:nvPr/>
        </p:nvSpPr>
        <p:spPr bwMode="auto">
          <a:xfrm>
            <a:off x="3500438" y="6000750"/>
            <a:ext cx="371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Сахарный тростник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1071563" y="142875"/>
            <a:ext cx="7615237" cy="78581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1143000" y="1844675"/>
            <a:ext cx="7570788" cy="41513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 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культурное растение, к которому относится такое выражение: «Аристократ среди злаков, сын воды и солнца, пища богов». 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1071563" y="142875"/>
            <a:ext cx="7615237" cy="78581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1143000" y="5786438"/>
            <a:ext cx="785813" cy="2095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635375" y="5949950"/>
            <a:ext cx="47529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Рис </a:t>
            </a:r>
          </a:p>
        </p:txBody>
      </p:sp>
      <p:sp>
        <p:nvSpPr>
          <p:cNvPr id="5632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2988" y="5949950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26" name="Picture 2" descr="http://www.agroru.com/upload/images/81/813827/1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25"/>
            <a:ext cx="42767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4" descr="http://www.spanosmills.gr/images/bg-img/bg-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2786063"/>
            <a:ext cx="43878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643313" y="5929313"/>
            <a:ext cx="47529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Рис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1285875" y="142875"/>
            <a:ext cx="7400925" cy="78581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1143000" y="1628775"/>
            <a:ext cx="7858125" cy="41529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smtClean="0">
                <a:solidFill>
                  <a:schemeClr val="bg1"/>
                </a:solidFill>
              </a:rPr>
              <a:t>   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Древнем Риме их называли «невиданно вкусные оранжевые армянские яблоки». Карл Линней увековечил «армянское» происхождение этого культурного растения в его названии- армениака вульгарис. Что это за растение? </a:t>
            </a:r>
          </a:p>
          <a:p>
            <a:pPr eaLnBrk="1" hangingPunct="1">
              <a:buFont typeface="Arial" charset="0"/>
              <a:buNone/>
            </a:pPr>
            <a:endParaRPr lang="ru-RU" sz="36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1258888" y="0"/>
            <a:ext cx="7400925" cy="78581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 flipH="1">
            <a:off x="9001125" y="1000125"/>
            <a:ext cx="46038" cy="71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chemeClr val="bg1"/>
                </a:solidFill>
              </a:rPr>
              <a:t>       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143375" y="6215063"/>
            <a:ext cx="29527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Абрикос </a:t>
            </a:r>
          </a:p>
        </p:txBody>
      </p:sp>
      <p:sp>
        <p:nvSpPr>
          <p:cNvPr id="5837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61658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857250"/>
            <a:ext cx="62865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329487" cy="71437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1071563" y="1000125"/>
            <a:ext cx="7858125" cy="47815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войны за независимость между Англией и США английский шпион, сумевший устроиться поваром у генерала Вашингтона, приготовил ему блюдо с использованием ядовитых, как тогда считалось, плодов. Написав записку об отравлении Вашингтона, он покончил с собой. Эта записка была найдена только через много лет. Каким же овощем пытался отравить Вашингтона британский агент? 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329487" cy="71437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 flipH="1">
            <a:off x="8929688" y="1000125"/>
            <a:ext cx="46037" cy="71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800" b="1" smtClean="0">
              <a:solidFill>
                <a:schemeClr val="bg1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143250" y="6215063"/>
            <a:ext cx="51117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Томат </a:t>
            </a:r>
          </a:p>
        </p:txBody>
      </p:sp>
      <p:sp>
        <p:nvSpPr>
          <p:cNvPr id="6042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60928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071563"/>
            <a:ext cx="65103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928688" y="1196975"/>
            <a:ext cx="7964487" cy="51387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  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сложное вещество обладает уникальными физическими свойствами. При очень не большой молекулярной массе оно имеет аномально высокую температуру кипения. Это вещество – обязательный участник химических реакций, протекающих в живых организмах. Французский писатель Антуан де Сент – Экзюпери отзывался о нем: «…Нельзя сказать, что ты необходима для жизни. Ты – сама жизнь». Внимание, вопрос, что за вещество в черном ящике?</a:t>
            </a:r>
          </a:p>
          <a:p>
            <a:pPr eaLnBrk="1" hangingPunct="1">
              <a:buFont typeface="Arial" charset="0"/>
              <a:buNone/>
            </a:pPr>
            <a:endParaRPr lang="ru-RU" sz="36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1"/>
          </p:nvPr>
        </p:nvSpPr>
        <p:spPr>
          <a:xfrm>
            <a:off x="1116013" y="6335713"/>
            <a:ext cx="46037" cy="46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</a:t>
            </a:r>
            <a:endParaRPr lang="ru-RU" sz="28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55895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MgCl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/>
          </a:p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143500" y="31432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lt1"/>
              </a:solidFill>
              <a:latin typeface="+mn-lt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5143500" y="14287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KOH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143500" y="48577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NaBr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8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KF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8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Na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Box 27"/>
          <p:cNvSpPr txBox="1">
            <a:spLocks noChangeArrowheads="1"/>
          </p:cNvSpPr>
          <p:nvPr/>
        </p:nvSpPr>
        <p:spPr bwMode="auto">
          <a:xfrm>
            <a:off x="2000250" y="500063"/>
            <a:ext cx="678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00113" y="188913"/>
            <a:ext cx="2303462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1275" y="0"/>
            <a:ext cx="490378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Галогены *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 flipH="1" flipV="1">
            <a:off x="882650" y="5924550"/>
            <a:ext cx="46038" cy="460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     </a:t>
            </a:r>
          </a:p>
          <a:p>
            <a:pPr eaLnBrk="1" hangingPunct="1">
              <a:buFont typeface="Arial" charset="0"/>
              <a:buNone/>
            </a:pPr>
            <a:endParaRPr lang="ru-RU" sz="3600" b="1" smtClean="0">
              <a:solidFill>
                <a:schemeClr val="bg1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928938" y="6072188"/>
            <a:ext cx="51117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Вода</a:t>
            </a:r>
          </a:p>
        </p:txBody>
      </p:sp>
      <p:sp>
        <p:nvSpPr>
          <p:cNvPr id="6246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55895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2470" name="Picture 2" descr="http://izum.ua/Data/GeneralImg/Article/213915/%D0%B0%D0%BF%D1%80%D0%BF%D1%8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000125"/>
            <a:ext cx="671512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928688" y="1484313"/>
            <a:ext cx="8001000" cy="3730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 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«Чёрном ящике» лежит ветка растения с несъедобными листьями. Это растение было посвящено Богу науки и искусства Аполлону. Ими награждают художников, артистов и учёных в знак признания их творческих успехов. Именно отсюда происходит слово «лауреат». Что за растение лежит в «Чёрном ящике»? Где оно используется в настоящее время?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</a:rPr>
              <a:t> </a:t>
            </a:r>
            <a:endParaRPr lang="ru-RU" sz="36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042025" cy="51117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71813" y="6215063"/>
            <a:ext cx="51117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Лавр благородный</a:t>
            </a:r>
          </a:p>
        </p:txBody>
      </p:sp>
      <p:sp>
        <p:nvSpPr>
          <p:cNvPr id="6451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2988" y="6165850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4517" name="Picture 4" descr="http://kurdflora.com/sites/default/files/styles/flora_full/public/Qach%20%28Laurus%20nobilis%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928688"/>
            <a:ext cx="69818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857250" y="1052513"/>
            <a:ext cx="8286750" cy="53292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600" b="1" smtClean="0">
                <a:solidFill>
                  <a:schemeClr val="bg1"/>
                </a:solidFill>
              </a:rPr>
              <a:t>      </a:t>
            </a: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этот металл был впервые получен в чистом виде, он ценился дороже золота. Царская семья получила в подарок набор столовых приборов, изготовленных из этого вещества. Довольно долго во время торжественных обедов, когда все придворные пользовались «дешевыми» приборами из золота и серебра, члены царской семьи могли себе позволить принимать пищу с помощью приборов из этого металла. Традиция изготовления столовых приборов из этого металла сохранилась и по сей день. Правда, сейчас они считаются дешевыми и свидетельствуют скорее  о нехватке денег, чем о богатстве. Внимание, вопрос, что за металл находится в черном ящике?</a:t>
            </a:r>
          </a:p>
          <a:p>
            <a:pPr eaLnBrk="1" hangingPunct="1">
              <a:buFont typeface="Arial" charset="0"/>
              <a:buNone/>
            </a:pPr>
            <a:endParaRPr lang="ru-RU" sz="36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2143125" y="142875"/>
            <a:ext cx="6543675" cy="71437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 flipH="1" flipV="1">
            <a:off x="9144000" y="739775"/>
            <a:ext cx="46038" cy="460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</a:rPr>
              <a:t>         </a:t>
            </a:r>
            <a:endParaRPr lang="ru-RU" sz="3600" b="1" smtClean="0">
              <a:solidFill>
                <a:schemeClr val="bg1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786063" y="6143625"/>
            <a:ext cx="51117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Алюминий</a:t>
            </a:r>
          </a:p>
        </p:txBody>
      </p:sp>
      <p:sp>
        <p:nvSpPr>
          <p:cNvPr id="6656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6013" y="6092825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6566" name="Picture 2" descr="http://www.3dnews.ru/assets/external/illustrations/2012/10/09/636331/spo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071563"/>
            <a:ext cx="705961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1258888" y="1557338"/>
            <a:ext cx="7634287" cy="50927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</a:rPr>
              <a:t>      </a:t>
            </a: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«Чёрном ящике» лежит некое лакомство, созревающее на хорошо известном растении.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Его родина Мексика. </a:t>
            </a:r>
            <a:b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1874 году академик Северин в книге «Царство произрастания» писал : «Сие растение почитается способным исцелять раны. Наибольшее употребление семени есть в пищу попугаям; можно получать из него масло, пережженные семена имеют запах кофе и производят наливку почти столь же приятную».</a:t>
            </a:r>
            <a:r>
              <a:rPr lang="ru-RU" sz="2400" b="1" smtClean="0">
                <a:solidFill>
                  <a:schemeClr val="bg1"/>
                </a:solidFill>
              </a:rPr>
              <a:t/>
            </a:r>
            <a:br>
              <a:rPr lang="ru-RU" sz="2400" b="1" smtClean="0">
                <a:solidFill>
                  <a:schemeClr val="bg1"/>
                </a:solidFill>
              </a:rPr>
            </a:br>
            <a:endParaRPr lang="ru-RU" sz="2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5725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8910638" y="1143000"/>
            <a:ext cx="46037" cy="71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</a:rPr>
              <a:t>       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508625" y="5589588"/>
            <a:ext cx="3429000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Семечки </a:t>
            </a:r>
          </a:p>
          <a:p>
            <a:pPr algn="ctr"/>
            <a:r>
              <a:rPr lang="ru-RU" sz="2400" b="1"/>
              <a:t>подсолнечника</a:t>
            </a:r>
          </a:p>
        </p:txBody>
      </p:sp>
      <p:sp>
        <p:nvSpPr>
          <p:cNvPr id="6861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2988" y="5876925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8614" name="Picture 2" descr="http://i11.piczo.com/view/i/3/210/233526/210233526_126140115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857250"/>
            <a:ext cx="4086225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4" descr="http://img.21food.com/20110609/product/1305190417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2071688"/>
            <a:ext cx="40465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1000125" y="1412875"/>
            <a:ext cx="7820025" cy="49688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 «Чёрном ящике» лежит талисман, который носили на груди средневековые рыцари. Ему приписывали чудесное свойство: якобы он способен предохранять воина от стрел и ударов мечей.</a:t>
            </a:r>
            <a:b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Философы древности, разрезая этот загадочный объект поперек, объясняли своим ученикам строение вселенной, т.е. он был наглядным пособием при изучении астрономии. Во все времена и у всех народов ему приписывали лечебные свойства, а в среднее века утверждали, что даже его запах предохраняет от заболеваний. Что лежит в «Чёрном ящике»?</a:t>
            </a:r>
            <a:r>
              <a:rPr lang="ru-RU" sz="2400" b="1" smtClean="0">
                <a:solidFill>
                  <a:schemeClr val="bg1"/>
                </a:solidFill>
              </a:rPr>
              <a:t/>
            </a:r>
            <a:br>
              <a:rPr lang="ru-RU" sz="2400" b="1" smtClean="0">
                <a:solidFill>
                  <a:schemeClr val="bg1"/>
                </a:solidFill>
              </a:rPr>
            </a:br>
            <a:endParaRPr lang="ru-RU" sz="2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51117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 flipH="1">
            <a:off x="9144000" y="857250"/>
            <a:ext cx="46038" cy="71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928938" y="6215063"/>
            <a:ext cx="51117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Луковица </a:t>
            </a:r>
          </a:p>
        </p:txBody>
      </p:sp>
      <p:sp>
        <p:nvSpPr>
          <p:cNvPr id="7066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61658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0662" name="Picture 2" descr="http://bonappetit.com.ua/uploads/posts/2013-06/1372012758_2009311176236974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052513"/>
            <a:ext cx="67627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1116013" y="6335713"/>
            <a:ext cx="46037" cy="46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</a:t>
            </a:r>
            <a:endParaRPr lang="ru-RU" sz="28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CuNO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2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Cu(NO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/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435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435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58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8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0"/>
            <a:ext cx="517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00113" y="188913"/>
            <a:ext cx="2303462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79838" y="260350"/>
            <a:ext cx="471646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Азот и фосфор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1116013" y="6335713"/>
            <a:ext cx="46037" cy="46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</a:t>
            </a:r>
            <a:endParaRPr lang="ru-RU" sz="28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1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55895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429000" y="14287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CuNO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Прямоугольник 19"/>
          <p:cNvSpPr>
            <a:spLocks noChangeArrowheads="1"/>
          </p:cNvSpPr>
          <p:nvPr/>
        </p:nvSpPr>
        <p:spPr bwMode="auto">
          <a:xfrm>
            <a:off x="3429000" y="48577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200" b="1" baseline="-30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lang="ru-RU" sz="320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3" name="Прямоугольник 20"/>
          <p:cNvSpPr>
            <a:spLocks noChangeArrowheads="1"/>
          </p:cNvSpPr>
          <p:nvPr/>
        </p:nvSpPr>
        <p:spPr bwMode="auto">
          <a:xfrm>
            <a:off x="3429000" y="3143250"/>
            <a:ext cx="1643063" cy="1643063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Cu(NO</a:t>
            </a:r>
            <a:r>
              <a:rPr lang="en-US" sz="2400" b="1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/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435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435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58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8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TextBox 27"/>
          <p:cNvSpPr txBox="1">
            <a:spLocks noChangeArrowheads="1"/>
          </p:cNvSpPr>
          <p:nvPr/>
        </p:nvSpPr>
        <p:spPr bwMode="auto">
          <a:xfrm>
            <a:off x="2000250" y="500063"/>
            <a:ext cx="678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30" name="Rectangle 4"/>
          <p:cNvSpPr>
            <a:spLocks noChangeArrowheads="1"/>
          </p:cNvSpPr>
          <p:nvPr/>
        </p:nvSpPr>
        <p:spPr bwMode="auto">
          <a:xfrm>
            <a:off x="0" y="0"/>
            <a:ext cx="517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00113" y="188913"/>
            <a:ext cx="2303462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79838" y="260350"/>
            <a:ext cx="523557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Азот и фосфор *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1116013" y="6335713"/>
            <a:ext cx="46037" cy="46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</a:t>
            </a:r>
            <a:endParaRPr lang="ru-RU" sz="28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KOH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/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43500" y="1428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435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8000" y="48577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6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8000" y="3143250"/>
            <a:ext cx="1643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3600" b="1" dirty="0"/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2" name="TextBox 27"/>
          <p:cNvSpPr txBox="1">
            <a:spLocks noChangeArrowheads="1"/>
          </p:cNvSpPr>
          <p:nvPr/>
        </p:nvSpPr>
        <p:spPr bwMode="auto">
          <a:xfrm>
            <a:off x="2000250" y="500063"/>
            <a:ext cx="678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56" name="TextBox 27"/>
          <p:cNvSpPr txBox="1">
            <a:spLocks noChangeArrowheads="1"/>
          </p:cNvSpPr>
          <p:nvPr/>
        </p:nvSpPr>
        <p:spPr bwMode="auto">
          <a:xfrm>
            <a:off x="3203575" y="0"/>
            <a:ext cx="542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Металлы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II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групп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главных подгрупп</a:t>
            </a:r>
          </a:p>
        </p:txBody>
      </p:sp>
      <p:sp>
        <p:nvSpPr>
          <p:cNvPr id="10254" name="Rectangle 4"/>
          <p:cNvSpPr>
            <a:spLocks noChangeArrowheads="1"/>
          </p:cNvSpPr>
          <p:nvPr/>
        </p:nvSpPr>
        <p:spPr bwMode="auto">
          <a:xfrm>
            <a:off x="0" y="0"/>
            <a:ext cx="517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00113" y="188913"/>
            <a:ext cx="2303462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баллов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/object&gt;&lt;/database&gt;"/>
  <p:tag name="MMPROD_NEXTUNIQUEID" val="10010"/>
</p:tagLst>
</file>

<file path=ppt/theme/theme1.xml><?xml version="1.0" encoding="utf-8"?>
<a:theme xmlns:a="http://schemas.openxmlformats.org/drawingml/2006/main" name="4-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4-16</Template>
  <TotalTime>1308</TotalTime>
  <Words>990</Words>
  <Application>Microsoft Office PowerPoint</Application>
  <PresentationFormat>Экран (4:3)</PresentationFormat>
  <Paragraphs>317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2" baseType="lpstr">
      <vt:lpstr>Arial</vt:lpstr>
      <vt:lpstr>Calibri</vt:lpstr>
      <vt:lpstr>Times New Roman</vt:lpstr>
      <vt:lpstr>4-16</vt:lpstr>
      <vt:lpstr>Конкурс знатоков                        химии                   и  биологии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10 баллов</vt:lpstr>
      <vt:lpstr>20 баллов</vt:lpstr>
      <vt:lpstr>30 баллов</vt:lpstr>
      <vt:lpstr>40 баллов</vt:lpstr>
      <vt:lpstr>50 баллов</vt:lpstr>
      <vt:lpstr>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10 баллов</vt:lpstr>
      <vt:lpstr>10 баллов</vt:lpstr>
      <vt:lpstr>20 баллов</vt:lpstr>
      <vt:lpstr>20 баллов</vt:lpstr>
      <vt:lpstr>30 баллов</vt:lpstr>
      <vt:lpstr>30 баллов</vt:lpstr>
      <vt:lpstr>40 баллов</vt:lpstr>
      <vt:lpstr>40 баллов</vt:lpstr>
      <vt:lpstr>50 баллов</vt:lpstr>
      <vt:lpstr>50 баллов</vt:lpstr>
      <vt:lpstr>10 баллов</vt:lpstr>
      <vt:lpstr>10 баллов</vt:lpstr>
      <vt:lpstr>20 баллов</vt:lpstr>
      <vt:lpstr>20 баллов</vt:lpstr>
      <vt:lpstr>30 баллов</vt:lpstr>
      <vt:lpstr>30 баллов</vt:lpstr>
      <vt:lpstr>40 баллов</vt:lpstr>
      <vt:lpstr>40 баллов</vt:lpstr>
      <vt:lpstr>50 баллов</vt:lpstr>
      <vt:lpstr>50 баллов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хосе</dc:creator>
  <dc:description>http://aida.ucoz.ru</dc:description>
  <cp:lastModifiedBy>Мариночка</cp:lastModifiedBy>
  <cp:revision>116</cp:revision>
  <dcterms:created xsi:type="dcterms:W3CDTF">2010-10-17T04:54:35Z</dcterms:created>
  <dcterms:modified xsi:type="dcterms:W3CDTF">2014-06-03T17:02:38Z</dcterms:modified>
</cp:coreProperties>
</file>