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60" r:id="rId4"/>
    <p:sldId id="261" r:id="rId5"/>
    <p:sldId id="257" r:id="rId6"/>
    <p:sldId id="259" r:id="rId7"/>
    <p:sldId id="262" r:id="rId8"/>
    <p:sldId id="267" r:id="rId9"/>
    <p:sldId id="270" r:id="rId10"/>
    <p:sldId id="271" r:id="rId11"/>
    <p:sldId id="258" r:id="rId12"/>
    <p:sldId id="268" r:id="rId13"/>
    <p:sldId id="263" r:id="rId14"/>
    <p:sldId id="264" r:id="rId15"/>
    <p:sldId id="265" r:id="rId16"/>
    <p:sldId id="266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slide" Target="slide6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571480"/>
            <a:ext cx="671517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Химические темы, как перроны,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Проносятся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 на каждом столько лиц!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 траектории не люди – электроны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И жизнь почти невидимых частиц!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И, как планеты в космосе, частицы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Несутся, открывая мир идей.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Не химия ли открывает принцип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Различных связей и среди людей?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Не знать законов?!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Что ж, сказать по чести,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Безграмотный, увы, убог и сир.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Все движется, мир не стоит на месте,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И ХИМИЯ – окно в огромный мир!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85728"/>
            <a:ext cx="76177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Факторы, влияющие на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скорость химических реакций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28802"/>
            <a:ext cx="3048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Температура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786058"/>
            <a:ext cx="34032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Концентрация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71876"/>
            <a:ext cx="29504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Катализатор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357694"/>
            <a:ext cx="7310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Природа реагирующих веществ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286388"/>
            <a:ext cx="92668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Площадь поверхности соприкосновения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право 7">
            <a:hlinkClick r:id="rId7" action="ppaction://hlinksldjump"/>
          </p:cNvPr>
          <p:cNvSpPr/>
          <p:nvPr/>
        </p:nvSpPr>
        <p:spPr>
          <a:xfrm>
            <a:off x="5429256" y="6286520"/>
            <a:ext cx="1143008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14290"/>
            <a:ext cx="55453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Температура 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143116"/>
            <a:ext cx="41488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 smtClean="0"/>
              <a:t>CuO</a:t>
            </a:r>
            <a:r>
              <a:rPr lang="en-US" sz="6000" b="1" dirty="0" smtClean="0"/>
              <a:t> + H</a:t>
            </a:r>
            <a:r>
              <a:rPr lang="en-US" sz="6000" b="1" baseline="-25000" dirty="0" smtClean="0"/>
              <a:t>2</a:t>
            </a:r>
            <a:r>
              <a:rPr lang="en-US" sz="6000" b="1" dirty="0" smtClean="0"/>
              <a:t>SO</a:t>
            </a:r>
            <a:r>
              <a:rPr lang="en-US" sz="6000" b="1" baseline="-25000" dirty="0" smtClean="0"/>
              <a:t>4</a:t>
            </a:r>
            <a:endParaRPr lang="ru-RU" sz="6000" b="1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3857628"/>
            <a:ext cx="42643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 smtClean="0"/>
              <a:t>CuO</a:t>
            </a:r>
            <a:r>
              <a:rPr lang="en-US" sz="6000" b="1" dirty="0" smtClean="0"/>
              <a:t> + H</a:t>
            </a:r>
            <a:r>
              <a:rPr lang="en-US" sz="6000" b="1" baseline="-25000" dirty="0" smtClean="0"/>
              <a:t>2</a:t>
            </a:r>
            <a:r>
              <a:rPr lang="en-US" sz="6000" b="1" dirty="0" smtClean="0"/>
              <a:t>SO</a:t>
            </a:r>
            <a:r>
              <a:rPr lang="en-US" sz="6000" b="1" baseline="-25000" dirty="0" smtClean="0"/>
              <a:t>4 </a:t>
            </a:r>
            <a:endParaRPr lang="ru-RU" sz="6000" b="1" baseline="-25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1857364"/>
            <a:ext cx="18573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baseline="-25000" dirty="0" smtClean="0"/>
              <a:t>→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3643314"/>
            <a:ext cx="18573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baseline="-25000" dirty="0" smtClean="0"/>
              <a:t>→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4786314" y="3286124"/>
            <a:ext cx="4251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t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5072074"/>
            <a:ext cx="864399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 повышением (понижением) температуры на каждые 10°С скорость реакции увеличивается (уменьшается) в 2-4 раза (</a:t>
            </a:r>
            <a:r>
              <a:rPr lang="ru-RU" sz="2000" b="1" u="sng" dirty="0" smtClean="0"/>
              <a:t>правило </a:t>
            </a:r>
            <a:r>
              <a:rPr lang="ru-RU" sz="2000" b="1" u="sng" dirty="0" err="1" smtClean="0"/>
              <a:t>Вант-Гоффа</a:t>
            </a:r>
            <a:r>
              <a:rPr lang="ru-RU" sz="2000" b="1" dirty="0" smtClean="0"/>
              <a:t>):  </a:t>
            </a:r>
            <a:r>
              <a:rPr lang="ru-RU" sz="2800" b="1" i="1" dirty="0" smtClean="0"/>
              <a:t>v</a:t>
            </a:r>
            <a:r>
              <a:rPr lang="ru-RU" sz="2800" b="1" baseline="-25000" dirty="0" smtClean="0"/>
              <a:t>2</a:t>
            </a:r>
            <a:r>
              <a:rPr lang="ru-RU" sz="2800" b="1" i="1" dirty="0" smtClean="0"/>
              <a:t>v</a:t>
            </a:r>
            <a:r>
              <a:rPr lang="ru-RU" sz="2800" b="1" baseline="-25000" dirty="0" smtClean="0"/>
              <a:t>1</a:t>
            </a:r>
            <a:r>
              <a:rPr lang="ru-RU" sz="2800" b="1" dirty="0" smtClean="0"/>
              <a:t> = </a:t>
            </a:r>
            <a:r>
              <a:rPr lang="ru-RU" sz="2800" b="1" dirty="0" err="1" smtClean="0"/>
              <a:t>g</a:t>
            </a:r>
            <a:r>
              <a:rPr lang="ru-RU" sz="2800" b="1" baseline="30000" dirty="0" smtClean="0"/>
              <a:t> (</a:t>
            </a:r>
            <a:r>
              <a:rPr lang="ru-RU" sz="2800" b="1" i="1" baseline="30000" dirty="0" smtClean="0"/>
              <a:t>T</a:t>
            </a:r>
            <a:r>
              <a:rPr lang="ru-RU" sz="2800" b="1" baseline="-25000" dirty="0" smtClean="0"/>
              <a:t>2</a:t>
            </a:r>
            <a:r>
              <a:rPr lang="ru-RU" sz="2800" b="1" baseline="30000" dirty="0" smtClean="0"/>
              <a:t> </a:t>
            </a:r>
            <a:r>
              <a:rPr lang="ru-RU" sz="2800" b="1" i="1" baseline="30000" dirty="0" smtClean="0"/>
              <a:t>–</a:t>
            </a:r>
            <a:r>
              <a:rPr lang="ru-RU" sz="2800" b="1" baseline="30000" dirty="0" smtClean="0"/>
              <a:t> </a:t>
            </a:r>
            <a:r>
              <a:rPr lang="ru-RU" sz="2800" b="1" i="1" baseline="30000" dirty="0" smtClean="0"/>
              <a:t>T</a:t>
            </a:r>
            <a:r>
              <a:rPr lang="ru-RU" sz="2800" b="1" baseline="-25000" dirty="0" smtClean="0"/>
              <a:t>1</a:t>
            </a:r>
            <a:r>
              <a:rPr lang="ru-RU" sz="2800" b="1" baseline="30000" dirty="0" smtClean="0"/>
              <a:t>)/10</a:t>
            </a:r>
            <a:r>
              <a:rPr lang="ru-RU" sz="2000" b="1" dirty="0" smtClean="0"/>
              <a:t>, где </a:t>
            </a:r>
            <a:r>
              <a:rPr lang="ru-RU" sz="2000" b="1" i="1" dirty="0" smtClean="0"/>
              <a:t>v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 и </a:t>
            </a:r>
            <a:r>
              <a:rPr lang="ru-RU" sz="2000" b="1" i="1" dirty="0" smtClean="0"/>
              <a:t>v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</a:t>
            </a:r>
            <a:r>
              <a:rPr lang="ru-RU" sz="2000" b="1" i="1" dirty="0" smtClean="0"/>
              <a:t>–</a:t>
            </a:r>
            <a:r>
              <a:rPr lang="ru-RU" sz="2000" b="1" dirty="0" smtClean="0"/>
              <a:t> скорости реакции при температурах </a:t>
            </a:r>
            <a:r>
              <a:rPr lang="ru-RU" sz="2000" b="1" i="1" dirty="0" smtClean="0"/>
              <a:t>Т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 и </a:t>
            </a:r>
            <a:r>
              <a:rPr lang="ru-RU" sz="2000" b="1" i="1" dirty="0" smtClean="0"/>
              <a:t>Т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; величина </a:t>
            </a:r>
            <a:r>
              <a:rPr lang="ru-RU" sz="2000" b="1" dirty="0" err="1" smtClean="0"/>
              <a:t>g</a:t>
            </a:r>
            <a:r>
              <a:rPr lang="ru-RU" sz="2000" b="1" dirty="0" smtClean="0"/>
              <a:t> называется температурным коэффициентом реакции. </a:t>
            </a:r>
            <a:endParaRPr lang="ru-RU" sz="2000" b="1" dirty="0"/>
          </a:p>
        </p:txBody>
      </p:sp>
      <p:sp>
        <p:nvSpPr>
          <p:cNvPr id="9" name="Стрелка вправо 8">
            <a:hlinkClick r:id="rId2" action="ppaction://hlinksldjump"/>
          </p:cNvPr>
          <p:cNvSpPr/>
          <p:nvPr/>
        </p:nvSpPr>
        <p:spPr>
          <a:xfrm>
            <a:off x="285720" y="214290"/>
            <a:ext cx="1000132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rId3" action="ppaction://hlinksldjump"/>
          </p:cNvPr>
          <p:cNvSpPr/>
          <p:nvPr/>
        </p:nvSpPr>
        <p:spPr>
          <a:xfrm>
            <a:off x="8572528" y="6357958"/>
            <a:ext cx="428628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1428736"/>
            <a:ext cx="75724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Срок хранения автомобильных покрышек при температуре 20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С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5 лет, а при температуре 10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С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13 лет. Сколько лет можно хранить покрышки при температуре 5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С?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Средняя скорость старения резины обратно пропорционально сроку хранения. Следовательно, при охлаждении с 20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до 10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 С скорость старения уменьшится в 13:5 = 2,6 раза. Это означает, что температурный коэффициент ?= 2,6. При охлаждении еще на 5 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С скорость реакции упадет в =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1,3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раза: В такое же число раз возрастет срок хранения покрышек, который в этом случае составит уже 13 * 1,6 =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16,9 лет.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8072462" y="6000768"/>
            <a:ext cx="50006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14290"/>
            <a:ext cx="59747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Концентрация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143116"/>
            <a:ext cx="35878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Zn + H</a:t>
            </a:r>
            <a:r>
              <a:rPr lang="en-US" sz="6000" b="1" baseline="-25000" dirty="0" smtClean="0"/>
              <a:t>2</a:t>
            </a:r>
            <a:r>
              <a:rPr lang="en-US" sz="6000" b="1" dirty="0" smtClean="0"/>
              <a:t>SO</a:t>
            </a:r>
            <a:r>
              <a:rPr lang="en-US" sz="6000" b="1" baseline="-25000" dirty="0" smtClean="0"/>
              <a:t>4</a:t>
            </a:r>
            <a:endParaRPr lang="ru-RU" sz="6000" b="1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3857628"/>
            <a:ext cx="64027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Zn + H</a:t>
            </a:r>
            <a:r>
              <a:rPr lang="en-US" sz="6000" b="1" baseline="-25000" dirty="0" smtClean="0"/>
              <a:t>2</a:t>
            </a:r>
            <a:r>
              <a:rPr lang="en-US" sz="6000" b="1" dirty="0" smtClean="0"/>
              <a:t>SO</a:t>
            </a:r>
            <a:r>
              <a:rPr lang="en-US" sz="6000" b="1" baseline="-25000" dirty="0" smtClean="0"/>
              <a:t>4</a:t>
            </a:r>
            <a:r>
              <a:rPr lang="ru-RU" sz="6000" b="1" dirty="0" smtClean="0"/>
              <a:t>(+ вода)</a:t>
            </a:r>
            <a:r>
              <a:rPr lang="en-US" sz="6000" b="1" dirty="0" smtClean="0"/>
              <a:t> </a:t>
            </a:r>
            <a:endParaRPr lang="ru-RU" sz="6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1785926"/>
            <a:ext cx="18573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baseline="-25000" dirty="0" smtClean="0"/>
              <a:t>→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3643314"/>
            <a:ext cx="18573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baseline="-25000" dirty="0" smtClean="0"/>
              <a:t>→</a:t>
            </a:r>
            <a:endParaRPr lang="ru-RU" sz="60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5072074"/>
            <a:ext cx="88582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Скорость реакции пропорциональна произведению концентраций реагирующих веществ, взятых в степенях, равных их коэффициентам в уравнении реакции (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закон действующих масс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Кинетическое уравнение: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=k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С[А] С[В]</a:t>
            </a:r>
            <a:r>
              <a:rPr kumimoji="0" lang="ru-RU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одностадийной реакции  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+ 2В = С, где С[А] и С[В] – концентрации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газообразных или растворенных веществ</a:t>
            </a: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>
            <a:hlinkClick r:id="rId2" action="ppaction://hlinksldjump"/>
          </p:cNvPr>
          <p:cNvSpPr/>
          <p:nvPr/>
        </p:nvSpPr>
        <p:spPr>
          <a:xfrm>
            <a:off x="285720" y="214290"/>
            <a:ext cx="1000132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0570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Природа реагирующих 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веществ 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143116"/>
            <a:ext cx="27799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Zn + </a:t>
            </a:r>
            <a:r>
              <a:rPr lang="en-US" sz="6000" b="1" dirty="0" err="1" smtClean="0"/>
              <a:t>HCl</a:t>
            </a:r>
            <a:endParaRPr lang="ru-RU" sz="6000" b="1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3857628"/>
            <a:ext cx="303801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Mg + </a:t>
            </a:r>
            <a:r>
              <a:rPr lang="en-US" sz="6000" b="1" dirty="0" err="1" smtClean="0"/>
              <a:t>HCl</a:t>
            </a:r>
            <a:endParaRPr lang="ru-RU" sz="6000" b="1" baseline="-25000" dirty="0" smtClean="0"/>
          </a:p>
          <a:p>
            <a:r>
              <a:rPr lang="en-US" sz="6000" b="1" baseline="-25000" dirty="0" smtClean="0"/>
              <a:t> </a:t>
            </a:r>
            <a:endParaRPr lang="ru-RU" sz="6000" b="1" baseline="-25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1785926"/>
            <a:ext cx="18573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baseline="-25000" dirty="0" smtClean="0"/>
              <a:t>→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3643314"/>
            <a:ext cx="18573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baseline="-25000" dirty="0" smtClean="0"/>
              <a:t>→</a:t>
            </a:r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5143512"/>
            <a:ext cx="71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 уменьшением (увеличением) энергии активации </a:t>
            </a:r>
            <a:r>
              <a:rPr lang="ru-RU" sz="2000" b="1" dirty="0" err="1" smtClean="0"/>
              <a:t>Еа</a:t>
            </a:r>
            <a:r>
              <a:rPr lang="ru-RU" sz="2000" b="1" dirty="0" smtClean="0"/>
              <a:t> скорость реакции увеличивается (уменьшается). </a:t>
            </a:r>
          </a:p>
          <a:p>
            <a:pPr algn="ctr"/>
            <a:r>
              <a:rPr lang="ru-RU" sz="2000" b="1" dirty="0" err="1" smtClean="0"/>
              <a:t>Еа</a:t>
            </a:r>
            <a:r>
              <a:rPr lang="ru-RU" sz="2000" b="1" dirty="0" smtClean="0"/>
              <a:t> – характеристика химической реакции, обусловленная составом и строением реагентов. </a:t>
            </a:r>
            <a:endParaRPr lang="ru-RU" sz="2000" b="1" dirty="0"/>
          </a:p>
        </p:txBody>
      </p:sp>
      <p:sp>
        <p:nvSpPr>
          <p:cNvPr id="8" name="Стрелка вправо 7">
            <a:hlinkClick r:id="rId2" action="ppaction://hlinksldjump"/>
          </p:cNvPr>
          <p:cNvSpPr/>
          <p:nvPr/>
        </p:nvSpPr>
        <p:spPr>
          <a:xfrm>
            <a:off x="7643834" y="1214422"/>
            <a:ext cx="1000132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0"/>
            <a:ext cx="865621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Площадь поверхности 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соприкосновения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143116"/>
            <a:ext cx="50657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Fe(      ) + H</a:t>
            </a:r>
            <a:r>
              <a:rPr lang="en-US" sz="6000" b="1" baseline="-25000" dirty="0" smtClean="0"/>
              <a:t>2</a:t>
            </a:r>
            <a:r>
              <a:rPr lang="en-US" sz="6000" b="1" dirty="0" smtClean="0"/>
              <a:t>SO</a:t>
            </a:r>
            <a:r>
              <a:rPr lang="en-US" sz="6000" b="1" baseline="-25000" dirty="0" smtClean="0"/>
              <a:t>4</a:t>
            </a:r>
            <a:endParaRPr lang="ru-RU" sz="6000" b="1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3857628"/>
            <a:ext cx="54152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Fe (      )  + H</a:t>
            </a:r>
            <a:r>
              <a:rPr lang="en-US" sz="6000" b="1" baseline="-25000" dirty="0" smtClean="0"/>
              <a:t>2</a:t>
            </a:r>
            <a:r>
              <a:rPr lang="en-US" sz="6000" b="1" dirty="0" smtClean="0"/>
              <a:t>SO</a:t>
            </a:r>
            <a:r>
              <a:rPr lang="en-US" sz="6000" b="1" baseline="-25000" dirty="0" smtClean="0"/>
              <a:t>4</a:t>
            </a:r>
            <a:endParaRPr lang="ru-RU" sz="6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5008" y="1928802"/>
            <a:ext cx="18573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baseline="-25000" dirty="0" smtClean="0"/>
              <a:t>→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3643314"/>
            <a:ext cx="18573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baseline="-25000" dirty="0" smtClean="0"/>
              <a:t>→</a:t>
            </a:r>
            <a:endParaRPr lang="ru-RU" sz="6000" dirty="0"/>
          </a:p>
        </p:txBody>
      </p:sp>
      <p:sp>
        <p:nvSpPr>
          <p:cNvPr id="8" name="Овал 7"/>
          <p:cNvSpPr/>
          <p:nvPr/>
        </p:nvSpPr>
        <p:spPr>
          <a:xfrm>
            <a:off x="1643042" y="4286256"/>
            <a:ext cx="214314" cy="21431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928794" y="4357694"/>
            <a:ext cx="214314" cy="21431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643042" y="4572008"/>
            <a:ext cx="214314" cy="21431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000232" y="4643446"/>
            <a:ext cx="214314" cy="21431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285984" y="4500570"/>
            <a:ext cx="214314" cy="21431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214546" y="4214818"/>
            <a:ext cx="214314" cy="21431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928794" y="4071942"/>
            <a:ext cx="214314" cy="21431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643042" y="2214554"/>
            <a:ext cx="857256" cy="857256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00034" y="5226784"/>
            <a:ext cx="81439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При увеличении степени измельчения твердых веществ, увеличивается поверхность соприкосновения реагирующих веществ, </a:t>
            </a:r>
          </a:p>
          <a:p>
            <a:pPr algn="ctr"/>
            <a:r>
              <a:rPr lang="ru-RU" sz="2000" b="1" dirty="0" smtClean="0"/>
              <a:t>т. е. растет число столкновений между молекулами и/или атомами / поэтому, чем выше степень измельчения веществ, тем быстрее протекает реакция.</a:t>
            </a:r>
            <a:endParaRPr lang="ru-RU" sz="2000" b="1" dirty="0"/>
          </a:p>
        </p:txBody>
      </p:sp>
      <p:sp>
        <p:nvSpPr>
          <p:cNvPr id="17" name="Стрелка вправо 16">
            <a:hlinkClick r:id="rId2" action="ppaction://hlinksldjump"/>
          </p:cNvPr>
          <p:cNvSpPr/>
          <p:nvPr/>
        </p:nvSpPr>
        <p:spPr>
          <a:xfrm>
            <a:off x="7858148" y="6429372"/>
            <a:ext cx="1000132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14290"/>
            <a:ext cx="5158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Катализатор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714488"/>
            <a:ext cx="4233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CuSO</a:t>
            </a:r>
            <a:r>
              <a:rPr lang="en-US" sz="6000" b="1" baseline="-25000" dirty="0" smtClean="0"/>
              <a:t>4</a:t>
            </a:r>
            <a:r>
              <a:rPr lang="en-US" sz="6000" b="1" dirty="0" smtClean="0"/>
              <a:t>+ H</a:t>
            </a:r>
            <a:r>
              <a:rPr lang="en-US" sz="6000" b="1" baseline="-25000" dirty="0" smtClean="0"/>
              <a:t>2</a:t>
            </a:r>
            <a:r>
              <a:rPr lang="en-US" sz="6000" b="1" dirty="0" smtClean="0"/>
              <a:t>O</a:t>
            </a:r>
            <a:r>
              <a:rPr lang="en-US" sz="6000" b="1" baseline="-25000" dirty="0" smtClean="0"/>
              <a:t>2</a:t>
            </a:r>
            <a:endParaRPr lang="ru-RU" sz="6000" b="1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2928934"/>
            <a:ext cx="47019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NH</a:t>
            </a:r>
            <a:r>
              <a:rPr lang="en-US" sz="6000" b="1" baseline="-25000" dirty="0" smtClean="0"/>
              <a:t>4</a:t>
            </a:r>
            <a:r>
              <a:rPr lang="en-US" sz="6000" b="1" dirty="0" smtClean="0"/>
              <a:t>OH + H</a:t>
            </a:r>
            <a:r>
              <a:rPr lang="en-US" sz="6000" b="1" baseline="-25000" dirty="0" smtClean="0"/>
              <a:t>2</a:t>
            </a:r>
            <a:r>
              <a:rPr lang="en-US" sz="6000" b="1" dirty="0" smtClean="0"/>
              <a:t>O</a:t>
            </a:r>
            <a:r>
              <a:rPr lang="en-US" sz="6000" b="1" baseline="-25000" dirty="0" smtClean="0"/>
              <a:t>2</a:t>
            </a:r>
            <a:endParaRPr lang="ru-RU" sz="6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1428736"/>
            <a:ext cx="18573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baseline="-25000" dirty="0" smtClean="0"/>
              <a:t>→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2643182"/>
            <a:ext cx="18573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baseline="-25000" dirty="0" smtClean="0"/>
              <a:t>→</a:t>
            </a:r>
            <a:endParaRPr lang="ru-RU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4357694"/>
            <a:ext cx="72250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CuSO</a:t>
            </a:r>
            <a:r>
              <a:rPr lang="en-US" sz="6000" b="1" baseline="-25000" dirty="0" smtClean="0"/>
              <a:t>4</a:t>
            </a:r>
            <a:r>
              <a:rPr lang="en-US" sz="6000" b="1" dirty="0" smtClean="0"/>
              <a:t>+ NH</a:t>
            </a:r>
            <a:r>
              <a:rPr lang="en-US" sz="6000" b="1" baseline="-25000" dirty="0" smtClean="0"/>
              <a:t>4</a:t>
            </a:r>
            <a:r>
              <a:rPr lang="en-US" sz="6000" b="1" dirty="0" smtClean="0"/>
              <a:t>OH + H</a:t>
            </a:r>
            <a:r>
              <a:rPr lang="en-US" sz="6000" b="1" baseline="-25000" dirty="0" smtClean="0"/>
              <a:t>2</a:t>
            </a:r>
            <a:r>
              <a:rPr lang="en-US" sz="6000" b="1" dirty="0" smtClean="0"/>
              <a:t>O</a:t>
            </a:r>
            <a:r>
              <a:rPr lang="en-US" sz="6000" b="1" baseline="-25000" dirty="0" smtClean="0"/>
              <a:t>2</a:t>
            </a:r>
            <a:endParaRPr lang="ru-RU" sz="6000" b="1" baseline="-25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15206" y="4143380"/>
            <a:ext cx="10715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baseline="-25000" dirty="0" smtClean="0"/>
              <a:t>→</a:t>
            </a:r>
            <a:endParaRPr lang="ru-RU" sz="6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557214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/>
              <a:t>В присутствии катализатора скорость реакции увеличивается</a:t>
            </a:r>
            <a:endParaRPr lang="ru-RU" sz="2000" b="1" dirty="0"/>
          </a:p>
        </p:txBody>
      </p:sp>
      <p:sp>
        <p:nvSpPr>
          <p:cNvPr id="11" name="Стрелка вправо 10">
            <a:hlinkClick r:id="rId2" action="ppaction://hlinksldjump"/>
          </p:cNvPr>
          <p:cNvSpPr/>
          <p:nvPr/>
        </p:nvSpPr>
        <p:spPr>
          <a:xfrm>
            <a:off x="7715272" y="6143644"/>
            <a:ext cx="1000132" cy="4286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0"/>
            <a:ext cx="363407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Выводы: 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-214346" y="1214422"/>
            <a:ext cx="935834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1. Выяснили, что такое  </a:t>
            </a:r>
          </a:p>
          <a:p>
            <a:pPr algn="ctr"/>
            <a:r>
              <a:rPr lang="ru-RU" sz="3200" dirty="0" smtClean="0"/>
              <a:t>скорость химической реакции.</a:t>
            </a:r>
          </a:p>
          <a:p>
            <a:pPr algn="ctr"/>
            <a:r>
              <a:rPr lang="ru-RU" sz="3200" dirty="0" smtClean="0"/>
              <a:t> 2. Выяснили, что на скорость химических реакций</a:t>
            </a:r>
          </a:p>
          <a:p>
            <a:pPr algn="ctr"/>
            <a:r>
              <a:rPr lang="ru-RU" sz="3200" dirty="0" smtClean="0"/>
              <a:t>оказывают влияние температура, концентрация, </a:t>
            </a:r>
          </a:p>
          <a:p>
            <a:pPr algn="ctr"/>
            <a:r>
              <a:rPr lang="ru-RU" sz="3200" dirty="0" smtClean="0"/>
              <a:t>природа реагирующих веществ, площадь поверхности соприкосновения, катализаторы.</a:t>
            </a:r>
          </a:p>
          <a:p>
            <a:pPr algn="ctr"/>
            <a:r>
              <a:rPr lang="ru-RU" sz="3200" dirty="0" smtClean="0"/>
              <a:t>3. Экспериментальным путём доказали, </a:t>
            </a:r>
          </a:p>
          <a:p>
            <a:pPr algn="ctr"/>
            <a:r>
              <a:rPr lang="ru-RU" sz="3200" dirty="0" smtClean="0"/>
              <a:t>как влияют на скорость химических </a:t>
            </a:r>
          </a:p>
          <a:p>
            <a:pPr algn="ctr"/>
            <a:r>
              <a:rPr lang="ru-RU" sz="3200" dirty="0" smtClean="0"/>
              <a:t>реакций указанные факторы.</a:t>
            </a:r>
          </a:p>
          <a:p>
            <a:pPr algn="ctr"/>
            <a:r>
              <a:rPr lang="ru-RU" sz="3200" dirty="0" smtClean="0"/>
              <a:t>4. Изменяя внешние условия, можно управлять</a:t>
            </a:r>
          </a:p>
          <a:p>
            <a:pPr algn="ctr"/>
            <a:r>
              <a:rPr lang="ru-RU" sz="3200" dirty="0" smtClean="0"/>
              <a:t> химическими процессами.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Arial" pitchFamily="34" charset="0"/>
              </a:rPr>
              <a:t>Золотые украшения сохраняют свою красоту и блеск веками. А вот брошенный на улице старый автомобиль спустя несколько лет превращается в груду ржавого металлолома; долька яблока уже через несколько часов  покрывается бурой пленкой; петарда, брошенная в костер, оглушительно взрывается.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Arial" pitchFamily="34" charset="0"/>
              </a:rPr>
              <a:t>се перечисленные процессы возможны. </a:t>
            </a:r>
            <a:r>
              <a:rPr lang="ru-RU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Arial" pitchFamily="34" charset="0"/>
              </a:rPr>
              <a:t>аже окисление золота… Просто у них разные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Arial" pitchFamily="34" charset="0"/>
              </a:rPr>
              <a:t>. Одной  реакции требуются для завершения микросекунды, другой – миллионы лет. Есть целый раздел химии, который изучает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Arial" pitchFamily="34" charset="0"/>
              </a:rPr>
              <a:t> - это химическая кинетика. Именно она даёт ключ к управлению химическим процессами.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68" y="642918"/>
            <a:ext cx="21680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857496"/>
            <a:ext cx="835824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Изучение влияния различных факторов</a:t>
            </a:r>
          </a:p>
          <a:p>
            <a:pPr algn="ctr"/>
            <a:r>
              <a:rPr lang="ru-RU" sz="4000" dirty="0" smtClean="0"/>
              <a:t> на скорость химических реакции</a:t>
            </a:r>
          </a:p>
          <a:p>
            <a:pPr algn="ctr"/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357166"/>
            <a:ext cx="28552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428736"/>
            <a:ext cx="835824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понятие скорости химических реакций</a:t>
            </a:r>
          </a:p>
          <a:p>
            <a:pPr algn="ctr"/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714612" y="3214686"/>
            <a:ext cx="34375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4286256"/>
            <a:ext cx="835824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факторы, влияющие на  скорость химических реакций</a:t>
            </a:r>
          </a:p>
          <a:p>
            <a:pPr algn="ctr"/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857232"/>
            <a:ext cx="238578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678" y="2500306"/>
            <a:ext cx="90883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/>
              <a:t>изучить, какие факторы и как влияют</a:t>
            </a:r>
          </a:p>
          <a:p>
            <a:pPr algn="ctr"/>
            <a:r>
              <a:rPr lang="ru-RU" sz="4400" dirty="0" smtClean="0"/>
              <a:t> на скорость химических реакций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0"/>
            <a:ext cx="323037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 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-214346" y="1214422"/>
            <a:ext cx="954633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/>
              <a:t>1. Выяснить, что такое  </a:t>
            </a:r>
          </a:p>
          <a:p>
            <a:pPr algn="ctr"/>
            <a:r>
              <a:rPr lang="ru-RU" sz="4000" dirty="0" smtClean="0"/>
              <a:t>скорость химической реакции.</a:t>
            </a:r>
          </a:p>
          <a:p>
            <a:pPr algn="ctr"/>
            <a:r>
              <a:rPr lang="ru-RU" sz="4000" dirty="0" smtClean="0"/>
              <a:t> 2. Выяснить какие факторы влияют </a:t>
            </a:r>
          </a:p>
          <a:p>
            <a:pPr algn="ctr"/>
            <a:r>
              <a:rPr lang="ru-RU" sz="4000" dirty="0" smtClean="0"/>
              <a:t>на скорость химических реакций.</a:t>
            </a:r>
          </a:p>
          <a:p>
            <a:pPr algn="ctr"/>
            <a:r>
              <a:rPr lang="ru-RU" sz="4000" dirty="0" smtClean="0"/>
              <a:t>3. Экспериментальным путём доказать, </a:t>
            </a:r>
          </a:p>
          <a:p>
            <a:pPr algn="ctr"/>
            <a:r>
              <a:rPr lang="ru-RU" sz="4000" dirty="0" smtClean="0"/>
              <a:t>как влияют на скорость химических </a:t>
            </a:r>
          </a:p>
          <a:p>
            <a:pPr algn="ctr"/>
            <a:r>
              <a:rPr lang="ru-RU" sz="4000" dirty="0" smtClean="0"/>
              <a:t>реакций указанные факторы.</a:t>
            </a:r>
          </a:p>
          <a:p>
            <a:pPr algn="ctr"/>
            <a:r>
              <a:rPr lang="ru-RU" sz="4000" dirty="0" smtClean="0"/>
              <a:t>4. Сделать выводы по результатам работы</a:t>
            </a:r>
            <a:endParaRPr lang="ru-RU" sz="4000" dirty="0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5500694" y="6286520"/>
            <a:ext cx="1071570" cy="3571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214290"/>
            <a:ext cx="33909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-428660" y="1357298"/>
            <a:ext cx="7643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1. Работа с теоретическими</a:t>
            </a:r>
          </a:p>
          <a:p>
            <a:pPr algn="ctr"/>
            <a:r>
              <a:rPr lang="ru-RU" sz="4000" dirty="0" smtClean="0"/>
              <a:t>  источниками информации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643182"/>
            <a:ext cx="6411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/>
              <a:t>2. Подумать самостоятельно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3429000"/>
            <a:ext cx="35614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/>
              <a:t>3. Эксперимент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4357694"/>
            <a:ext cx="8039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/>
              <a:t>4. Анализ результатов деятельности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0"/>
            <a:ext cx="811151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Скорость 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химических реакций 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Дуга 3"/>
          <p:cNvSpPr/>
          <p:nvPr/>
        </p:nvSpPr>
        <p:spPr>
          <a:xfrm rot="10800000">
            <a:off x="1571604" y="1000108"/>
            <a:ext cx="1434835" cy="3538590"/>
          </a:xfrm>
          <a:prstGeom prst="arc">
            <a:avLst>
              <a:gd name="adj1" fmla="val 9275544"/>
              <a:gd name="adj2" fmla="val 1183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 rot="10800000">
            <a:off x="5715007" y="1071546"/>
            <a:ext cx="1714511" cy="3571900"/>
          </a:xfrm>
          <a:prstGeom prst="arc">
            <a:avLst>
              <a:gd name="adj1" fmla="val 9275544"/>
              <a:gd name="adj2" fmla="val 1183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714480" y="3143248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643174" y="3000372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000232" y="2928934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857356" y="3643314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571736" y="3500438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57422" y="4000504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86578" y="3786190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143636" y="3786190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500826" y="3714752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858016" y="3429000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643702" y="3143248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857356" y="3286124"/>
            <a:ext cx="347666" cy="28575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285984" y="3214686"/>
            <a:ext cx="357190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285984" y="2786058"/>
            <a:ext cx="347666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143108" y="3643314"/>
            <a:ext cx="357190" cy="28575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928794" y="4000504"/>
            <a:ext cx="347666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143636" y="4000504"/>
            <a:ext cx="857256" cy="5715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072198" y="3429000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429388" y="3357562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4611231"/>
            <a:ext cx="857256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(Г) +3H</a:t>
            </a:r>
            <a:r>
              <a:rPr kumimoji="0" lang="ru-RU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(Г)→2NH</a:t>
            </a:r>
            <a:r>
              <a:rPr kumimoji="0" lang="ru-RU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(Г)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S(Т) +O</a:t>
            </a:r>
            <a:r>
              <a:rPr kumimoji="0" lang="ru-RU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(Г)→SO</a:t>
            </a:r>
            <a:r>
              <a:rPr kumimoji="0" lang="ru-RU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(Г)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CaCO</a:t>
            </a:r>
            <a:r>
              <a:rPr kumimoji="0" lang="ru-RU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(т) +2HCl(Р-Р)→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CaCl</a:t>
            </a:r>
            <a:r>
              <a:rPr kumimoji="0" lang="ru-RU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(Р-Р) + CO</a:t>
            </a:r>
            <a:r>
              <a:rPr kumimoji="0" lang="ru-RU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(г) +H</a:t>
            </a:r>
            <a:r>
              <a:rPr kumimoji="0" lang="ru-RU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O(ж)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(Г) +O</a:t>
            </a:r>
            <a:r>
              <a:rPr kumimoji="0" lang="ru-RU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(Г)→2NO(Г)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2976" y="2000240"/>
            <a:ext cx="2358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гомогенные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286380" y="2000240"/>
            <a:ext cx="2633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гетерогенные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0"/>
            <a:ext cx="811151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Скорость 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химических реакций 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Дуга 3"/>
          <p:cNvSpPr/>
          <p:nvPr/>
        </p:nvSpPr>
        <p:spPr>
          <a:xfrm rot="10800000">
            <a:off x="1571604" y="1000108"/>
            <a:ext cx="1434835" cy="3538590"/>
          </a:xfrm>
          <a:prstGeom prst="arc">
            <a:avLst>
              <a:gd name="adj1" fmla="val 9275544"/>
              <a:gd name="adj2" fmla="val 1183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 rot="10800000">
            <a:off x="5715007" y="1071546"/>
            <a:ext cx="1714511" cy="3571900"/>
          </a:xfrm>
          <a:prstGeom prst="arc">
            <a:avLst>
              <a:gd name="adj1" fmla="val 9275544"/>
              <a:gd name="adj2" fmla="val 1183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714480" y="3143248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714612" y="2928934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000232" y="2928934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857356" y="3643314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571736" y="3571876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57422" y="4000504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86578" y="3786190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143636" y="3786190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500826" y="3714752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858016" y="3429000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643702" y="3143248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285984" y="2714620"/>
            <a:ext cx="347666" cy="2762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143636" y="4000504"/>
            <a:ext cx="857256" cy="5715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072198" y="3429000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429388" y="3357562"/>
            <a:ext cx="214314" cy="2143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2" descr="формул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8"/>
            <a:ext cx="4227344" cy="1643074"/>
          </a:xfrm>
          <a:prstGeom prst="rect">
            <a:avLst/>
          </a:prstGeom>
          <a:noFill/>
        </p:spPr>
      </p:pic>
      <p:pic>
        <p:nvPicPr>
          <p:cNvPr id="27650" name="Picture 2" descr="формул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786322"/>
            <a:ext cx="3929090" cy="178595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1142976" y="2000240"/>
            <a:ext cx="2358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гомогенные</a:t>
            </a:r>
            <a:endParaRPr lang="ru-RU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286380" y="2000240"/>
            <a:ext cx="2633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гетерогенные</a:t>
            </a:r>
            <a:endParaRPr lang="ru-RU" sz="3200" b="1" dirty="0"/>
          </a:p>
        </p:txBody>
      </p:sp>
      <p:sp>
        <p:nvSpPr>
          <p:cNvPr id="28" name="Овал 27"/>
          <p:cNvSpPr/>
          <p:nvPr/>
        </p:nvSpPr>
        <p:spPr>
          <a:xfrm>
            <a:off x="2428860" y="3214686"/>
            <a:ext cx="347666" cy="2762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000232" y="3286124"/>
            <a:ext cx="347666" cy="2762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143108" y="3643314"/>
            <a:ext cx="347666" cy="2762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000232" y="4071942"/>
            <a:ext cx="347666" cy="2762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658</Words>
  <PresentationFormat>Экран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65</cp:revision>
  <dcterms:created xsi:type="dcterms:W3CDTF">2014-01-19T05:46:14Z</dcterms:created>
  <dcterms:modified xsi:type="dcterms:W3CDTF">2014-01-27T18:04:09Z</dcterms:modified>
</cp:coreProperties>
</file>