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6CE3-7B62-4AFF-A52A-C1A5DDA340D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D549-7889-4246-AB84-12E359AF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0%D0%B3%D0%B0%D0%BD%D0%B8%D1%87%D0%B5%D1%81%D0%BA%D0%BE%D0%B5_%D0%B2%D0%B5%D1%89%D0%B5%D1%81%D1%82%D0%B2%D0%BE" TargetMode="External"/><Relationship Id="rId2" Type="http://schemas.openxmlformats.org/officeDocument/2006/relationships/hyperlink" Target="http://ru.wikipedia.org/wiki/%D0%9D%D0%B8%D1%82%D1%80%D0%BE%D0%B1%D0%B5%D0%BD%D0%B7%D0%BE%D0%B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C%D0%B8%D0%BD%D0%B4%D0%B0%D0%BB%D1%8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0%BE%D0%BA%D1%81%D0%B8%D0%BA%D0%BE%D0%BC%D0%B0%D0%BD%D0%B8%D1%8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&#1054;&#1090;&#1085;&#1086;&#1096;&#1077;&#1085;&#1080;&#1077;%20&#1073;&#1077;&#1085;&#1079;&#1086;&#1083;&#1072;%20&#1082;%20&#1073;&#1088;&#1086;&#1084;&#1085;&#1086;&#1081;%20&#1074;&#1086;&#1076;&#1077;%20&#1080;%20&#1088;&#1072;&#1089;&#1090;&#1074;&#1086;&#1088;&#1091;%20&#1087;&#1077;&#1088;&#1084;&#1072;&#1085;&#1075;&#1072;&#1085;&#1072;&#1090;&#1072;%20&#1082;&#1072;&#1083;&#1080;&#1103;.wmv" TargetMode="External"/><Relationship Id="rId2" Type="http://schemas.openxmlformats.org/officeDocument/2006/relationships/hyperlink" Target="../&#1043;&#1086;&#1088;&#1077;&#1085;&#1080;&#1077;%20&#1073;&#1077;&#1085;&#1079;&#1086;&#1083;&#1072;.wmv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0%BF%D0%B0%D1%85" TargetMode="External"/><Relationship Id="rId13" Type="http://schemas.openxmlformats.org/officeDocument/2006/relationships/hyperlink" Target="http://ru.wikipedia.org/wiki/%D0%9F%D0%BB%D0%B0%D1%81%D1%82%D0%BC%D0%B0%D1%81%D1%81%D1%8B" TargetMode="External"/><Relationship Id="rId18" Type="http://schemas.openxmlformats.org/officeDocument/2006/relationships/hyperlink" Target="http://ru.wikipedia.org/wiki/%D0%9A%D0%B0%D0%BD%D1%86%D0%B5%D1%80%D0%BE%D0%B3%D0%B5%D0%BD" TargetMode="External"/><Relationship Id="rId3" Type="http://schemas.openxmlformats.org/officeDocument/2006/relationships/hyperlink" Target="http://ru.wikipedia.org/wiki/%D0%92%D0%BE%D0%B4%D0%BE%D1%80%D0%BE%D0%B4" TargetMode="External"/><Relationship Id="rId7" Type="http://schemas.openxmlformats.org/officeDocument/2006/relationships/hyperlink" Target="http://ru.wikipedia.org/wiki/%D0%96%D0%B8%D0%B4%D0%BA%D0%BE%D1%81%D1%82%D1%8C" TargetMode="External"/><Relationship Id="rId12" Type="http://schemas.openxmlformats.org/officeDocument/2006/relationships/hyperlink" Target="http://ru.wikipedia.org/wiki/%D0%9B%D0%B5%D0%BA%D0%B0%D1%80%D1%81%D1%82%D0%B2%D0%B5%D0%BD%D0%BD%D0%BE%D0%B5_%D1%81%D1%80%D0%B5%D0%B4%D1%81%D1%82%D0%B2%D0%BE" TargetMode="External"/><Relationship Id="rId17" Type="http://schemas.openxmlformats.org/officeDocument/2006/relationships/hyperlink" Target="http://ru.wikipedia.org/wiki/%D0%A2%D0%BE%D0%BA%D1%81%D0%B8%D1%87%D0%BD%D0%BE%D1%81%D1%82%D1%8C" TargetMode="External"/><Relationship Id="rId2" Type="http://schemas.openxmlformats.org/officeDocument/2006/relationships/hyperlink" Target="http://ru.wikipedia.org/wiki/%D0%A3%D0%B3%D0%BB%D0%B5%D1%80%D0%BE%D0%B4" TargetMode="External"/><Relationship Id="rId16" Type="http://schemas.openxmlformats.org/officeDocument/2006/relationships/hyperlink" Target="http://ru.wikipedia.org/wiki/%D0%9D%D0%B5%D1%84%D1%82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6%D0%B2%D0%B5%D1%82" TargetMode="External"/><Relationship Id="rId11" Type="http://schemas.openxmlformats.org/officeDocument/2006/relationships/hyperlink" Target="http://ru.wikipedia.org/wiki/%D0%9F%D1%80%D0%BE%D0%BC%D1%8B%D1%88%D0%BB%D0%B5%D0%BD%D0%BD%D0%BE%D1%81%D1%82%D1%8C" TargetMode="External"/><Relationship Id="rId5" Type="http://schemas.openxmlformats.org/officeDocument/2006/relationships/hyperlink" Target="http://ru.wikipedia.org/wiki/%D0%9E%D1%80%D0%B3%D0%B0%D0%BD%D0%B8%D1%87%D0%B5%D1%81%D0%BA%D0%B8%D0%B5_%D0%B2%D0%B5%D1%89%D0%B5%D1%81%D1%82%D0%B2%D0%B0" TargetMode="External"/><Relationship Id="rId15" Type="http://schemas.openxmlformats.org/officeDocument/2006/relationships/hyperlink" Target="http://ru.wikipedia.org/wiki/%D0%9A%D1%80%D0%B0%D1%81%D0%B8%D1%82%D0%B5%D0%BB%D0%B8" TargetMode="External"/><Relationship Id="rId10" Type="http://schemas.openxmlformats.org/officeDocument/2006/relationships/hyperlink" Target="http://ru.wikipedia.org/wiki/%D0%91%D0%B5%D0%BD%D0%B7%D0%B8%D0%BD" TargetMode="External"/><Relationship Id="rId4" Type="http://schemas.openxmlformats.org/officeDocument/2006/relationships/hyperlink" Target="http://ru.wikipedia.org/wiki/%D0%A4%D0%B5%D0%BD%D0%B8%D0%BB%D1%8C%D0%BD%D0%B0%D1%8F_%D0%B3%D1%80%D1%83%D0%BF%D0%BF%D0%B0" TargetMode="External"/><Relationship Id="rId9" Type="http://schemas.openxmlformats.org/officeDocument/2006/relationships/hyperlink" Target="http://ru.wikipedia.org/wiki/%D0%90%D1%80%D0%BE%D0%BC%D0%B0%D1%82%D0%B8%D1%87%D0%B5%D1%81%D0%BA%D0%B8%D0%B5_%D1%81%D0%BE%D0%B5%D0%B4%D0%B8%D0%BD%D0%B5%D0%BD%D0%B8%D1%8F" TargetMode="External"/><Relationship Id="rId14" Type="http://schemas.openxmlformats.org/officeDocument/2006/relationships/hyperlink" Target="http://ru.wikipedia.org/wiki/%D0%A0%D0%B5%D0%B7%D0%B8%D0%BD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СЕН\Desktop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75252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РСЕН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916832"/>
            <a:ext cx="3384377" cy="3312368"/>
          </a:xfrm>
          <a:prstGeom prst="rect">
            <a:avLst/>
          </a:prstGeom>
          <a:noFill/>
        </p:spPr>
      </p:pic>
      <p:pic>
        <p:nvPicPr>
          <p:cNvPr id="7172" name="Picture 4" descr="C:\Users\АРСЕН\Desktop\2964_teploizolyatc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268760"/>
            <a:ext cx="4762500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48680"/>
            <a:ext cx="6952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СИНТЕТИЧЕСКАЯ РЕЗИНА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около 10 % бензола расходуют на производство 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  <a:hlinkClick r:id="rId2" tooltip="Нитробензол"/>
              </a:rPr>
              <a:t>нитробензола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-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токсичное 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hlinkClick r:id="rId3" tooltip="Органическое вещество"/>
              </a:rPr>
              <a:t>органическое вещество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имеющее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 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hlinkClick r:id="rId4" tooltip="Миндаль"/>
              </a:rPr>
              <a:t>миндальный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 запах.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4096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Производные нитробензола используются в качестве взрывчатых веществ и как компоненты ракетных топлив. В парфюмерии — в качестве душистых или фиксирующих запах веществ, в том числе — искусственных мускусов.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Бензол оказывает на человека одурманивающее воздействие и может приводить к 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hlinkClick r:id="rId2" tooltip="Токсикомания"/>
              </a:rPr>
              <a:t>наркотической зависимости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99695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Предельно допустимая концентрация 5 мг/м</a:t>
            </a:r>
            <a:r>
              <a:rPr lang="ru-RU" sz="3600" b="1" baseline="30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07413" cy="1009650"/>
          </a:xfrm>
        </p:spPr>
        <p:txBody>
          <a:bodyPr/>
          <a:lstStyle/>
          <a:p>
            <a:r>
              <a:rPr lang="ru-RU" sz="2400" b="1" i="1" smtClean="0">
                <a:solidFill>
                  <a:srgbClr val="C00000"/>
                </a:solidFill>
                <a:latin typeface="Comic Sans MS" pitchFamily="66" charset="0"/>
              </a:rPr>
              <a:t>Синквейн – французское слово, обозначающее «пять строк»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611188" y="981075"/>
            <a:ext cx="8229600" cy="963613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Синквейн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– это нерифмованное стихотворение, которое возникает в результате анализа и синтеза информации. 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411413" y="1700213"/>
            <a:ext cx="4324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Правила написания синквейна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313" y="2205038"/>
            <a:ext cx="820737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Первая строка </a:t>
            </a:r>
            <a:r>
              <a:rPr lang="ru-RU" b="1" dirty="0"/>
              <a:t>заключает в себе одно слово, обычно существительное или местоимение, которое обозначает объект или предмет, о котором пойдет речь</a:t>
            </a:r>
          </a:p>
          <a:p>
            <a:pPr>
              <a:buClr>
                <a:schemeClr val="accent3"/>
              </a:buClr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Вторая строка </a:t>
            </a:r>
            <a:r>
              <a:rPr lang="ru-RU" b="1" dirty="0"/>
              <a:t>– два слова, чаще всего прилагательные или причастия. Они дают описание признаков и свойств выбранного в </a:t>
            </a:r>
            <a:r>
              <a:rPr lang="ru-RU" b="1" dirty="0" err="1"/>
              <a:t>синквейне</a:t>
            </a:r>
            <a:r>
              <a:rPr lang="ru-RU" b="1" dirty="0"/>
              <a:t> предмета или объекта.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4005263"/>
            <a:ext cx="8135937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Третья строка </a:t>
            </a:r>
            <a:r>
              <a:rPr lang="ru-RU" b="1" dirty="0"/>
              <a:t>– образована тремя глаголами или деепричастиями, описывающими характерные действия объекта.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Четвертая строка </a:t>
            </a:r>
            <a:r>
              <a:rPr lang="ru-RU" b="1" dirty="0"/>
              <a:t>– фраза из четырех слов, выражает личное отношение автора </a:t>
            </a:r>
            <a:r>
              <a:rPr lang="ru-RU" b="1" dirty="0" err="1"/>
              <a:t>синквейна</a:t>
            </a:r>
            <a:r>
              <a:rPr lang="ru-RU" b="1" dirty="0"/>
              <a:t> к описываемому предмету или объекту.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Пятая строка </a:t>
            </a:r>
            <a:r>
              <a:rPr lang="ru-RU" b="1" dirty="0"/>
              <a:t>– одно слово, характеризующее суть предмета или объекта.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Comic Sans MS" pitchFamily="66" charset="0"/>
              </a:rPr>
              <a:t>Пример синквейна на тему «Химия»</a:t>
            </a:r>
            <a:endParaRPr lang="ru-RU" sz="36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773238"/>
            <a:ext cx="8229600" cy="43894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Химия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Органическая, неорганическая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Изучает, открывает, превращает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Очень сложный предмет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Наука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Изучением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этого вещества 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серьёзно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занимался 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немецкий 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химик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Фридрих Август </a:t>
            </a:r>
            <a:r>
              <a:rPr lang="ru-RU" sz="2400" b="1" dirty="0" err="1" smtClean="0">
                <a:solidFill>
                  <a:srgbClr val="C00000"/>
                </a:solidFill>
                <a:latin typeface="Comic Sans MS" pitchFamily="66" charset="0"/>
              </a:rPr>
              <a:t>Кекуле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которому в 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1865 году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 и удалось предложить правильную — циклическую формулу этого соединения. Известна история о том, что Ф. </a:t>
            </a:r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</a:rPr>
              <a:t>Кекуле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 представлял в своём воображении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это соединение 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 виде 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змеи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 из шести атомов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углерода. 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Идея же о цикличности соединения пришла ему во сне, когда воображаемая змея 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укусила себя за хвост. Что это за вещество?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АРСЕН\Desktop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61048"/>
            <a:ext cx="1781175" cy="2152650"/>
          </a:xfrm>
          <a:prstGeom prst="rect">
            <a:avLst/>
          </a:prstGeom>
          <a:noFill/>
        </p:spPr>
      </p:pic>
      <p:pic>
        <p:nvPicPr>
          <p:cNvPr id="1027" name="Picture 3" descr="C:\Users\АРСЕН\Desktop\зме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61048"/>
            <a:ext cx="2294508" cy="2294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76672"/>
            <a:ext cx="48526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latin typeface="Comic Sans MS" pitchFamily="66" charset="0"/>
              </a:rPr>
              <a:t>БЕНЗОЛ</a:t>
            </a:r>
            <a:endParaRPr lang="ru-RU" sz="8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АРСЕН\Desktop\8967310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05000"/>
            <a:ext cx="4392488" cy="39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362200" y="228600"/>
            <a:ext cx="4308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C00000"/>
                </a:solidFill>
                <a:latin typeface="Comic Sans MS" pitchFamily="66" charset="0"/>
              </a:rPr>
              <a:t>«кластер»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09600" y="1600200"/>
            <a:ext cx="54038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1. Общая формула</a:t>
            </a:r>
          </a:p>
          <a:p>
            <a:r>
              <a:rPr lang="ru-RU" sz="2800" b="1">
                <a:latin typeface="Comic Sans MS" pitchFamily="66" charset="0"/>
              </a:rPr>
              <a:t>2. Строение</a:t>
            </a:r>
          </a:p>
          <a:p>
            <a:r>
              <a:rPr lang="ru-RU" sz="2800" b="1">
                <a:latin typeface="Comic Sans MS" pitchFamily="66" charset="0"/>
              </a:rPr>
              <a:t>3. Изомерия и номенклатура</a:t>
            </a:r>
          </a:p>
          <a:p>
            <a:r>
              <a:rPr lang="ru-RU" sz="2800" b="1">
                <a:latin typeface="Comic Sans MS" pitchFamily="66" charset="0"/>
              </a:rPr>
              <a:t>4. Физические свойства</a:t>
            </a:r>
          </a:p>
          <a:p>
            <a:r>
              <a:rPr lang="ru-RU" sz="2800" b="1">
                <a:latin typeface="Comic Sans MS" pitchFamily="66" charset="0"/>
              </a:rPr>
              <a:t>5. Химические свойства</a:t>
            </a:r>
          </a:p>
          <a:p>
            <a:r>
              <a:rPr lang="ru-RU" sz="2800" b="1">
                <a:latin typeface="Comic Sans MS" pitchFamily="66" charset="0"/>
              </a:rPr>
              <a:t>6. Получение</a:t>
            </a:r>
          </a:p>
          <a:p>
            <a:r>
              <a:rPr lang="ru-RU" sz="2800" b="1">
                <a:latin typeface="Comic Sans MS" pitchFamily="66" charset="0"/>
              </a:rPr>
              <a:t>7. Применение </a:t>
            </a:r>
          </a:p>
        </p:txBody>
      </p:sp>
      <p:pic>
        <p:nvPicPr>
          <p:cNvPr id="65540" name="Picture 4" descr="C:\Users\АРСЕН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971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71800" y="1916832"/>
            <a:ext cx="3530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file"/>
              </a:rPr>
              <a:t>Горение бензола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3429000"/>
            <a:ext cx="74880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file"/>
              </a:rPr>
              <a:t>Отношение бензола к бромной воде и раствору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  <a:hlinkClick r:id="rId3" action="ppaction://hlinkfil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file"/>
              </a:rPr>
              <a:t>перманганата калия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</a:rPr>
              <a:t>Бензо́л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 (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hlinkClick r:id="rId2" tooltip="Углерод"/>
              </a:rPr>
              <a:t>C</a:t>
            </a:r>
            <a:r>
              <a:rPr lang="ru-RU" sz="2400" b="1" baseline="-25000" dirty="0">
                <a:solidFill>
                  <a:srgbClr val="C00000"/>
                </a:solidFill>
                <a:latin typeface="Comic Sans MS" pitchFamily="66" charset="0"/>
              </a:rPr>
              <a:t>6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hlinkClick r:id="rId3" tooltip="Водород"/>
              </a:rPr>
              <a:t>H</a:t>
            </a:r>
            <a:r>
              <a:rPr lang="ru-RU" sz="2400" b="1" baseline="-25000" dirty="0">
                <a:solidFill>
                  <a:srgbClr val="C00000"/>
                </a:solidFill>
                <a:latin typeface="Comic Sans MS" pitchFamily="66" charset="0"/>
              </a:rPr>
              <a:t>6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 </a:t>
            </a:r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  <a:hlinkClick r:id="rId4" tooltip="Фенильная группа"/>
              </a:rPr>
              <a:t>Ph</a:t>
            </a:r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</a:rPr>
              <a:t>H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) —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5" tooltip="Органические вещества"/>
              </a:rPr>
              <a:t>органическое химическое соединение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6" tooltip="Цвет"/>
              </a:rPr>
              <a:t>бесцветная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7" tooltip="Жидкость"/>
              </a:rPr>
              <a:t>жидкость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 со специфическим сладковатым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8" tooltip="Запах"/>
              </a:rPr>
              <a:t>запахом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. Простейший </a:t>
            </a:r>
            <a:r>
              <a:rPr lang="ru-RU" sz="2400" u="sng" dirty="0">
                <a:solidFill>
                  <a:srgbClr val="C00000"/>
                </a:solidFill>
                <a:latin typeface="Comic Sans MS" pitchFamily="66" charset="0"/>
                <a:hlinkClick r:id="rId9" tooltip="Ароматические соединения"/>
              </a:rPr>
              <a:t>ароматический углеводород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. Бензол входит в состав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0" tooltip="Бензин"/>
              </a:rPr>
              <a:t>бензина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 широко применяется в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1" tooltip="Промышленность"/>
              </a:rPr>
              <a:t>промышленности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 является исходным сырьём для производства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2" tooltip="Лекарственное средство"/>
              </a:rPr>
              <a:t>лекарств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</a:rPr>
              <a:t>различных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hlinkClick r:id="rId13" tooltip="Пластмассы"/>
              </a:rPr>
              <a:t>пластмасс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 синтетической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4" tooltip="Резина"/>
              </a:rPr>
              <a:t>резины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5" tooltip="Красители"/>
              </a:rPr>
              <a:t>красителей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. Хотя бензол входит в состав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6" tooltip="Нефть"/>
              </a:rPr>
              <a:t>сырой нефти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 в промышленных масштабах он синтезируется из других её компонентов.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7" tooltip="Токсичность"/>
              </a:rPr>
              <a:t>Токсичен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, 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hlinkClick r:id="rId18" tooltip="Канцероген"/>
              </a:rPr>
              <a:t>канцерогенен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РСЕН\Desktop\009ffef7936b7728129806e4050f257f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6096000" cy="4450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987824" y="476672"/>
            <a:ext cx="3534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ЛЕКАРСТВА</a:t>
            </a:r>
            <a:endParaRPr lang="ru-RU" sz="4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РСЕН\Desktop\plast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62100"/>
            <a:ext cx="6408712" cy="4243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23728" y="404664"/>
            <a:ext cx="4483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ПЛАСТМАССЫ</a:t>
            </a:r>
            <a:endParaRPr lang="ru-RU" sz="4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РСЕН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552728" cy="42484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476672"/>
            <a:ext cx="3922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КРАСИТЕЛИ</a:t>
            </a:r>
            <a:endParaRPr lang="ru-RU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2|15.1|12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227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Синквейн – французское слово, обозначающее «пять строк»</vt:lpstr>
      <vt:lpstr>Пример синквейна на тему «Химия»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АРСЕН</dc:creator>
  <cp:lastModifiedBy>АРСЕН</cp:lastModifiedBy>
  <cp:revision>48</cp:revision>
  <dcterms:created xsi:type="dcterms:W3CDTF">2014-05-08T15:31:41Z</dcterms:created>
  <dcterms:modified xsi:type="dcterms:W3CDTF">2014-05-13T18:51:04Z</dcterms:modified>
</cp:coreProperties>
</file>