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00" r:id="rId4"/>
    <p:sldId id="269" r:id="rId5"/>
    <p:sldId id="289" r:id="rId6"/>
    <p:sldId id="308" r:id="rId7"/>
    <p:sldId id="288" r:id="rId8"/>
    <p:sldId id="272" r:id="rId9"/>
    <p:sldId id="312" r:id="rId10"/>
    <p:sldId id="309" r:id="rId11"/>
    <p:sldId id="310" r:id="rId12"/>
    <p:sldId id="276" r:id="rId13"/>
    <p:sldId id="280" r:id="rId14"/>
    <p:sldId id="282" r:id="rId15"/>
    <p:sldId id="299" r:id="rId16"/>
    <p:sldId id="30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4" autoAdjust="0"/>
  </p:normalViewPr>
  <p:slideViewPr>
    <p:cSldViewPr>
      <p:cViewPr varScale="1">
        <p:scale>
          <a:sx n="56" d="100"/>
          <a:sy n="56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D31B5-3EF7-4754-BE5A-EE22CF6F557A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0DA3-3547-4722-9FE0-198F02647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0DA3-3547-4722-9FE0-198F02647FC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6BC6-C6C4-4EF2-A02E-301C1A90A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7F960-466A-4F56-8577-4845CDB009E5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iles.school-collection.edu.ru/dlrstore/94bc9644-96dc-f72e-f414-61f8dca00994/index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fcior.edu.ru/card/978/trenazher-vzaimodeystvie-azotnoy-kisloty-s-metallami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G:\ColorVector\img\C41-23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miles.33b.ru/smile.104595.htm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ab6a786-4185-11db-b0de-0800200c9a66/ch08_17_04.swf" TargetMode="External"/><Relationship Id="rId2" Type="http://schemas.openxmlformats.org/officeDocument/2006/relationships/hyperlink" Target="http://files.school-collection.edu.ru/dlrstore/7df1ead3-22f1-5b02-06b8-c8bec24935dc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4290"/>
            <a:ext cx="6912768" cy="299868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Окислительные свойства азотной кислоты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4141694" cy="17145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химии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квалификационной категории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МБОУСОШ №4 г. Советский</a:t>
            </a:r>
          </a:p>
          <a:p>
            <a:pPr>
              <a:lnSpc>
                <a:spcPct val="120000"/>
              </a:lnSpc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ХМАО-Югра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Казанцева А. Г.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95288" y="2708275"/>
            <a:ext cx="7295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Cu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Cu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660232" y="2714618"/>
            <a:ext cx="2880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364088" y="2708274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23528" y="3213100"/>
            <a:ext cx="42241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+ 1e →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2e →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915816" y="3284984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3203848" y="3284984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1520" y="4509120"/>
            <a:ext cx="8183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  Cu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    Cu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    N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 +    H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3923928" y="4500562"/>
            <a:ext cx="288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2771800" y="4500562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7236296" y="450912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6012160" y="450912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571472" y="4500570"/>
            <a:ext cx="285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251520" y="5157192"/>
            <a:ext cx="4079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+ 3e →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2e →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3131840" y="530120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2843808" y="530120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3563888" y="3212976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окислитель  (процесс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восстановления)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3491880" y="3573016"/>
            <a:ext cx="3381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Восстановитель</a:t>
            </a:r>
            <a:endParaRPr 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(процесс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окисления)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642910" y="2714619"/>
            <a:ext cx="285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3419872" y="5445223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20" y="21429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Посмотрим опыт 3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«Взаимодействие  азотной кислоты с некоторыми металлами»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Запишем уравнения этих реакций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pic>
        <p:nvPicPr>
          <p:cNvPr id="34" name="Picture 12" descr="124[1]"/>
          <p:cNvPicPr>
            <a:picLocks noChangeAspect="1" noChangeArrowheads="1"/>
          </p:cNvPicPr>
          <p:nvPr/>
        </p:nvPicPr>
        <p:blipFill>
          <a:blip r:embed="rId3" cstate="print"/>
          <a:srcRect l="20587" r="23241" b="3668"/>
          <a:stretch>
            <a:fillRect/>
          </a:stretch>
        </p:blipFill>
        <p:spPr bwMode="auto">
          <a:xfrm>
            <a:off x="7524328" y="5040449"/>
            <a:ext cx="1619671" cy="18175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2555777" y="3244334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3573016"/>
            <a:ext cx="288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15816" y="3356992"/>
            <a:ext cx="288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03849" y="3244334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03848" y="3573017"/>
            <a:ext cx="288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55777" y="5229200"/>
            <a:ext cx="21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83768" y="5589240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771800" y="544522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31840" y="5229200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31841" y="5589240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491880" y="522920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 (процесс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восстановления)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91880" y="5589240"/>
            <a:ext cx="3890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востановитель (процесс окисления)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6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6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6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6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5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5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95288" y="836712"/>
            <a:ext cx="874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en-US" sz="28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    H</a:t>
            </a:r>
            <a:r>
              <a:rPr lang="en-US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 flipH="1">
            <a:off x="7740351" y="836712"/>
            <a:ext cx="35832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 flipH="1">
            <a:off x="6156176" y="836712"/>
            <a:ext cx="285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23528" y="1844824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+ 1e →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915816" y="1988840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3347864" y="1988840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0" y="2708920"/>
            <a:ext cx="96953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en-US" sz="28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  H</a:t>
            </a:r>
            <a:r>
              <a:rPr lang="en-US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4139952" y="3140968"/>
            <a:ext cx="286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2915816" y="3140968"/>
            <a:ext cx="21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7812360" y="3140968"/>
            <a:ext cx="357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95536" y="3140968"/>
            <a:ext cx="285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323528" y="3861048"/>
            <a:ext cx="3935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+ 3e →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3275856" y="3933056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2915816" y="3933056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3851920" y="1844824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окислитель (процесс восстановления) 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3923928" y="2276872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восстановитель (процесс окисления)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755576" y="836712"/>
            <a:ext cx="285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7" name="Picture 9" descr="zn_3[1]"/>
          <p:cNvPicPr>
            <a:picLocks noChangeAspect="1" noChangeArrowheads="1"/>
          </p:cNvPicPr>
          <p:nvPr/>
        </p:nvPicPr>
        <p:blipFill>
          <a:blip r:embed="rId2" cstate="print"/>
          <a:srcRect l="19376" t="4634" r="35249" b="22800"/>
          <a:stretch>
            <a:fillRect/>
          </a:stretch>
        </p:blipFill>
        <p:spPr bwMode="auto">
          <a:xfrm>
            <a:off x="5580112" y="4797152"/>
            <a:ext cx="3563888" cy="206084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63888" y="3861048"/>
            <a:ext cx="419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окислитель (процесс восстановления)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5896" y="429309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восстановитель (процесс окисления)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2276872"/>
            <a:ext cx="243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2e → Zn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55776" y="184482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22768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87824" y="2204864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19872" y="1628800"/>
            <a:ext cx="317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47864" y="2276873"/>
            <a:ext cx="410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5536" y="4221088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2e → Zn</a:t>
            </a:r>
            <a:r>
              <a:rPr lang="en-US" sz="2400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627784" y="386104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627784" y="4221088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987824" y="4077072"/>
            <a:ext cx="216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endParaRPr lang="ru-RU" sz="2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75856" y="3789040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75856" y="4221088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6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6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6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5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6" grpId="0" animBg="1"/>
      <p:bldP spid="56337" grpId="0" animBg="1"/>
      <p:bldP spid="56343" grpId="0"/>
      <p:bldP spid="56353" grpId="0"/>
      <p:bldP spid="31" grpId="0"/>
      <p:bldP spid="32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smtClean="0"/>
              <a:t/>
            </a:r>
            <a:br>
              <a:rPr lang="ru-RU" sz="320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   </a:t>
            </a:r>
            <a:endParaRPr lang="ru-RU" sz="4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040" y="-243408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u="sng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Азотная кислота окисляет многие органические вещества. При попадании ее на кожу на ней появляются ожоги, а в легком случае - желтые пятна. Поэтому не следует допускать попадания кислоты на кожу или одежду, так как ткани тоже разрушаются под ее действием. Вдыхание паров азотной кислоты приводит к отравлению </a:t>
                      </a:r>
                    </a:p>
                    <a:p>
                      <a:pPr algn="ctr" eaLnBrk="1" hangingPunct="1">
                        <a:buFont typeface="Arial" pitchFamily="34" charset="0"/>
                        <a:buChar char="•"/>
                      </a:pPr>
                      <a:endParaRPr lang="ru-RU" sz="36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69269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80"/>
                </a:solidFill>
              </a:rPr>
              <a:t>.</a:t>
            </a:r>
            <a:endParaRPr lang="ru-RU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35768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78631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   </a:t>
            </a:r>
            <a:endParaRPr lang="ru-RU" sz="40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332656"/>
          <a:ext cx="8604448" cy="1296144"/>
        </p:xfrm>
        <a:graphic>
          <a:graphicData uri="http://schemas.openxmlformats.org/drawingml/2006/table">
            <a:tbl>
              <a:tblPr/>
              <a:tblGrid>
                <a:gridCol w="8604448"/>
              </a:tblGrid>
              <a:tr h="1296144">
                <a:tc>
                  <a:txBody>
                    <a:bodyPr/>
                    <a:lstStyle/>
                    <a:p>
                      <a:pPr algn="l"/>
                      <a:r>
                        <a:rPr lang="ru-RU" sz="3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изученного материала</a:t>
                      </a:r>
                      <a:endParaRPr lang="ru-RU" sz="3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000108"/>
          <a:ext cx="8352928" cy="4949172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49491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Взаимодействие азотной кислоты с металлами Работа с тренажером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3200" b="1" i="1" kern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professor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7215238" cy="50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229600" cy="10795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612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   </a:t>
            </a:r>
            <a:endParaRPr lang="ru-RU" sz="40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332656"/>
          <a:ext cx="8604448" cy="1296144"/>
        </p:xfrm>
        <a:graphic>
          <a:graphicData uri="http://schemas.openxmlformats.org/drawingml/2006/table">
            <a:tbl>
              <a:tblPr/>
              <a:tblGrid>
                <a:gridCol w="8604448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Домашнее задание</a:t>
                      </a:r>
                      <a:endParaRPr lang="ru-RU" sz="4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340768"/>
          <a:ext cx="8352928" cy="4896544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4896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§ 19 (с. 54—56), упр. 4,5,7 (с. 59).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Составить</a:t>
                      </a:r>
                      <a:r>
                        <a:rPr lang="ru-RU" sz="2800" b="1" i="1" kern="12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уравнять при помощи электронного баланса 3 реакции взаимодействия азотной кислоты с металлами</a:t>
                      </a:r>
                      <a:endParaRPr lang="ru-RU" sz="2800" b="1" i="1" kern="12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15" descr="G:\ColorVector\img\C41-2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28794" y="3214686"/>
            <a:ext cx="50720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79388" y="1268413"/>
            <a:ext cx="8569325" cy="5400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2124075" y="692150"/>
            <a:ext cx="36576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работу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2621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Химия 9 класс, Рудзитис Г.Е, Фельдман  Ф.Г, изд.   Просвещение 20012 г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Окислительно – восстановительные реакции.                   Хомченко Г. П , Севастьянова К.И изд.    Просвещение 2012 г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А.Г. Кульман. Общая химия, Москва-1989.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Интернет ресурсы: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http://school-collection.edu.ru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http://fcior.edu.ru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9"/>
            <a:ext cx="828092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algn="ctr"/>
            <a:endParaRPr lang="ru-RU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Рассмотреть окислительные свойства азотной кислоты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отметить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ее особенности взаимодействия с металлами и неметаллами.</a:t>
            </a:r>
          </a:p>
          <a:p>
            <a:pPr lvl="0"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Уравнивать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окислительно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-восстановительные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реакции с участием азотной кислоты методом электронного баланса.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уравнения реакций 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азотной кислоты: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25563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оксидом меди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гидроксидом натрия</a:t>
            </a:r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2вариант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гидроксидом цинка; силикатом натрия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Актуализация  знаний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857628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Рассмотрите  реакции с точки зрения ТЭД.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7" descr="78ce56ae5fa75ac85e3ab5e321d88a9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4643446"/>
            <a:ext cx="6000792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Взаимопроверка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4040188" cy="785818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вариант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4282" y="2214554"/>
            <a:ext cx="4354544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714379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  вариант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9" y="1928802"/>
            <a:ext cx="4500562" cy="4197361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Zn(OH)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Zn(NO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Zn(OH)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Zn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+2NO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Zn(OH)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Zn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Na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+ 2NaNO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000" b="1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+ 2Na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SiO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2Na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</a:p>
          <a:p>
            <a:pPr>
              <a:buNone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SiO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928802"/>
            <a:ext cx="3929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CuO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Cu(NO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285992"/>
            <a:ext cx="4714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CuO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Cu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1" y="2643182"/>
            <a:ext cx="2714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CuO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Cu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214686"/>
            <a:ext cx="3500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NaOH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NaNO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43314"/>
            <a:ext cx="47863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Na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OH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Na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NO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4071942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OH</a:t>
            </a:r>
            <a:r>
              <a:rPr 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H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5" descr="3D_profess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613" y="4786322"/>
            <a:ext cx="3091263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0960" cy="642942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Характерным свойством азотной кислоты является ее ярко выраженная окислительная способность. Азотная кислота—один из энергичнейших окислителей. Многие неметаллы легко окисляются ею, превращаясь в соответствующие кислоты. Концентрированная (более 60%) азотная кислота восстанавливается при этом  до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600" b="1" i="1" baseline="-25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а если концентрация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кислоты (15 – 20%), то до </a:t>
            </a:r>
            <a:r>
              <a:rPr lang="en-US" sz="3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979613" y="1357298"/>
            <a:ext cx="492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07950" y="1857365"/>
            <a:ext cx="3106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+ 1e → N</a:t>
            </a:r>
            <a:r>
              <a:rPr lang="en-US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→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2000232" y="521495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267744" y="1844824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714480" y="2928934"/>
            <a:ext cx="35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716463" y="2900363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763713" y="4653136"/>
            <a:ext cx="4967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P → H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NO</a:t>
            </a:r>
            <a:r>
              <a:rPr lang="en-US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22238" y="5143512"/>
            <a:ext cx="22829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</a:t>
            </a:r>
            <a:r>
              <a:rPr lang="en-US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+ 1e →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5e →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i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476375" y="428625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708400" y="5500688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1979712" y="1844824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1785918" y="521495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763689" y="5301208"/>
            <a:ext cx="216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dirty="0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476375" y="5500688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510" name="Text Box 32"/>
          <p:cNvSpPr txBox="1">
            <a:spLocks noChangeArrowheads="1"/>
          </p:cNvSpPr>
          <p:nvPr/>
        </p:nvSpPr>
        <p:spPr bwMode="auto">
          <a:xfrm>
            <a:off x="0" y="90872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Запишем уравнение реакции и расставим коэффициенты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методом электронного баланса.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3071802" y="1857364"/>
            <a:ext cx="585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1800" b="1" i="1" baseline="-25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 счет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окислитель, пр. восстановления</a:t>
            </a:r>
          </a:p>
          <a:p>
            <a:r>
              <a:rPr lang="en-US" sz="1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восстановитель, процесс окисления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3289300" y="5214950"/>
            <a:ext cx="585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1800" b="1" i="1" baseline="-25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 счет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="1" i="1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окислитель, пр. восстановления</a:t>
            </a:r>
          </a:p>
          <a:p>
            <a:r>
              <a:rPr lang="en-US" sz="1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восстановитель, процесс окисления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Посмотрим опыт 1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Взаимодействие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азотной кислоты с углеродом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3105835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Посмотрим опыт 2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Взаимодействие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азотной кислоты с фосфором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40005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Запишем уравнение реакции и расставим коэффициенты методом электронного баланса.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5" descr="j03369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921375"/>
            <a:ext cx="936625" cy="936625"/>
          </a:xfrm>
          <a:prstGeom prst="rect">
            <a:avLst/>
          </a:prstGeom>
          <a:noFill/>
        </p:spPr>
      </p:pic>
      <p:pic>
        <p:nvPicPr>
          <p:cNvPr id="45" name="Picture 5" descr="j03369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936625" cy="936625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979713" y="1916832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67744" y="1916832"/>
            <a:ext cx="288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67745" y="2204864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1412776"/>
            <a:ext cx="288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1412776"/>
            <a:ext cx="438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5076054" y="1412776"/>
            <a:ext cx="216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47665" y="5157192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47665" y="5445224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79712" y="5157192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979713" y="5463808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19672" y="4653136"/>
            <a:ext cx="1368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4653136"/>
            <a:ext cx="288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20"/>
          <p:cNvSpPr>
            <a:spLocks noChangeArrowheads="1"/>
          </p:cNvSpPr>
          <p:nvPr/>
        </p:nvSpPr>
        <p:spPr bwMode="auto">
          <a:xfrm rot="19975606">
            <a:off x="6978164" y="4790139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 rot="19975606">
            <a:off x="1516575" y="2843364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2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3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7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85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2500"/>
                            </p:stCondLst>
                            <p:childTnLst>
                              <p:par>
                                <p:cTn id="1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Азотная кислота взаимодействует почти со всеми </a:t>
            </a: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металлами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том числе  стоящими в ряду активности после Н.</a:t>
            </a:r>
          </a:p>
          <a:p>
            <a:pPr algn="just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Глубина восстановления азота в таких реакциях зависит от концентрации кислоты, от активности металла, от температуры. Понижение температуры способствует более глубокому восстановлению азота. </a:t>
            </a: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Водород в реакциях кислоты с металлами не выделяется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потому, что азотная кислота проявляет свои окислительные свойства не за счет Н</a:t>
            </a:r>
            <a:r>
              <a:rPr lang="ru-RU" sz="4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за счет N</a:t>
            </a:r>
            <a:r>
              <a:rPr lang="ru-RU" sz="4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i="1" spc="-2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4000" b="1" i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Концентрированная холодная азотная кислота пассивирует </a:t>
            </a:r>
            <a:r>
              <a:rPr lang="ru-RU" sz="4000" b="1" i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металлы</a:t>
            </a:r>
            <a:r>
              <a:rPr lang="ru-RU" sz="4000" b="1" i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  <a:defRPr/>
            </a:pPr>
            <a:r>
              <a:rPr lang="ru-RU" sz="4000" b="1" i="1" spc="-2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u="sng" spc="-2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Al, Fe, Be, Cr, Ni, </a:t>
            </a:r>
            <a:r>
              <a:rPr lang="en-US" sz="4000" b="1" i="1" u="sng" spc="-2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4000" b="1" i="1" u="sng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другие (за счет образования плотной оксидной пленки). При нагревании и при разбавлении азотной кислоты данные металлы в ней растворяются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1" name="Rectangle 27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10001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graphicFrame>
        <p:nvGraphicFramePr>
          <p:cNvPr id="16719" name="Group 335"/>
          <p:cNvGraphicFramePr>
            <a:graphicFrameLocks noGrp="1"/>
          </p:cNvGraphicFramePr>
          <p:nvPr>
            <p:ph type="tbl" idx="1"/>
          </p:nvPr>
        </p:nvGraphicFramePr>
        <p:xfrm>
          <a:off x="179511" y="692696"/>
          <a:ext cx="8856983" cy="4464496"/>
        </p:xfrm>
        <a:graphic>
          <a:graphicData uri="http://schemas.openxmlformats.org/drawingml/2006/table">
            <a:tbl>
              <a:tblPr/>
              <a:tblGrid>
                <a:gridCol w="864097"/>
                <a:gridCol w="1008112"/>
                <a:gridCol w="1152128"/>
                <a:gridCol w="864096"/>
                <a:gridCol w="1008112"/>
                <a:gridCol w="936104"/>
                <a:gridCol w="792088"/>
                <a:gridCol w="936104"/>
                <a:gridCol w="1296142"/>
              </a:tblGrid>
              <a:tr h="1743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Активные металлы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…….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Металлы средней активности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………..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Металлы малоактивные и неактивные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…...........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Благородные металлы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Pt  Os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Конц</a:t>
                      </a:r>
                      <a:endParaRPr kumimoji="0" lang="ru-RU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очень 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Конц</a:t>
                      </a:r>
                      <a:endParaRPr kumimoji="0" lang="ru-RU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очень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Конц</a:t>
                      </a:r>
                      <a:endParaRPr kumimoji="0" lang="ru-RU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Раств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только в царской водке-смеси 3об.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 1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HNO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реагируют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NO,N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ONH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O,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721" name="Text Box 337"/>
          <p:cNvSpPr txBox="1">
            <a:spLocks noChangeArrowheads="1"/>
          </p:cNvSpPr>
          <p:nvPr/>
        </p:nvSpPr>
        <p:spPr bwMode="auto">
          <a:xfrm>
            <a:off x="34925" y="5402263"/>
            <a:ext cx="889479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концентрированная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HNO3 &gt;60%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разбавленная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= 30-60%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ru-RU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разбавленная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&lt;  30% </a:t>
            </a:r>
          </a:p>
        </p:txBody>
      </p:sp>
      <p:sp>
        <p:nvSpPr>
          <p:cNvPr id="28714" name="Прямоугольник 6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715" name="Прямоугольник 7"/>
          <p:cNvSpPr>
            <a:spLocks noChangeArrowheads="1"/>
          </p:cNvSpPr>
          <p:nvPr/>
        </p:nvSpPr>
        <p:spPr bwMode="auto">
          <a:xfrm>
            <a:off x="1873250" y="285750"/>
            <a:ext cx="4435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металлами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5402</TotalTime>
  <Words>949</Words>
  <Application>Microsoft Office PowerPoint</Application>
  <PresentationFormat>Экран (4:3)</PresentationFormat>
  <Paragraphs>209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Окислительные свойства азотной кислоты</vt:lpstr>
      <vt:lpstr>Слайд 2</vt:lpstr>
      <vt:lpstr>Составьте уравнения реакций азотной кислоты: </vt:lpstr>
      <vt:lpstr>Взаимопроверка</vt:lpstr>
      <vt:lpstr>Характерным свойством азотной кислоты является ее ярко выраженная окислительная способность. Азотная кислота—один из энергичнейших окислителей. Многие неметаллы легко окисляются ею, превращаясь в соответствующие кислоты. Концентрированная (более 60%) азотная кислота восстанавливается при этом  до NO2 , а если концентрация кислоты (15 – 20%), то до NO. </vt:lpstr>
      <vt:lpstr>Слайд 6</vt:lpstr>
      <vt:lpstr>Слайд 7</vt:lpstr>
      <vt:lpstr> </vt:lpstr>
      <vt:lpstr> </vt:lpstr>
      <vt:lpstr>Слайд 10</vt:lpstr>
      <vt:lpstr>Слайд 11</vt:lpstr>
      <vt:lpstr> </vt:lpstr>
      <vt:lpstr> </vt:lpstr>
      <vt:lpstr> </vt:lpstr>
      <vt:lpstr>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Углерод</dc:title>
  <dc:creator>Александр</dc:creator>
  <cp:lastModifiedBy>Admin</cp:lastModifiedBy>
  <cp:revision>316</cp:revision>
  <dcterms:created xsi:type="dcterms:W3CDTF">2011-02-06T14:02:45Z</dcterms:created>
  <dcterms:modified xsi:type="dcterms:W3CDTF">2014-10-28T13:11:37Z</dcterms:modified>
</cp:coreProperties>
</file>