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7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5E3FB-7DD1-40BA-A59A-859660EE0114}" type="datetimeFigureOut">
              <a:rPr lang="ru-RU" smtClean="0"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B4B53-7E2E-42E6-AF37-C4469DD537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3168351"/>
          </a:xfrm>
        </p:spPr>
        <p:txBody>
          <a:bodyPr>
            <a:normAutofit/>
          </a:bodyPr>
          <a:lstStyle/>
          <a:p>
            <a:r>
              <a:rPr lang="ru-RU" dirty="0" err="1"/>
              <a:t>Деятельностный</a:t>
            </a:r>
            <a:r>
              <a:rPr lang="ru-RU" dirty="0"/>
              <a:t> подход в обучении математике при формировании культуры мышления старшеклассников.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Autofit/>
          </a:bodyPr>
          <a:lstStyle/>
          <a:p>
            <a:r>
              <a:rPr lang="ru-RU" sz="2800" i="1" dirty="0"/>
              <a:t>VIII этап. Включение в систему знаний и повторение. (5–8 мин) </a:t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Цель</a:t>
            </a:r>
            <a:r>
              <a:rPr lang="ru-RU" sz="2800" dirty="0"/>
              <a:t>: - выявить границы применимости нового знания; </a:t>
            </a:r>
          </a:p>
          <a:p>
            <a:pPr>
              <a:buNone/>
            </a:pPr>
            <a:r>
              <a:rPr lang="ru-RU" sz="2800" dirty="0"/>
              <a:t>          - повторить учебное содержание, необходимое для обеспечения содержательной непрерывности.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i="1" dirty="0"/>
              <a:t>IX Этап Рефлексия учебной деятельности на уроке (итог урока). (2–4 мин)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Цель: </a:t>
            </a:r>
            <a:r>
              <a:rPr lang="ru-RU" sz="3000" dirty="0"/>
              <a:t>- зафиксировать новое содержание, изученное на уроке; </a:t>
            </a:r>
          </a:p>
          <a:p>
            <a:pPr>
              <a:buNone/>
            </a:pPr>
            <a:r>
              <a:rPr lang="ru-RU" sz="3000" dirty="0"/>
              <a:t>         - провести рефлексивный анализ учебной деятельности с точки зрения выполнения требований, известных учащимся; </a:t>
            </a:r>
          </a:p>
          <a:p>
            <a:pPr>
              <a:buNone/>
            </a:pPr>
            <a:r>
              <a:rPr lang="ru-RU" sz="3000" dirty="0"/>
              <a:t>          - оценить собственную деятельность на уроке; </a:t>
            </a:r>
          </a:p>
          <a:p>
            <a:pPr>
              <a:buNone/>
            </a:pPr>
            <a:r>
              <a:rPr lang="ru-RU" sz="3000" dirty="0"/>
              <a:t>          - зафиксировать неразрешенные затруднения как направления будущей учебной деятельности; </a:t>
            </a:r>
          </a:p>
          <a:p>
            <a:pPr>
              <a:buNone/>
            </a:pPr>
            <a:r>
              <a:rPr lang="ru-RU" sz="3000" dirty="0" smtClean="0"/>
              <a:t>        </a:t>
            </a:r>
            <a:r>
              <a:rPr lang="ru-RU" sz="3000" dirty="0"/>
              <a:t>- обсудить и записать домашнее задание </a:t>
            </a:r>
            <a:r>
              <a:rPr lang="ru-RU" sz="3000" dirty="0" smtClean="0"/>
              <a:t>.</a:t>
            </a:r>
            <a:endParaRPr lang="ru-RU" sz="3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Предложить следующие задания: </a:t>
            </a:r>
            <a:br>
              <a:rPr lang="ru-RU" sz="2800" dirty="0"/>
            </a:br>
            <a:r>
              <a:rPr lang="ru-RU" sz="2800" dirty="0"/>
              <a:t> Оцените свое отношение к учебному предмету </a:t>
            </a:r>
            <a:r>
              <a:rPr lang="ru-RU" sz="2800" dirty="0" smtClean="0"/>
              <a:t>математика.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  А</a:t>
            </a:r>
            <a:r>
              <a:rPr lang="ru-RU" sz="2800" i="1" dirty="0"/>
              <a:t>. </a:t>
            </a:r>
            <a:r>
              <a:rPr lang="ru-RU" sz="2800" dirty="0"/>
              <a:t>Вы всегда испытываете такое отношение к предмету – 2 балла; </a:t>
            </a:r>
          </a:p>
          <a:p>
            <a:pPr>
              <a:buNone/>
            </a:pPr>
            <a:r>
              <a:rPr lang="ru-RU" sz="2800" dirty="0"/>
              <a:t>    </a:t>
            </a:r>
            <a:r>
              <a:rPr lang="ru-RU" sz="2800" i="1" dirty="0"/>
              <a:t> Б</a:t>
            </a:r>
            <a:r>
              <a:rPr lang="ru-RU" sz="2800" i="1" dirty="0" smtClean="0"/>
              <a:t>.  </a:t>
            </a:r>
            <a:r>
              <a:rPr lang="ru-RU" sz="2800" dirty="0"/>
              <a:t>Вы иногда испытываете такое отношение к предмету – 1 балл; </a:t>
            </a:r>
          </a:p>
          <a:p>
            <a:pPr>
              <a:buNone/>
            </a:pPr>
            <a:r>
              <a:rPr lang="ru-RU" sz="2800" i="1" dirty="0"/>
              <a:t>     В. </a:t>
            </a:r>
            <a:r>
              <a:rPr lang="ru-RU" sz="2800" i="1" dirty="0" smtClean="0"/>
              <a:t> </a:t>
            </a:r>
            <a:r>
              <a:rPr lang="ru-RU" sz="2800" dirty="0" smtClean="0"/>
              <a:t>Никогда </a:t>
            </a:r>
            <a:r>
              <a:rPr lang="ru-RU" sz="2800" dirty="0"/>
              <a:t>не испытываете такого отношения к предмету – 0 баллов.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04664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800" i="1" dirty="0"/>
              <a:t>Предложить вопросы</a:t>
            </a:r>
            <a:r>
              <a:rPr lang="ru-RU" sz="2800" i="1" dirty="0" smtClean="0"/>
              <a:t>:</a:t>
            </a:r>
          </a:p>
          <a:p>
            <a:endParaRPr lang="ru-RU" sz="2800" i="1" strike="sngStrike" dirty="0"/>
          </a:p>
          <a:p>
            <a:r>
              <a:rPr lang="ru-RU" sz="2800" dirty="0"/>
              <a:t> 1. На уроке бывает интересно. Нравится учитель. Нравится получать хорошие оценки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 2. Родители заставляют учиться. Учу, т.к. это мой долг. Предмет полезен для жизни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 3. Узнаю много нового. Заставляет думать. </a:t>
            </a:r>
            <a:endParaRPr lang="ru-RU" sz="2800" dirty="0" smtClean="0"/>
          </a:p>
          <a:p>
            <a:r>
              <a:rPr lang="ru-RU" sz="2800" dirty="0" smtClean="0"/>
              <a:t>Получаю </a:t>
            </a:r>
            <a:r>
              <a:rPr lang="ru-RU" sz="2800" dirty="0"/>
              <a:t>удовольствие, работая на уроке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 4.Легко дается. Стремлюсь узнать больше, чем требует учитель.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Инструкция по обработке результатов. 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700" dirty="0">
                <a:solidFill>
                  <a:schemeClr val="tx1"/>
                </a:solidFill>
              </a:rPr>
              <a:t>Утверждения сгруппированы таким образом, что в </a:t>
            </a:r>
            <a:r>
              <a:rPr lang="ru-RU" sz="2700" b="1" dirty="0">
                <a:solidFill>
                  <a:schemeClr val="tx1"/>
                </a:solidFill>
              </a:rPr>
              <a:t>1 блок </a:t>
            </a:r>
            <a:r>
              <a:rPr lang="ru-RU" sz="2700" dirty="0">
                <a:solidFill>
                  <a:schemeClr val="tx1"/>
                </a:solidFill>
              </a:rPr>
              <a:t>входят утверждения, констатирующие ситуативный интерес у ребенка к предмету, 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 </a:t>
            </a:r>
            <a:r>
              <a:rPr lang="ru-RU" sz="2700" b="1" dirty="0">
                <a:solidFill>
                  <a:schemeClr val="tx1"/>
                </a:solidFill>
              </a:rPr>
              <a:t>блок 2 </a:t>
            </a:r>
            <a:r>
              <a:rPr lang="ru-RU" sz="2700" dirty="0">
                <a:solidFill>
                  <a:schemeClr val="tx1"/>
                </a:solidFill>
              </a:rPr>
              <a:t>– утверждения, констатирующие учение по необходимости</a:t>
            </a:r>
            <a:r>
              <a:rPr lang="ru-RU" sz="2700" dirty="0" smtClean="0">
                <a:solidFill>
                  <a:schemeClr val="tx1"/>
                </a:solidFill>
              </a:rPr>
              <a:t>,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>
                <a:solidFill>
                  <a:schemeClr val="tx1"/>
                </a:solidFill>
              </a:rPr>
              <a:t>в </a:t>
            </a:r>
            <a:r>
              <a:rPr lang="ru-RU" sz="2700" b="1" dirty="0">
                <a:solidFill>
                  <a:schemeClr val="tx1"/>
                </a:solidFill>
              </a:rPr>
              <a:t>блок 3 </a:t>
            </a:r>
            <a:r>
              <a:rPr lang="ru-RU" sz="2700" dirty="0">
                <a:solidFill>
                  <a:schemeClr val="tx1"/>
                </a:solidFill>
              </a:rPr>
              <a:t>– утверждения, констатирующие устойчивый интерес к предмету, </a:t>
            </a: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в </a:t>
            </a:r>
            <a:r>
              <a:rPr lang="ru-RU" sz="2700" b="1" dirty="0">
                <a:solidFill>
                  <a:schemeClr val="tx1"/>
                </a:solidFill>
              </a:rPr>
              <a:t>блок 4 </a:t>
            </a:r>
            <a:r>
              <a:rPr lang="ru-RU" sz="2700" dirty="0">
                <a:solidFill>
                  <a:schemeClr val="tx1"/>
                </a:solidFill>
              </a:rPr>
              <a:t>– утверждения, констатирующие наличие повышенного познавательного интереса. 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 </a:t>
            </a:r>
            <a:br>
              <a:rPr lang="ru-RU" sz="2700" dirty="0">
                <a:solidFill>
                  <a:schemeClr val="tx1"/>
                </a:solidFill>
              </a:rPr>
            </a:br>
            <a:endParaRPr lang="ru-RU" sz="2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600" i="1" dirty="0"/>
              <a:t>Простейшие математические знания могут применяться умело и с пользой </a:t>
            </a:r>
          </a:p>
          <a:p>
            <a:r>
              <a:rPr lang="ru-RU" sz="3600" i="1" dirty="0"/>
              <a:t>лишь в том случае, если они усвоены творчески, так, что учащийся видит </a:t>
            </a:r>
          </a:p>
          <a:p>
            <a:r>
              <a:rPr lang="ru-RU" sz="3600" i="1" dirty="0"/>
              <a:t>сам, как можно было бы прийти к ним </a:t>
            </a:r>
            <a:r>
              <a:rPr lang="ru-RU" sz="3600" i="1" dirty="0" smtClean="0"/>
              <a:t>самостоятельно.</a:t>
            </a:r>
          </a:p>
          <a:p>
            <a:endParaRPr lang="ru-RU" sz="3600" dirty="0"/>
          </a:p>
          <a:p>
            <a:r>
              <a:rPr lang="ru-RU" sz="3600" dirty="0" smtClean="0"/>
              <a:t>                                          А.Н</a:t>
            </a:r>
            <a:r>
              <a:rPr lang="ru-RU" sz="3600" dirty="0"/>
              <a:t>. Колмогоров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Технология </a:t>
            </a:r>
            <a:r>
              <a:rPr lang="ru-RU" sz="3200" dirty="0" err="1"/>
              <a:t>деятельностного</a:t>
            </a:r>
            <a:r>
              <a:rPr lang="ru-RU" sz="3200" dirty="0"/>
              <a:t> подхода: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400" dirty="0"/>
              <a:t>Мотивация (самоопределение) к учебной деятельности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Актуализация и фиксирование индивидуального затруднения в пробном действии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Постановка проблемы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Построение проекта выхода из затруднения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Реализация построенного </a:t>
            </a:r>
            <a:r>
              <a:rPr lang="ru-RU" sz="2400" dirty="0" smtClean="0"/>
              <a:t>проекта.</a:t>
            </a:r>
          </a:p>
          <a:p>
            <a:r>
              <a:rPr lang="ru-RU" sz="2400" dirty="0"/>
              <a:t>Первичное закрепление с проговариванием во внешней речи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Самостоятельная работа с самопроверкой по эталону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Включение в систему знаний и повторение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Рефлексия учебной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22413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i="1" dirty="0">
                <a:solidFill>
                  <a:schemeClr val="tx1"/>
                </a:solidFill>
              </a:rPr>
              <a:t>1этап. Мотивация (самоопределение) к учебной деятельности (2–3 мин)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Цель: мотивирование (</a:t>
            </a:r>
            <a:r>
              <a:rPr lang="ru-RU" dirty="0" err="1"/>
              <a:t>самоопределить</a:t>
            </a:r>
            <a:r>
              <a:rPr lang="ru-RU" dirty="0"/>
              <a:t>) учащихся к учебной деятельности. </a:t>
            </a:r>
          </a:p>
          <a:p>
            <a:pPr>
              <a:buNone/>
            </a:pPr>
            <a:r>
              <a:rPr lang="ru-RU" dirty="0"/>
              <a:t>Организация этапа:</a:t>
            </a:r>
          </a:p>
          <a:p>
            <a:pPr>
              <a:buNone/>
            </a:pPr>
            <a:r>
              <a:rPr lang="ru-RU" dirty="0"/>
              <a:t> 1) актуализируются требования к ученику со стороны учебной деятельности («надо»);</a:t>
            </a:r>
          </a:p>
          <a:p>
            <a:pPr>
              <a:buNone/>
            </a:pPr>
            <a:r>
              <a:rPr lang="ru-RU" dirty="0"/>
              <a:t> 2) устанавливаются тематические рамки («могу»).</a:t>
            </a:r>
          </a:p>
          <a:p>
            <a:pPr>
              <a:buNone/>
            </a:pPr>
            <a:r>
              <a:rPr lang="ru-RU" dirty="0"/>
              <a:t> 3) создаются условия для возникновения у ученика внутренней потребности включения в учебную деятельность («хочу»).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II этап. Актуализация и фиксирование индивидуального затруднения в пробном действии (5–7 мин</a:t>
            </a:r>
            <a:r>
              <a:rPr lang="ru-RU" sz="2800" i="1" dirty="0" smtClean="0"/>
              <a:t>).</a:t>
            </a:r>
          </a:p>
          <a:p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III </a:t>
            </a:r>
            <a:r>
              <a:rPr lang="ru-RU" sz="2800" i="1" dirty="0" err="1"/>
              <a:t>этап.Постановка</a:t>
            </a:r>
            <a:r>
              <a:rPr lang="ru-RU" sz="2800" i="1" dirty="0"/>
              <a:t> проблемы (3–4 мин</a:t>
            </a:r>
            <a:r>
              <a:rPr lang="ru-RU" sz="2800" i="1" dirty="0" smtClean="0"/>
              <a:t>):</a:t>
            </a:r>
          </a:p>
          <a:p>
            <a:r>
              <a:rPr lang="ru-RU" sz="2800" i="1" dirty="0" smtClean="0"/>
              <a:t> </a:t>
            </a:r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04864"/>
            <a:ext cx="8424936" cy="3929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Цель:  - восстановить выполненные операции и зафиксировать (вербально и </a:t>
            </a:r>
            <a:r>
              <a:rPr lang="ru-RU" sz="2400" dirty="0" err="1"/>
              <a:t>знаково</a:t>
            </a:r>
            <a:r>
              <a:rPr lang="ru-RU" sz="2400" dirty="0"/>
              <a:t>) место – шаг, операцию, где возникло затруднение;</a:t>
            </a:r>
          </a:p>
          <a:p>
            <a:r>
              <a:rPr lang="ru-RU" sz="2400" dirty="0"/>
              <a:t>            - соотнести свои действия с используемым способом действий (алгоритмом, понятием и т.д.), и на этой основе выявить и зафиксировать во внешней речи причину затруднения и те конкретные знания, умения или способности, которых недостает для решения исходной задачи и задач такого класса или типа вообще.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Autofit/>
          </a:bodyPr>
          <a:lstStyle/>
          <a:p>
            <a:r>
              <a:rPr lang="ru-RU" sz="2800" i="1" dirty="0" err="1">
                <a:solidFill>
                  <a:schemeClr val="tx1"/>
                </a:solidFill>
              </a:rPr>
              <a:t>IVэтап</a:t>
            </a:r>
            <a:r>
              <a:rPr lang="ru-RU" sz="2800" i="1" dirty="0">
                <a:solidFill>
                  <a:schemeClr val="tx1"/>
                </a:solidFill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.Построение </a:t>
            </a:r>
            <a:r>
              <a:rPr lang="ru-RU" sz="2800" i="1" dirty="0">
                <a:solidFill>
                  <a:schemeClr val="tx1"/>
                </a:solidFill>
              </a:rPr>
              <a:t>проекта выхода из затруднения (цель и тема, способ, план, средство) (3–4 мин) </a:t>
            </a:r>
            <a:r>
              <a:rPr lang="ru-RU" sz="2800" i="1" dirty="0"/>
              <a:t/>
            </a:r>
            <a:br>
              <a:rPr lang="ru-RU" sz="2800" i="1" dirty="0"/>
            </a:b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Цель: построить проект выхода из затруднения. </a:t>
            </a:r>
          </a:p>
          <a:p>
            <a:pPr>
              <a:buNone/>
            </a:pPr>
            <a:r>
              <a:rPr lang="ru-RU" dirty="0"/>
              <a:t>     Организация этапа </a:t>
            </a:r>
          </a:p>
          <a:p>
            <a:pPr>
              <a:buNone/>
            </a:pPr>
            <a:r>
              <a:rPr lang="ru-RU" dirty="0"/>
              <a:t>     На данном этапе учащиеся в коммуникативной форме: </a:t>
            </a:r>
          </a:p>
          <a:p>
            <a:pPr>
              <a:buNone/>
            </a:pPr>
            <a:r>
              <a:rPr lang="ru-RU" dirty="0"/>
              <a:t>1) ставят цель (целью всегда является устранение возникшего затруднения);</a:t>
            </a:r>
          </a:p>
          <a:p>
            <a:pPr>
              <a:buNone/>
            </a:pPr>
            <a:r>
              <a:rPr lang="ru-RU" dirty="0"/>
              <a:t> 2) согласовывают тему урока;</a:t>
            </a:r>
          </a:p>
          <a:p>
            <a:pPr>
              <a:buNone/>
            </a:pPr>
            <a:r>
              <a:rPr lang="ru-RU" dirty="0"/>
              <a:t> 3) выбирают способ (дополнение или уточнение);</a:t>
            </a:r>
          </a:p>
          <a:p>
            <a:pPr>
              <a:buNone/>
            </a:pPr>
            <a:r>
              <a:rPr lang="ru-RU" dirty="0"/>
              <a:t> 4) строят план достижения цели;</a:t>
            </a:r>
          </a:p>
          <a:p>
            <a:pPr>
              <a:buNone/>
            </a:pPr>
            <a:r>
              <a:rPr lang="ru-RU" dirty="0"/>
              <a:t> 5) определяют средства – алгоритмы, модели, учебник и </a:t>
            </a:r>
            <a:r>
              <a:rPr lang="ru-RU" dirty="0" err="1"/>
              <a:t>т.д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100" i="1" dirty="0" err="1">
                <a:solidFill>
                  <a:schemeClr val="tx1"/>
                </a:solidFill>
              </a:rPr>
              <a:t>Vэтап</a:t>
            </a:r>
            <a:r>
              <a:rPr lang="ru-RU" sz="3100" i="1" dirty="0">
                <a:solidFill>
                  <a:schemeClr val="tx1"/>
                </a:solidFill>
              </a:rPr>
              <a:t>. Реализация построенного проекта (4–5 мин) </a:t>
            </a:r>
            <a:r>
              <a:rPr lang="ru-RU" sz="3100" i="1" dirty="0" smtClean="0">
                <a:solidFill>
                  <a:schemeClr val="tx1"/>
                </a:solidFill>
              </a:rPr>
              <a:t>.</a:t>
            </a:r>
            <a:endParaRPr lang="ru-RU" sz="31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Цель: - реализовать построенный проект в соответствии с планом;</a:t>
            </a:r>
          </a:p>
          <a:p>
            <a:pPr>
              <a:buNone/>
            </a:pPr>
            <a:r>
              <a:rPr lang="ru-RU" dirty="0"/>
              <a:t>          - зафиксировать новый способ действия в речи и знаках (с помощью эталона);</a:t>
            </a:r>
          </a:p>
          <a:p>
            <a:pPr>
              <a:buNone/>
            </a:pPr>
            <a:r>
              <a:rPr lang="ru-RU" dirty="0"/>
              <a:t>          - организовать решение исходного задания, данного для пробного действия;</a:t>
            </a:r>
          </a:p>
          <a:p>
            <a:pPr>
              <a:buNone/>
            </a:pPr>
            <a:r>
              <a:rPr lang="ru-RU" dirty="0"/>
              <a:t>          - уточнить общий характер нового знания;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/>
              <a:t>- зафиксировать преодоление затруднения.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>VI </a:t>
            </a:r>
            <a:r>
              <a:rPr lang="ru-RU" sz="2800" i="1" dirty="0" smtClean="0">
                <a:solidFill>
                  <a:schemeClr val="tx1"/>
                </a:solidFill>
              </a:rPr>
              <a:t>этап. </a:t>
            </a:r>
            <a:r>
              <a:rPr lang="ru-RU" sz="2800" i="1" dirty="0">
                <a:solidFill>
                  <a:schemeClr val="tx1"/>
                </a:solidFill>
              </a:rPr>
              <a:t>Первичное закрепление с проговариванием во внешней речи (5–6 мин)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Цель: организовать усвоение детьми нового способа действий при решении данного класса задач с их проговариванием во внешней речи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i="1" dirty="0">
                <a:solidFill>
                  <a:schemeClr val="tx1"/>
                </a:solidFill>
              </a:rPr>
              <a:t>VII </a:t>
            </a:r>
            <a:r>
              <a:rPr lang="ru-RU" sz="3100" i="1" dirty="0" smtClean="0">
                <a:solidFill>
                  <a:schemeClr val="tx1"/>
                </a:solidFill>
              </a:rPr>
              <a:t>этап. </a:t>
            </a:r>
            <a:r>
              <a:rPr lang="ru-RU" sz="3100" i="1" dirty="0">
                <a:solidFill>
                  <a:schemeClr val="tx1"/>
                </a:solidFill>
              </a:rPr>
              <a:t>Самостоятельная работа с самопроверкой по эталону. (5–6 мин)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Цель</a:t>
            </a:r>
            <a:r>
              <a:rPr lang="ru-RU" sz="2800" dirty="0"/>
              <a:t>: - проверить на основе сопоставления с эталоном свое умение применять новое учебное содержание в типовых ситуациях; </a:t>
            </a:r>
          </a:p>
          <a:p>
            <a:pPr>
              <a:buNone/>
            </a:pPr>
            <a:r>
              <a:rPr lang="ru-RU" sz="2800" dirty="0"/>
              <a:t>         - организовать рефлексию усвоения нового способа по результатам выполнения самостоятельной работы (особое внимание уделять психологической комфортности).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745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Деятельностный подход в обучении математике при формировании культуры мышления старшеклассников. </vt:lpstr>
      <vt:lpstr>Слайд 2</vt:lpstr>
      <vt:lpstr> Технология деятельностного подхода:</vt:lpstr>
      <vt:lpstr> 1этап. Мотивация (самоопределение) к учебной деятельности (2–3 мин) </vt:lpstr>
      <vt:lpstr>Слайд 5</vt:lpstr>
      <vt:lpstr>IVэтап .Построение проекта выхода из затруднения (цель и тема, способ, план, средство) (3–4 мин)  </vt:lpstr>
      <vt:lpstr> Vэтап. Реализация построенного проекта (4–5 мин) .</vt:lpstr>
      <vt:lpstr>VI этап. Первичное закрепление с проговариванием во внешней речи (5–6 мин) </vt:lpstr>
      <vt:lpstr> VII этап. Самостоятельная работа с самопроверкой по эталону. (5–6 мин) </vt:lpstr>
      <vt:lpstr>VIII этап. Включение в систему знаний и повторение. (5–8 мин)  </vt:lpstr>
      <vt:lpstr> IX Этап Рефлексия учебной деятельности на уроке (итог урока). (2–4 мин) </vt:lpstr>
      <vt:lpstr>Предложить следующие задания:   Оцените свое отношение к учебному предмету математика.</vt:lpstr>
      <vt:lpstr>Слайд 13</vt:lpstr>
      <vt:lpstr>Инструкция по обработке результатов.   Утверждения сгруппированы таким образом, что в 1 блок входят утверждения, констатирующие ситуативный интерес у ребенка к предмету,  в блок 2 – утверждения, констатирующие учение по необходимости,  в блок 3 – утверждения, констатирующие устойчивый интерес к предмету,  в блок 4 – утверждения, констатирующие наличие повышенного познавательного интереса.    </vt:lpstr>
    </vt:vector>
  </TitlesOfParts>
  <Company>СНГС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в обучении математике при формировании культуры мышления старшеклассников. </dc:title>
  <dc:creator>Виталий</dc:creator>
  <cp:lastModifiedBy>Виталий</cp:lastModifiedBy>
  <cp:revision>5</cp:revision>
  <dcterms:created xsi:type="dcterms:W3CDTF">2012-02-26T12:58:43Z</dcterms:created>
  <dcterms:modified xsi:type="dcterms:W3CDTF">2012-02-26T13:46:49Z</dcterms:modified>
</cp:coreProperties>
</file>