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3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03360B-6942-465D-B37D-41BD2E78844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0383CB5-F158-4A44-A897-16FC7F1CE7C9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chemeClr val="tx1"/>
              </a:solidFill>
            </a:rPr>
            <a:t>Личностное</a:t>
          </a:r>
          <a:r>
            <a:rPr lang="ru-RU" sz="1800" b="1" dirty="0" smtClean="0">
              <a:solidFill>
                <a:schemeClr val="tx1"/>
              </a:solidFill>
            </a:rPr>
            <a:t>: </a:t>
          </a:r>
          <a:r>
            <a:rPr lang="ru-RU" sz="1400" b="1" dirty="0" smtClean="0">
              <a:solidFill>
                <a:schemeClr val="tx1"/>
              </a:solidFill>
            </a:rPr>
            <a:t>- готовность и способность к саморазвитию;</a:t>
          </a:r>
        </a:p>
        <a:p>
          <a:r>
            <a:rPr lang="ru-RU" sz="1400" b="1" dirty="0" smtClean="0">
              <a:solidFill>
                <a:schemeClr val="tx1"/>
              </a:solidFill>
            </a:rPr>
            <a:t>- </a:t>
          </a:r>
          <a:r>
            <a:rPr lang="ru-RU" sz="1400" b="1" dirty="0" err="1" smtClean="0">
              <a:solidFill>
                <a:schemeClr val="tx1"/>
              </a:solidFill>
            </a:rPr>
            <a:t>сформированность</a:t>
          </a:r>
          <a:r>
            <a:rPr lang="ru-RU" sz="1400" b="1" dirty="0" smtClean="0">
              <a:solidFill>
                <a:schemeClr val="tx1"/>
              </a:solidFill>
            </a:rPr>
            <a:t> мотивации к обучению и познанию, ценностно-смысловые установки, отражающие индивидуально-личностные позиции, социальные компетенции личностных качеств;</a:t>
          </a:r>
        </a:p>
        <a:p>
          <a:r>
            <a:rPr lang="ru-RU" sz="1400" b="1" dirty="0" smtClean="0">
              <a:solidFill>
                <a:schemeClr val="tx1"/>
              </a:solidFill>
            </a:rPr>
            <a:t>- </a:t>
          </a:r>
          <a:r>
            <a:rPr lang="ru-RU" sz="1400" b="1" dirty="0" err="1" smtClean="0">
              <a:solidFill>
                <a:schemeClr val="tx1"/>
              </a:solidFill>
            </a:rPr>
            <a:t>сформированность</a:t>
          </a:r>
          <a:r>
            <a:rPr lang="ru-RU" sz="1400" b="1" dirty="0" smtClean="0">
              <a:solidFill>
                <a:schemeClr val="tx1"/>
              </a:solidFill>
            </a:rPr>
            <a:t> основ гражданской идентичности.</a:t>
          </a:r>
          <a:endParaRPr lang="ru-RU" sz="1400" b="1" dirty="0">
            <a:solidFill>
              <a:schemeClr val="tx1"/>
            </a:solidFill>
          </a:endParaRPr>
        </a:p>
      </dgm:t>
    </dgm:pt>
    <dgm:pt modelId="{4EABEF30-76B0-43C2-84F6-57CEFA46D559}" type="parTrans" cxnId="{B3A2534B-E4B5-43CF-87E3-D0149C00DF82}">
      <dgm:prSet/>
      <dgm:spPr/>
      <dgm:t>
        <a:bodyPr/>
        <a:lstStyle/>
        <a:p>
          <a:endParaRPr lang="ru-RU"/>
        </a:p>
      </dgm:t>
    </dgm:pt>
    <dgm:pt modelId="{495B68AF-5A3D-44B9-957A-F5253C30BEB7}" type="sibTrans" cxnId="{B3A2534B-E4B5-43CF-87E3-D0149C00DF82}">
      <dgm:prSet/>
      <dgm:spPr/>
      <dgm:t>
        <a:bodyPr/>
        <a:lstStyle/>
        <a:p>
          <a:endParaRPr lang="ru-RU"/>
        </a:p>
      </dgm:t>
    </dgm:pt>
    <dgm:pt modelId="{3C3A7533-8C80-4CFA-A305-7F4D7B267DC6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chemeClr val="tx1"/>
              </a:solidFill>
            </a:rPr>
            <a:t>Предметное:</a:t>
          </a:r>
          <a:r>
            <a:rPr lang="ru-RU" sz="1800" dirty="0" smtClean="0">
              <a:solidFill>
                <a:schemeClr val="tx1"/>
              </a:solidFill>
            </a:rPr>
            <a:t> - </a:t>
          </a:r>
          <a:r>
            <a:rPr lang="ru-RU" sz="1400" b="1" dirty="0" smtClean="0">
              <a:solidFill>
                <a:schemeClr val="tx1"/>
              </a:solidFill>
            </a:rPr>
            <a:t>получение опыта специфического для данной предметной области деятельности по получению нового знания, его преобразованию и применению, а также овладение системой основополагающих элементов научного знания лежащих в основе современной научной картины мира.</a:t>
          </a:r>
        </a:p>
      </dgm:t>
    </dgm:pt>
    <dgm:pt modelId="{A4304589-36C1-4FA4-A6FD-08A6CBF7AC2D}" type="parTrans" cxnId="{0D1B3F97-4227-4ED3-A2E1-46D7E9D0EB54}">
      <dgm:prSet/>
      <dgm:spPr/>
      <dgm:t>
        <a:bodyPr/>
        <a:lstStyle/>
        <a:p>
          <a:endParaRPr lang="ru-RU"/>
        </a:p>
      </dgm:t>
    </dgm:pt>
    <dgm:pt modelId="{179396B5-7038-4FF3-86F0-F81EB41D30C4}" type="sibTrans" cxnId="{0D1B3F97-4227-4ED3-A2E1-46D7E9D0EB54}">
      <dgm:prSet/>
      <dgm:spPr/>
      <dgm:t>
        <a:bodyPr/>
        <a:lstStyle/>
        <a:p>
          <a:endParaRPr lang="ru-RU"/>
        </a:p>
      </dgm:t>
    </dgm:pt>
    <dgm:pt modelId="{086A597C-C01E-4EF0-8E13-49D9D86345DE}">
      <dgm:prSet phldrT="[Текст]" custT="1"/>
      <dgm:spPr/>
      <dgm:t>
        <a:bodyPr/>
        <a:lstStyle/>
        <a:p>
          <a:r>
            <a:rPr lang="ru-RU" sz="1800" b="1" i="1" dirty="0" err="1" smtClean="0">
              <a:solidFill>
                <a:schemeClr val="tx1"/>
              </a:solidFill>
            </a:rPr>
            <a:t>Метапредметное</a:t>
          </a:r>
          <a:r>
            <a:rPr lang="ru-RU" sz="1800" dirty="0" smtClean="0">
              <a:solidFill>
                <a:schemeClr val="tx1"/>
              </a:solidFill>
            </a:rPr>
            <a:t>: - </a:t>
          </a:r>
          <a:r>
            <a:rPr lang="ru-RU" sz="1400" b="1" dirty="0" smtClean="0">
              <a:solidFill>
                <a:schemeClr val="tx1"/>
              </a:solidFill>
            </a:rPr>
            <a:t>освоение универсальных учебных действий;</a:t>
          </a:r>
        </a:p>
        <a:p>
          <a:r>
            <a:rPr lang="ru-RU" sz="1400" b="1" dirty="0" smtClean="0">
              <a:solidFill>
                <a:schemeClr val="tx1"/>
              </a:solidFill>
            </a:rPr>
            <a:t>- овладение ключевыми компетенциями, составляющими основу умения учиться, и </a:t>
          </a:r>
          <a:r>
            <a:rPr lang="ru-RU" sz="1400" b="1" dirty="0" err="1" smtClean="0">
              <a:solidFill>
                <a:schemeClr val="tx1"/>
              </a:solidFill>
            </a:rPr>
            <a:t>межпредметными</a:t>
          </a:r>
          <a:r>
            <a:rPr lang="ru-RU" sz="1400" b="1" dirty="0" smtClean="0">
              <a:solidFill>
                <a:schemeClr val="tx1"/>
              </a:solidFill>
            </a:rPr>
            <a:t> понятиями.</a:t>
          </a:r>
          <a:endParaRPr lang="ru-RU" sz="1400" b="1" dirty="0">
            <a:solidFill>
              <a:schemeClr val="tx1"/>
            </a:solidFill>
          </a:endParaRPr>
        </a:p>
      </dgm:t>
    </dgm:pt>
    <dgm:pt modelId="{43EFA664-BCA3-448F-A952-431C33EEA35F}" type="parTrans" cxnId="{849DE087-3A69-4DF6-909F-2C2F0494206C}">
      <dgm:prSet/>
      <dgm:spPr/>
      <dgm:t>
        <a:bodyPr/>
        <a:lstStyle/>
        <a:p>
          <a:endParaRPr lang="ru-RU"/>
        </a:p>
      </dgm:t>
    </dgm:pt>
    <dgm:pt modelId="{7F7A176E-B7E5-4405-A343-F519730329F5}" type="sibTrans" cxnId="{849DE087-3A69-4DF6-909F-2C2F0494206C}">
      <dgm:prSet/>
      <dgm:spPr/>
      <dgm:t>
        <a:bodyPr/>
        <a:lstStyle/>
        <a:p>
          <a:endParaRPr lang="ru-RU"/>
        </a:p>
      </dgm:t>
    </dgm:pt>
    <dgm:pt modelId="{12F0471E-5C92-44AA-88B0-832ADF5E0A06}" type="pres">
      <dgm:prSet presAssocID="{6C03360B-6942-465D-B37D-41BD2E78844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FC4F67E-E2EA-4AF9-9CEE-CCCAB1813C33}" type="pres">
      <dgm:prSet presAssocID="{6C03360B-6942-465D-B37D-41BD2E788448}" presName="Name1" presStyleCnt="0"/>
      <dgm:spPr/>
    </dgm:pt>
    <dgm:pt modelId="{3CFC99CD-E235-47F2-88B3-3FC977180D9D}" type="pres">
      <dgm:prSet presAssocID="{6C03360B-6942-465D-B37D-41BD2E788448}" presName="cycle" presStyleCnt="0"/>
      <dgm:spPr/>
    </dgm:pt>
    <dgm:pt modelId="{45B40A61-10D7-4CF4-B4CE-0373DCAC304D}" type="pres">
      <dgm:prSet presAssocID="{6C03360B-6942-465D-B37D-41BD2E788448}" presName="srcNode" presStyleLbl="node1" presStyleIdx="0" presStyleCnt="3"/>
      <dgm:spPr/>
    </dgm:pt>
    <dgm:pt modelId="{AB147F27-A898-4B66-9C19-6E6AD71FA134}" type="pres">
      <dgm:prSet presAssocID="{6C03360B-6942-465D-B37D-41BD2E788448}" presName="conn" presStyleLbl="parChTrans1D2" presStyleIdx="0" presStyleCnt="1"/>
      <dgm:spPr/>
      <dgm:t>
        <a:bodyPr/>
        <a:lstStyle/>
        <a:p>
          <a:endParaRPr lang="ru-RU"/>
        </a:p>
      </dgm:t>
    </dgm:pt>
    <dgm:pt modelId="{FD1571B2-A548-4CFA-A99A-4B179BA528DB}" type="pres">
      <dgm:prSet presAssocID="{6C03360B-6942-465D-B37D-41BD2E788448}" presName="extraNode" presStyleLbl="node1" presStyleIdx="0" presStyleCnt="3"/>
      <dgm:spPr/>
    </dgm:pt>
    <dgm:pt modelId="{53D4FFA6-A150-48E4-AA24-C541E0960581}" type="pres">
      <dgm:prSet presAssocID="{6C03360B-6942-465D-B37D-41BD2E788448}" presName="dstNode" presStyleLbl="node1" presStyleIdx="0" presStyleCnt="3"/>
      <dgm:spPr/>
    </dgm:pt>
    <dgm:pt modelId="{73D65C4F-E52D-4D66-81BB-01F5DB76BBB2}" type="pres">
      <dgm:prSet presAssocID="{20383CB5-F158-4A44-A897-16FC7F1CE7C9}" presName="text_1" presStyleLbl="node1" presStyleIdx="0" presStyleCnt="3" custScaleY="133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20704E-7280-41AE-B692-6F27D8759AC7}" type="pres">
      <dgm:prSet presAssocID="{20383CB5-F158-4A44-A897-16FC7F1CE7C9}" presName="accent_1" presStyleCnt="0"/>
      <dgm:spPr/>
    </dgm:pt>
    <dgm:pt modelId="{9C8F5AFE-92B2-41E1-9E7E-24B32F678542}" type="pres">
      <dgm:prSet presAssocID="{20383CB5-F158-4A44-A897-16FC7F1CE7C9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0F40641-459F-404F-9B17-E91738257395}" type="pres">
      <dgm:prSet presAssocID="{3C3A7533-8C80-4CFA-A305-7F4D7B267DC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479AC-0825-4C8C-8E40-C1C9DB51A155}" type="pres">
      <dgm:prSet presAssocID="{3C3A7533-8C80-4CFA-A305-7F4D7B267DC6}" presName="accent_2" presStyleCnt="0"/>
      <dgm:spPr/>
    </dgm:pt>
    <dgm:pt modelId="{841B4242-B49D-451A-83D2-5D205BCA06ED}" type="pres">
      <dgm:prSet presAssocID="{3C3A7533-8C80-4CFA-A305-7F4D7B267DC6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43A701F-D2DE-44EE-A124-273CEAD6CD65}" type="pres">
      <dgm:prSet presAssocID="{086A597C-C01E-4EF0-8E13-49D9D86345DE}" presName="text_3" presStyleLbl="node1" presStyleIdx="2" presStyleCnt="3" custScaleY="104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87708-F67D-4419-9BC3-78659265A948}" type="pres">
      <dgm:prSet presAssocID="{086A597C-C01E-4EF0-8E13-49D9D86345DE}" presName="accent_3" presStyleCnt="0"/>
      <dgm:spPr/>
    </dgm:pt>
    <dgm:pt modelId="{9C85F9CC-EC95-40A7-80FA-8A4CBE850753}" type="pres">
      <dgm:prSet presAssocID="{086A597C-C01E-4EF0-8E13-49D9D86345DE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3A2534B-E4B5-43CF-87E3-D0149C00DF82}" srcId="{6C03360B-6942-465D-B37D-41BD2E788448}" destId="{20383CB5-F158-4A44-A897-16FC7F1CE7C9}" srcOrd="0" destOrd="0" parTransId="{4EABEF30-76B0-43C2-84F6-57CEFA46D559}" sibTransId="{495B68AF-5A3D-44B9-957A-F5253C30BEB7}"/>
    <dgm:cxn modelId="{0D1B3F97-4227-4ED3-A2E1-46D7E9D0EB54}" srcId="{6C03360B-6942-465D-B37D-41BD2E788448}" destId="{3C3A7533-8C80-4CFA-A305-7F4D7B267DC6}" srcOrd="1" destOrd="0" parTransId="{A4304589-36C1-4FA4-A6FD-08A6CBF7AC2D}" sibTransId="{179396B5-7038-4FF3-86F0-F81EB41D30C4}"/>
    <dgm:cxn modelId="{7087B567-C576-44B4-8B6C-17DBEC85EF10}" type="presOf" srcId="{20383CB5-F158-4A44-A897-16FC7F1CE7C9}" destId="{73D65C4F-E52D-4D66-81BB-01F5DB76BBB2}" srcOrd="0" destOrd="0" presId="urn:microsoft.com/office/officeart/2008/layout/VerticalCurvedList"/>
    <dgm:cxn modelId="{987FA4A4-D740-411B-B90C-1EEF4925F623}" type="presOf" srcId="{6C03360B-6942-465D-B37D-41BD2E788448}" destId="{12F0471E-5C92-44AA-88B0-832ADF5E0A06}" srcOrd="0" destOrd="0" presId="urn:microsoft.com/office/officeart/2008/layout/VerticalCurvedList"/>
    <dgm:cxn modelId="{849DE087-3A69-4DF6-909F-2C2F0494206C}" srcId="{6C03360B-6942-465D-B37D-41BD2E788448}" destId="{086A597C-C01E-4EF0-8E13-49D9D86345DE}" srcOrd="2" destOrd="0" parTransId="{43EFA664-BCA3-448F-A952-431C33EEA35F}" sibTransId="{7F7A176E-B7E5-4405-A343-F519730329F5}"/>
    <dgm:cxn modelId="{F6DE79C3-9847-4EFA-BF65-24B339F0F491}" type="presOf" srcId="{495B68AF-5A3D-44B9-957A-F5253C30BEB7}" destId="{AB147F27-A898-4B66-9C19-6E6AD71FA134}" srcOrd="0" destOrd="0" presId="urn:microsoft.com/office/officeart/2008/layout/VerticalCurvedList"/>
    <dgm:cxn modelId="{CFE17275-1F44-4E04-98FE-8BE5524CEF6A}" type="presOf" srcId="{3C3A7533-8C80-4CFA-A305-7F4D7B267DC6}" destId="{80F40641-459F-404F-9B17-E91738257395}" srcOrd="0" destOrd="0" presId="urn:microsoft.com/office/officeart/2008/layout/VerticalCurvedList"/>
    <dgm:cxn modelId="{51C9912C-5C35-41A9-8C15-C7833F66B06C}" type="presOf" srcId="{086A597C-C01E-4EF0-8E13-49D9D86345DE}" destId="{B43A701F-D2DE-44EE-A124-273CEAD6CD65}" srcOrd="0" destOrd="0" presId="urn:microsoft.com/office/officeart/2008/layout/VerticalCurvedList"/>
    <dgm:cxn modelId="{793528DB-5894-42C8-A0BE-66CCF73BA983}" type="presParOf" srcId="{12F0471E-5C92-44AA-88B0-832ADF5E0A06}" destId="{BFC4F67E-E2EA-4AF9-9CEE-CCCAB1813C33}" srcOrd="0" destOrd="0" presId="urn:microsoft.com/office/officeart/2008/layout/VerticalCurvedList"/>
    <dgm:cxn modelId="{CFDF3ACB-6AE0-4404-B83E-37382A1999E0}" type="presParOf" srcId="{BFC4F67E-E2EA-4AF9-9CEE-CCCAB1813C33}" destId="{3CFC99CD-E235-47F2-88B3-3FC977180D9D}" srcOrd="0" destOrd="0" presId="urn:microsoft.com/office/officeart/2008/layout/VerticalCurvedList"/>
    <dgm:cxn modelId="{5F0C436B-0D01-4ECD-84AA-13905D7F26E1}" type="presParOf" srcId="{3CFC99CD-E235-47F2-88B3-3FC977180D9D}" destId="{45B40A61-10D7-4CF4-B4CE-0373DCAC304D}" srcOrd="0" destOrd="0" presId="urn:microsoft.com/office/officeart/2008/layout/VerticalCurvedList"/>
    <dgm:cxn modelId="{F3345C91-DFE2-4838-A496-B18425E3F488}" type="presParOf" srcId="{3CFC99CD-E235-47F2-88B3-3FC977180D9D}" destId="{AB147F27-A898-4B66-9C19-6E6AD71FA134}" srcOrd="1" destOrd="0" presId="urn:microsoft.com/office/officeart/2008/layout/VerticalCurvedList"/>
    <dgm:cxn modelId="{EEC3127E-24C4-4EFC-9EE1-886F1987F83C}" type="presParOf" srcId="{3CFC99CD-E235-47F2-88B3-3FC977180D9D}" destId="{FD1571B2-A548-4CFA-A99A-4B179BA528DB}" srcOrd="2" destOrd="0" presId="urn:microsoft.com/office/officeart/2008/layout/VerticalCurvedList"/>
    <dgm:cxn modelId="{E25E8702-0FDF-465A-BF4A-48C7CBC8C311}" type="presParOf" srcId="{3CFC99CD-E235-47F2-88B3-3FC977180D9D}" destId="{53D4FFA6-A150-48E4-AA24-C541E0960581}" srcOrd="3" destOrd="0" presId="urn:microsoft.com/office/officeart/2008/layout/VerticalCurvedList"/>
    <dgm:cxn modelId="{8C70B6AF-8D61-4317-8C29-CCE1F9C2CE11}" type="presParOf" srcId="{BFC4F67E-E2EA-4AF9-9CEE-CCCAB1813C33}" destId="{73D65C4F-E52D-4D66-81BB-01F5DB76BBB2}" srcOrd="1" destOrd="0" presId="urn:microsoft.com/office/officeart/2008/layout/VerticalCurvedList"/>
    <dgm:cxn modelId="{9A3FD583-487A-44F1-9909-08E02B7D2D57}" type="presParOf" srcId="{BFC4F67E-E2EA-4AF9-9CEE-CCCAB1813C33}" destId="{E720704E-7280-41AE-B692-6F27D8759AC7}" srcOrd="2" destOrd="0" presId="urn:microsoft.com/office/officeart/2008/layout/VerticalCurvedList"/>
    <dgm:cxn modelId="{E99054FB-92A3-4800-8B39-2E312D114B62}" type="presParOf" srcId="{E720704E-7280-41AE-B692-6F27D8759AC7}" destId="{9C8F5AFE-92B2-41E1-9E7E-24B32F678542}" srcOrd="0" destOrd="0" presId="urn:microsoft.com/office/officeart/2008/layout/VerticalCurvedList"/>
    <dgm:cxn modelId="{9D2D9F2D-BDBF-4E09-A403-A62BA000F430}" type="presParOf" srcId="{BFC4F67E-E2EA-4AF9-9CEE-CCCAB1813C33}" destId="{80F40641-459F-404F-9B17-E91738257395}" srcOrd="3" destOrd="0" presId="urn:microsoft.com/office/officeart/2008/layout/VerticalCurvedList"/>
    <dgm:cxn modelId="{1D081441-008C-47B1-A630-98D2BE93FF97}" type="presParOf" srcId="{BFC4F67E-E2EA-4AF9-9CEE-CCCAB1813C33}" destId="{AEA479AC-0825-4C8C-8E40-C1C9DB51A155}" srcOrd="4" destOrd="0" presId="urn:microsoft.com/office/officeart/2008/layout/VerticalCurvedList"/>
    <dgm:cxn modelId="{6F2A2E5D-3652-4ECB-A56A-D5CAE2F7DB24}" type="presParOf" srcId="{AEA479AC-0825-4C8C-8E40-C1C9DB51A155}" destId="{841B4242-B49D-451A-83D2-5D205BCA06ED}" srcOrd="0" destOrd="0" presId="urn:microsoft.com/office/officeart/2008/layout/VerticalCurvedList"/>
    <dgm:cxn modelId="{BA65B7D6-4961-4B53-AA28-6BA5B91318E5}" type="presParOf" srcId="{BFC4F67E-E2EA-4AF9-9CEE-CCCAB1813C33}" destId="{B43A701F-D2DE-44EE-A124-273CEAD6CD65}" srcOrd="5" destOrd="0" presId="urn:microsoft.com/office/officeart/2008/layout/VerticalCurvedList"/>
    <dgm:cxn modelId="{8C68BBBB-7C03-4DDB-8F6C-F3C2FBB85813}" type="presParOf" srcId="{BFC4F67E-E2EA-4AF9-9CEE-CCCAB1813C33}" destId="{50E87708-F67D-4419-9BC3-78659265A948}" srcOrd="6" destOrd="0" presId="urn:microsoft.com/office/officeart/2008/layout/VerticalCurvedList"/>
    <dgm:cxn modelId="{0AFAF70E-CA24-40CE-83C2-BEA4E82B2BC4}" type="presParOf" srcId="{50E87708-F67D-4419-9BC3-78659265A948}" destId="{9C85F9CC-EC95-40A7-80FA-8A4CBE8507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47F27-A898-4B66-9C19-6E6AD71FA134}">
      <dsp:nvSpPr>
        <dsp:cNvPr id="0" name=""/>
        <dsp:cNvSpPr/>
      </dsp:nvSpPr>
      <dsp:spPr>
        <a:xfrm>
          <a:off x="-5616822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65C4F-E52D-4D66-81BB-01F5DB76BBB2}">
      <dsp:nvSpPr>
        <dsp:cNvPr id="0" name=""/>
        <dsp:cNvSpPr/>
      </dsp:nvSpPr>
      <dsp:spPr>
        <a:xfrm>
          <a:off x="689635" y="331233"/>
          <a:ext cx="8170790" cy="13249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875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</a:rPr>
            <a:t>Личностное</a:t>
          </a:r>
          <a:r>
            <a:rPr lang="ru-RU" sz="1800" b="1" kern="1200" dirty="0" smtClean="0">
              <a:solidFill>
                <a:schemeClr val="tx1"/>
              </a:solidFill>
            </a:rPr>
            <a:t>: </a:t>
          </a:r>
          <a:r>
            <a:rPr lang="ru-RU" sz="1400" b="1" kern="1200" dirty="0" smtClean="0">
              <a:solidFill>
                <a:schemeClr val="tx1"/>
              </a:solidFill>
            </a:rPr>
            <a:t>- готовность и способность к саморазвитию;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- </a:t>
          </a:r>
          <a:r>
            <a:rPr lang="ru-RU" sz="1400" b="1" kern="1200" dirty="0" err="1" smtClean="0">
              <a:solidFill>
                <a:schemeClr val="tx1"/>
              </a:solidFill>
            </a:rPr>
            <a:t>сформированность</a:t>
          </a:r>
          <a:r>
            <a:rPr lang="ru-RU" sz="1400" b="1" kern="1200" dirty="0" smtClean="0">
              <a:solidFill>
                <a:schemeClr val="tx1"/>
              </a:solidFill>
            </a:rPr>
            <a:t> мотивации к обучению и познанию, ценностно-смысловые установки, отражающие индивидуально-личностные позиции, социальные компетенции личностных качеств;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- </a:t>
          </a:r>
          <a:r>
            <a:rPr lang="ru-RU" sz="1400" b="1" kern="1200" dirty="0" err="1" smtClean="0">
              <a:solidFill>
                <a:schemeClr val="tx1"/>
              </a:solidFill>
            </a:rPr>
            <a:t>сформированность</a:t>
          </a:r>
          <a:r>
            <a:rPr lang="ru-RU" sz="1400" b="1" kern="1200" dirty="0" smtClean="0">
              <a:solidFill>
                <a:schemeClr val="tx1"/>
              </a:solidFill>
            </a:rPr>
            <a:t> основ гражданской идентичности.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689635" y="331233"/>
        <a:ext cx="8170790" cy="1324953"/>
      </dsp:txXfrm>
    </dsp:sp>
    <dsp:sp modelId="{9C8F5AFE-92B2-41E1-9E7E-24B32F678542}">
      <dsp:nvSpPr>
        <dsp:cNvPr id="0" name=""/>
        <dsp:cNvSpPr/>
      </dsp:nvSpPr>
      <dsp:spPr>
        <a:xfrm>
          <a:off x="68566" y="372641"/>
          <a:ext cx="1242138" cy="12421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F40641-459F-404F-9B17-E91738257395}">
      <dsp:nvSpPr>
        <dsp:cNvPr id="0" name=""/>
        <dsp:cNvSpPr/>
      </dsp:nvSpPr>
      <dsp:spPr>
        <a:xfrm>
          <a:off x="1050848" y="1987420"/>
          <a:ext cx="7809577" cy="993710"/>
        </a:xfrm>
        <a:prstGeom prst="rect">
          <a:avLst/>
        </a:prstGeom>
        <a:solidFill>
          <a:schemeClr val="accent3">
            <a:hueOff val="6600488"/>
            <a:satOff val="29060"/>
            <a:lumOff val="79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875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</a:rPr>
            <a:t>Предметное:</a:t>
          </a:r>
          <a:r>
            <a:rPr lang="ru-RU" sz="1800" kern="1200" dirty="0" smtClean="0">
              <a:solidFill>
                <a:schemeClr val="tx1"/>
              </a:solidFill>
            </a:rPr>
            <a:t> - </a:t>
          </a:r>
          <a:r>
            <a:rPr lang="ru-RU" sz="1400" b="1" kern="1200" dirty="0" smtClean="0">
              <a:solidFill>
                <a:schemeClr val="tx1"/>
              </a:solidFill>
            </a:rPr>
            <a:t>получение опыта специфического для данной предметной области деятельности по получению нового знания, его преобразованию и применению, а также овладение системой основополагающих элементов научного знания лежащих в основе современной научной картины мира.</a:t>
          </a:r>
        </a:p>
      </dsp:txBody>
      <dsp:txXfrm>
        <a:off x="1050848" y="1987420"/>
        <a:ext cx="7809577" cy="993710"/>
      </dsp:txXfrm>
    </dsp:sp>
    <dsp:sp modelId="{841B4242-B49D-451A-83D2-5D205BCA06ED}">
      <dsp:nvSpPr>
        <dsp:cNvPr id="0" name=""/>
        <dsp:cNvSpPr/>
      </dsp:nvSpPr>
      <dsp:spPr>
        <a:xfrm>
          <a:off x="429779" y="1863207"/>
          <a:ext cx="1242138" cy="124213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3">
              <a:hueOff val="6600488"/>
              <a:satOff val="29060"/>
              <a:lumOff val="7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3A701F-D2DE-44EE-A124-273CEAD6CD65}">
      <dsp:nvSpPr>
        <dsp:cNvPr id="0" name=""/>
        <dsp:cNvSpPr/>
      </dsp:nvSpPr>
      <dsp:spPr>
        <a:xfrm>
          <a:off x="689635" y="3456383"/>
          <a:ext cx="8170790" cy="1036916"/>
        </a:xfrm>
        <a:prstGeom prst="rect">
          <a:avLst/>
        </a:prstGeom>
        <a:solidFill>
          <a:schemeClr val="accent3">
            <a:hueOff val="13200976"/>
            <a:satOff val="58120"/>
            <a:lumOff val="158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875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err="1" smtClean="0">
              <a:solidFill>
                <a:schemeClr val="tx1"/>
              </a:solidFill>
            </a:rPr>
            <a:t>Метапредметное</a:t>
          </a:r>
          <a:r>
            <a:rPr lang="ru-RU" sz="1800" kern="1200" dirty="0" smtClean="0">
              <a:solidFill>
                <a:schemeClr val="tx1"/>
              </a:solidFill>
            </a:rPr>
            <a:t>: - </a:t>
          </a:r>
          <a:r>
            <a:rPr lang="ru-RU" sz="1400" b="1" kern="1200" dirty="0" smtClean="0">
              <a:solidFill>
                <a:schemeClr val="tx1"/>
              </a:solidFill>
            </a:rPr>
            <a:t>освоение универсальных учебных действий;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- овладение ключевыми компетенциями, составляющими основу умения учиться, и </a:t>
          </a:r>
          <a:r>
            <a:rPr lang="ru-RU" sz="1400" b="1" kern="1200" dirty="0" err="1" smtClean="0">
              <a:solidFill>
                <a:schemeClr val="tx1"/>
              </a:solidFill>
            </a:rPr>
            <a:t>межпредметными</a:t>
          </a:r>
          <a:r>
            <a:rPr lang="ru-RU" sz="1400" b="1" kern="1200" dirty="0" smtClean="0">
              <a:solidFill>
                <a:schemeClr val="tx1"/>
              </a:solidFill>
            </a:rPr>
            <a:t> понятиями.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689635" y="3456383"/>
        <a:ext cx="8170790" cy="1036916"/>
      </dsp:txXfrm>
    </dsp:sp>
    <dsp:sp modelId="{9C85F9CC-EC95-40A7-80FA-8A4CBE850753}">
      <dsp:nvSpPr>
        <dsp:cNvPr id="0" name=""/>
        <dsp:cNvSpPr/>
      </dsp:nvSpPr>
      <dsp:spPr>
        <a:xfrm>
          <a:off x="68566" y="3353772"/>
          <a:ext cx="1242138" cy="124213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accent3">
              <a:hueOff val="13200976"/>
              <a:satOff val="58120"/>
              <a:lumOff val="1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EE548-E587-4D1A-A1EB-BA9704F636FC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6CF9E-E87F-4CE3-94E2-BD84B873C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149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6CF9E-E87F-4CE3-94E2-BD84B873C31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96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2914-4DD8-4CAE-B7AE-93AC2B03A7FF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BAF9-85BE-4B5D-B805-83F6723282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2914-4DD8-4CAE-B7AE-93AC2B03A7FF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BAF9-85BE-4B5D-B805-83F6723282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2914-4DD8-4CAE-B7AE-93AC2B03A7FF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BAF9-85BE-4B5D-B805-83F6723282F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2914-4DD8-4CAE-B7AE-93AC2B03A7FF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BAF9-85BE-4B5D-B805-83F6723282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2914-4DD8-4CAE-B7AE-93AC2B03A7FF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BAF9-85BE-4B5D-B805-83F6723282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2914-4DD8-4CAE-B7AE-93AC2B03A7FF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BAF9-85BE-4B5D-B805-83F6723282F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2914-4DD8-4CAE-B7AE-93AC2B03A7FF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BAF9-85BE-4B5D-B805-83F6723282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2914-4DD8-4CAE-B7AE-93AC2B03A7FF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BAF9-85BE-4B5D-B805-83F6723282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2914-4DD8-4CAE-B7AE-93AC2B03A7FF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BAF9-85BE-4B5D-B805-83F6723282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2914-4DD8-4CAE-B7AE-93AC2B03A7FF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BAF9-85BE-4B5D-B805-83F6723282F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2914-4DD8-4CAE-B7AE-93AC2B03A7FF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BAF9-85BE-4B5D-B805-83F6723282F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15B2914-4DD8-4CAE-B7AE-93AC2B03A7FF}" type="datetimeFigureOut">
              <a:rPr lang="ru-RU" smtClean="0"/>
              <a:t>28.08.2012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A81BAF9-85BE-4B5D-B805-83F6723282F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32677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Актуальные проблемы преподавания географии в аспекте требований к результатам обучения ФГОС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933056"/>
            <a:ext cx="6400800" cy="14732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ГМО учителей географии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2012 год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Барбашова Н.А.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&amp;Kcy;&amp;acy;&amp;rcy;&amp;tcy;&amp;icy;&amp;ncy;&amp;kcy;&amp;acy; 21 &amp;icy;&amp;zcy; 105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19431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625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Требования к результатам обучения ФГОС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35727018"/>
              </p:ext>
            </p:extLst>
          </p:nvPr>
        </p:nvGraphicFramePr>
        <p:xfrm>
          <a:off x="107504" y="1628800"/>
          <a:ext cx="892899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1137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Портрет выпускника начальной школы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0"/>
          <a:stretch/>
        </p:blipFill>
        <p:spPr bwMode="auto">
          <a:xfrm>
            <a:off x="683568" y="1556792"/>
            <a:ext cx="7683436" cy="51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157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1700808"/>
            <a:ext cx="8856984" cy="50405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b="1" dirty="0" smtClean="0">
                <a:solidFill>
                  <a:schemeClr val="tx1"/>
                </a:solidFill>
              </a:rPr>
              <a:t>Обществознание </a:t>
            </a:r>
            <a:r>
              <a:rPr lang="ru-RU" sz="2600" b="1" dirty="0">
                <a:solidFill>
                  <a:schemeClr val="tx1"/>
                </a:solidFill>
              </a:rPr>
              <a:t>и естествознание (Окружающий мир):</a:t>
            </a:r>
            <a:endParaRPr lang="ru-RU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1) понимание особой роли России в мировой истории, воспитание чувства гордости за национальные свершения, открытия, победы;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2) </a:t>
            </a:r>
            <a:r>
              <a:rPr lang="ru-RU" i="1" dirty="0" err="1">
                <a:solidFill>
                  <a:srgbClr val="FF0000"/>
                </a:solidFill>
              </a:rPr>
              <a:t>сформированность</a:t>
            </a:r>
            <a:r>
              <a:rPr lang="ru-RU" i="1" dirty="0">
                <a:solidFill>
                  <a:srgbClr val="FF0000"/>
                </a:solidFill>
              </a:rPr>
              <a:t> уважительного отношения к России, родному краю, </a:t>
            </a:r>
            <a:r>
              <a:rPr lang="ru-RU" dirty="0">
                <a:solidFill>
                  <a:schemeClr val="tx1"/>
                </a:solidFill>
              </a:rPr>
              <a:t>своей семье, </a:t>
            </a:r>
            <a:r>
              <a:rPr lang="ru-RU" i="1" dirty="0">
                <a:solidFill>
                  <a:srgbClr val="FF0000"/>
                </a:solidFill>
              </a:rPr>
              <a:t>истории, культуре, природе нашей страны, её современной жизни;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3) </a:t>
            </a:r>
            <a:r>
              <a:rPr lang="ru-RU" i="1" dirty="0">
                <a:solidFill>
                  <a:srgbClr val="FF0000"/>
                </a:solidFill>
              </a:rPr>
              <a:t>осознание целостности окружающего мира, освоение основ экологической грамотности, элементарных правил нравственного поведения в мире природы и людей, норм </a:t>
            </a:r>
            <a:r>
              <a:rPr lang="ru-RU" i="1" dirty="0" err="1">
                <a:solidFill>
                  <a:srgbClr val="FF0000"/>
                </a:solidFill>
              </a:rPr>
              <a:t>здоровьесберегающего</a:t>
            </a:r>
            <a:r>
              <a:rPr lang="ru-RU" i="1" dirty="0">
                <a:solidFill>
                  <a:srgbClr val="FF0000"/>
                </a:solidFill>
              </a:rPr>
              <a:t> поведения в природной и социальной среде;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4) </a:t>
            </a:r>
            <a:r>
              <a:rPr lang="ru-RU" i="1" dirty="0">
                <a:solidFill>
                  <a:srgbClr val="FF0000"/>
                </a:solidFill>
              </a:rPr>
              <a:t>освоение доступных способов изучения природы и общества (наблюдение, запись, измерение, опыт, сравнение, классификация и др., с получением информации из семейных архивов, от окружающих людей, в открытом информационном пространстве); 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tx1"/>
                </a:solidFill>
              </a:rPr>
              <a:t>5) </a:t>
            </a:r>
            <a:r>
              <a:rPr lang="ru-RU" i="1" dirty="0">
                <a:solidFill>
                  <a:srgbClr val="FF0000"/>
                </a:solidFill>
              </a:rPr>
              <a:t>развитие навыков устанавливать и выявлять причинно-следственные связи в окружающем мире.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Предметные результаты освоения основной образовательной программы начального общего образования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7903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Использование ИКТ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07504" y="1844824"/>
            <a:ext cx="4320480" cy="468052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Изучение окружающего мира предполагает не только изучение материалов учебника, но и наблюдения и опыты, проводимые с помощью </a:t>
            </a:r>
            <a:r>
              <a:rPr lang="ru-RU" sz="2000" b="1" dirty="0">
                <a:solidFill>
                  <a:srgbClr val="FF0000"/>
                </a:solidFill>
              </a:rPr>
              <a:t>цифровых измерительных приборов, цифрового микроскопа,</a:t>
            </a:r>
            <a:r>
              <a:rPr lang="ru-RU" sz="2000" b="1" dirty="0">
                <a:solidFill>
                  <a:schemeClr val="tx1"/>
                </a:solidFill>
              </a:rPr>
              <a:t> цифрового фотоаппарата и видеокамеры. Наблюдения и опыты фиксируются, их результаты обобщаются и </a:t>
            </a:r>
            <a:r>
              <a:rPr lang="ru-RU" sz="2000" b="1" dirty="0">
                <a:solidFill>
                  <a:srgbClr val="FF0000"/>
                </a:solidFill>
              </a:rPr>
              <a:t>представляются в цифровом виде.</a:t>
            </a: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244" y="2708920"/>
            <a:ext cx="4651160" cy="30963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982" y="2731469"/>
            <a:ext cx="4992018" cy="33363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60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Проектный метод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07504" y="1556792"/>
            <a:ext cx="4319335" cy="530120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В современной школе широко применяется </a:t>
            </a:r>
            <a:r>
              <a:rPr lang="ru-RU" sz="2000" b="1" dirty="0">
                <a:solidFill>
                  <a:srgbClr val="FF0000"/>
                </a:solidFill>
              </a:rPr>
              <a:t>проектный метод. </a:t>
            </a:r>
            <a:r>
              <a:rPr lang="ru-RU" sz="2000" b="1" dirty="0">
                <a:solidFill>
                  <a:schemeClr val="tx1"/>
                </a:solidFill>
              </a:rPr>
              <a:t>Средства ИКТ являются наиболее перспективным средством реализации проектной методики обучения. Имеется цикл проектов, участвуя в которых, дети знакомятся друг с другом, обмениваются информацией о себе, о школе, о своих интересах и увлечениях. Это проекты «Я и мое имя», «Моя семья», совместное издание Азбуки и многое другое. </a:t>
            </a:r>
            <a:r>
              <a:rPr lang="ru-RU" sz="2000" b="1" dirty="0">
                <a:solidFill>
                  <a:srgbClr val="FF0000"/>
                </a:solidFill>
              </a:rPr>
              <a:t>Родители должны всячески стимулировать детей к этой работе.</a:t>
            </a:r>
            <a:br>
              <a:rPr lang="ru-RU" sz="2000" b="1" dirty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80928"/>
            <a:ext cx="4290053" cy="321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92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3" cy="504056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Слабое оснащение школ современным оборудованием.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Несвоевременная подготовка  учителей в области ИКТ технологий. Нежелание учителей узнавать что-то новое.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В основной и средней школе ослабевает (исчезает) желание родителей помогать своим детям учиться.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«Выпускник (начальной школы) научился…» </a:t>
            </a:r>
            <a:r>
              <a:rPr lang="ru-RU" b="1" dirty="0" smtClean="0">
                <a:solidFill>
                  <a:srgbClr val="FF0000"/>
                </a:solidFill>
              </a:rPr>
              <a:t>А ЕСЛИ НЕТ? </a:t>
            </a:r>
            <a:r>
              <a:rPr lang="ru-RU" b="1" dirty="0" smtClean="0">
                <a:solidFill>
                  <a:schemeClr val="tx1"/>
                </a:solidFill>
              </a:rPr>
              <a:t>Тогда «Выпускник получил возможность научиться…» </a:t>
            </a:r>
            <a:r>
              <a:rPr lang="ru-RU" b="1" i="1" dirty="0">
                <a:solidFill>
                  <a:srgbClr val="FF0000"/>
                </a:solidFill>
              </a:rPr>
              <a:t>не достижение этих требований выпускником не может служить препятствием для перевода его на следующую ступень образования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Слабо сформированные универсальные </a:t>
            </a:r>
            <a:r>
              <a:rPr lang="ru-RU" b="1" dirty="0">
                <a:solidFill>
                  <a:schemeClr val="tx1"/>
                </a:solidFill>
              </a:rPr>
              <a:t>учебные </a:t>
            </a:r>
            <a:r>
              <a:rPr lang="ru-RU" b="1" dirty="0" smtClean="0">
                <a:solidFill>
                  <a:schemeClr val="tx1"/>
                </a:solidFill>
              </a:rPr>
              <a:t>действия.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В предметных результатах освоения </a:t>
            </a:r>
            <a:r>
              <a:rPr lang="ru-RU" b="1" dirty="0">
                <a:solidFill>
                  <a:schemeClr val="tx1"/>
                </a:solidFill>
              </a:rPr>
              <a:t>основной образовательной программы начального общего образования </a:t>
            </a:r>
            <a:r>
              <a:rPr lang="ru-RU" b="1" dirty="0" smtClean="0">
                <a:solidFill>
                  <a:schemeClr val="tx1"/>
                </a:solidFill>
              </a:rPr>
              <a:t>отсутствует всяческая работа с картой.</a:t>
            </a:r>
          </a:p>
          <a:p>
            <a:pPr marL="457200" indent="-457200">
              <a:buFont typeface="+mj-lt"/>
              <a:buAutoNum type="arabicPeriod"/>
            </a:pPr>
            <a:endParaRPr lang="ru-RU" b="1" i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299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063"/>
            <a:ext cx="9144000" cy="693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4355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565FF"/>
      </a:accent1>
      <a:accent2>
        <a:srgbClr val="C0504D"/>
      </a:accent2>
      <a:accent3>
        <a:srgbClr val="9BBB59"/>
      </a:accent3>
      <a:accent4>
        <a:srgbClr val="FE66F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101</TotalTime>
  <Words>490</Words>
  <Application>Microsoft Office PowerPoint</Application>
  <PresentationFormat>Экран (4:3)</PresentationFormat>
  <Paragraphs>31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Актуальные проблемы преподавания географии в аспекте требований к результатам обучения ФГОС</vt:lpstr>
      <vt:lpstr>Требования к результатам обучения ФГОС</vt:lpstr>
      <vt:lpstr>Портрет выпускника начальной школы</vt:lpstr>
      <vt:lpstr>Предметные результаты освоения основной образовательной программы начального общего образования </vt:lpstr>
      <vt:lpstr>Использование ИКТ</vt:lpstr>
      <vt:lpstr>Проектный метод</vt:lpstr>
      <vt:lpstr>Проблемы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проблемы преподавания географии в аспекте требований к результатам обучения ФГОС</dc:title>
  <dc:creator>User</dc:creator>
  <cp:lastModifiedBy>User</cp:lastModifiedBy>
  <cp:revision>10</cp:revision>
  <dcterms:created xsi:type="dcterms:W3CDTF">2012-08-28T08:33:12Z</dcterms:created>
  <dcterms:modified xsi:type="dcterms:W3CDTF">2012-08-28T10:58:41Z</dcterms:modified>
</cp:coreProperties>
</file>