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М.Ю. Лермонтов «Песня про царя Ивана Васильевича, молодого опричника и удалого купца Калашникова»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764704"/>
            <a:ext cx="8382000" cy="50405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Особенности сюжета поэмы. Образы гусляров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776"/>
            <a:ext cx="4041648" cy="576064"/>
          </a:xfrm>
        </p:spPr>
        <p:txBody>
          <a:bodyPr/>
          <a:lstStyle/>
          <a:p>
            <a:r>
              <a:rPr lang="ru-RU" dirty="0" smtClean="0"/>
              <a:t>Романтический характер поэмы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412776"/>
            <a:ext cx="4041775" cy="504056"/>
          </a:xfrm>
        </p:spPr>
        <p:txBody>
          <a:bodyPr/>
          <a:lstStyle/>
          <a:p>
            <a:r>
              <a:rPr lang="ru-RU" dirty="0" smtClean="0"/>
              <a:t>Черты реалистического произведения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204864"/>
            <a:ext cx="4041648" cy="4389855"/>
          </a:xfrm>
        </p:spPr>
        <p:txBody>
          <a:bodyPr/>
          <a:lstStyle/>
          <a:p>
            <a:r>
              <a:rPr lang="ru-RU" sz="2800" dirty="0" smtClean="0"/>
              <a:t>Идеи свободы</a:t>
            </a:r>
          </a:p>
          <a:p>
            <a:r>
              <a:rPr lang="ru-RU" sz="2800" dirty="0" smtClean="0"/>
              <a:t>Интерес к истории и сильным личностям</a:t>
            </a:r>
          </a:p>
          <a:p>
            <a:r>
              <a:rPr lang="ru-RU" sz="2800" dirty="0" smtClean="0"/>
              <a:t>Напряжённость чувств героев</a:t>
            </a:r>
          </a:p>
          <a:p>
            <a:r>
              <a:rPr lang="ru-RU" sz="2800" dirty="0" smtClean="0"/>
              <a:t>Субъективность и эмоциональность авторского языка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204864"/>
            <a:ext cx="4041775" cy="438985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Показ реалистических деталей жизни и быта героев</a:t>
            </a:r>
          </a:p>
          <a:p>
            <a:r>
              <a:rPr lang="ru-RU" sz="2400" dirty="0" smtClean="0"/>
              <a:t>Изображение жизни в её причинно-следственных связях</a:t>
            </a:r>
          </a:p>
          <a:p>
            <a:r>
              <a:rPr lang="ru-RU" sz="2400" dirty="0" smtClean="0"/>
              <a:t>Критика общественных отношений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76064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Авторское изображение к событиям, героям, их поступкам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529060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Иван Грозный</a:t>
            </a:r>
          </a:p>
          <a:p>
            <a:r>
              <a:rPr lang="ru-RU" sz="2400" dirty="0" err="1" smtClean="0"/>
              <a:t>Кирибеевич</a:t>
            </a:r>
            <a:endParaRPr lang="ru-RU" sz="2400" dirty="0" smtClean="0"/>
          </a:p>
          <a:p>
            <a:r>
              <a:rPr lang="ru-RU" sz="2400" dirty="0" smtClean="0"/>
              <a:t>Калашников</a:t>
            </a:r>
          </a:p>
          <a:p>
            <a:r>
              <a:rPr lang="ru-RU" sz="2400" dirty="0" smtClean="0"/>
              <a:t>Алёна Дмитриевна</a:t>
            </a:r>
          </a:p>
          <a:p>
            <a:r>
              <a:rPr lang="ru-RU" sz="2400" dirty="0" smtClean="0"/>
              <a:t>Рассказ </a:t>
            </a:r>
            <a:r>
              <a:rPr lang="ru-RU" sz="2400" dirty="0" err="1" smtClean="0"/>
              <a:t>Кирибеевича</a:t>
            </a:r>
            <a:r>
              <a:rPr lang="ru-RU" sz="2400" dirty="0" smtClean="0"/>
              <a:t> о своей любви</a:t>
            </a:r>
          </a:p>
          <a:p>
            <a:r>
              <a:rPr lang="ru-RU" sz="2400" dirty="0" smtClean="0"/>
              <a:t>Рассказ Алёны Дмитриевны</a:t>
            </a:r>
          </a:p>
          <a:p>
            <a:r>
              <a:rPr lang="ru-RU" sz="2400" dirty="0" smtClean="0"/>
              <a:t>Кулачный </a:t>
            </a:r>
          </a:p>
          <a:p>
            <a:r>
              <a:rPr lang="ru-RU" sz="2400" dirty="0" smtClean="0"/>
              <a:t>Смерть Калашникова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529060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Докажите, что авторская оценка героев и событий совпадает с оценкой гусляров и нравственной позицией народа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Определите художественную функцию пейзажа в поэме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5034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51104"/>
                <a:gridCol w="13784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Пейзажные зарисовки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цитаты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Часть1:</a:t>
                      </a:r>
                      <a:r>
                        <a:rPr lang="ru-RU" sz="2400" baseline="0" dirty="0" smtClean="0"/>
                        <a:t> описание солнца и тучек как отрицательный параллелизм к образу царя и его окружения; описание месяца и звёзд как аллегория к  отношениям царя и его соратников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Часть2: описание зари, тучек и метелицы как предшественников недоброго; описание ночи и снега как средство передачи волнения в душе героя</a:t>
                      </a:r>
                      <a:r>
                        <a:rPr lang="ru-RU" sz="2400" baseline="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Часть3: описание рассвета в Москве как символ красоты</a:t>
                      </a:r>
                      <a:r>
                        <a:rPr lang="ru-RU" sz="2400" baseline="0" dirty="0" smtClean="0"/>
                        <a:t> и гармонии в природе в отличие от страстей в человеческих душах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32048"/>
          </a:xfrm>
        </p:spPr>
        <p:txBody>
          <a:bodyPr>
            <a:noAutofit/>
          </a:bodyPr>
          <a:lstStyle/>
          <a:p>
            <a:r>
              <a:rPr lang="ru-RU" sz="2400" dirty="0" smtClean="0"/>
              <a:t>Язык поэмы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Изобразительно-выразительные средства языка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Художественная функция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Эпитеты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Метафоры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Сравнения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Олицетворения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Гиперболы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Анафоры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Параллелизмы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Антитезы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М.Ю. Лермонтов в поисках идеального героя обращается к истории?</a:t>
            </a:r>
          </a:p>
          <a:p>
            <a:r>
              <a:rPr lang="ru-RU" dirty="0" smtClean="0"/>
              <a:t>Какие вечные нравственные ценности он провозглашает в поэме?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Конфликт и система образов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1-ая часть поэмы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50662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Причитывать</a:t>
            </a:r>
          </a:p>
          <a:p>
            <a:r>
              <a:rPr lang="ru-RU" sz="3200" dirty="0" smtClean="0"/>
              <a:t>Тешиться</a:t>
            </a:r>
          </a:p>
          <a:p>
            <a:r>
              <a:rPr lang="ru-RU" sz="3200" dirty="0" err="1" smtClean="0"/>
              <a:t>Гнушатися</a:t>
            </a:r>
            <a:endParaRPr lang="ru-RU" sz="3200" dirty="0" smtClean="0"/>
          </a:p>
          <a:p>
            <a:r>
              <a:rPr lang="ru-RU" sz="3200" dirty="0" err="1" smtClean="0"/>
              <a:t>Запотчесвать</a:t>
            </a:r>
            <a:endParaRPr lang="ru-RU" sz="3200" dirty="0" smtClean="0"/>
          </a:p>
          <a:p>
            <a:r>
              <a:rPr lang="ru-RU" sz="3200" dirty="0" smtClean="0"/>
              <a:t>Молодушки</a:t>
            </a:r>
          </a:p>
          <a:p>
            <a:r>
              <a:rPr lang="ru-RU" sz="3200" dirty="0" err="1" smtClean="0"/>
              <a:t>Опостылили</a:t>
            </a:r>
            <a:endParaRPr lang="ru-RU" sz="3200" dirty="0" smtClean="0"/>
          </a:p>
          <a:p>
            <a:r>
              <a:rPr lang="ru-RU" sz="3200" dirty="0" smtClean="0"/>
              <a:t>Копьё </a:t>
            </a:r>
            <a:r>
              <a:rPr lang="ru-RU" sz="3200" dirty="0" err="1" smtClean="0"/>
              <a:t>бусурманское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50662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 эти слова связаны с фольклором?</a:t>
            </a:r>
          </a:p>
          <a:p>
            <a:r>
              <a:rPr lang="ru-RU" sz="2800" dirty="0" smtClean="0"/>
              <a:t>В каких из них звучит авторская оценка событий?</a:t>
            </a:r>
          </a:p>
          <a:p>
            <a:r>
              <a:rPr lang="ru-RU" sz="2800" dirty="0" smtClean="0"/>
              <a:t>Как в ней отражаются законы народной нравственности?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1-ая часть поэмы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детали царского быта воссоздаёт Лермонтов?</a:t>
            </a:r>
          </a:p>
          <a:p>
            <a:r>
              <a:rPr lang="ru-RU" dirty="0" smtClean="0"/>
              <a:t>Каким изображён Иван Грозный?</a:t>
            </a:r>
          </a:p>
          <a:p>
            <a:r>
              <a:rPr lang="ru-RU" dirty="0" smtClean="0"/>
              <a:t>Докажите, что портреты </a:t>
            </a:r>
            <a:r>
              <a:rPr lang="ru-RU" dirty="0" err="1" smtClean="0"/>
              <a:t>Киребеевича</a:t>
            </a:r>
            <a:r>
              <a:rPr lang="ru-RU" dirty="0" smtClean="0"/>
              <a:t> и Алёны Дмитриевны даны в фольклорном ключе.</a:t>
            </a:r>
          </a:p>
          <a:p>
            <a:r>
              <a:rPr lang="ru-RU" dirty="0" smtClean="0"/>
              <a:t>Как во фрагменте намечен основной конфликт поэмы?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2-ая </a:t>
            </a:r>
            <a:r>
              <a:rPr lang="ru-RU" dirty="0" smtClean="0"/>
              <a:t>часть поэмы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r>
              <a:rPr lang="ru-RU" dirty="0" smtClean="0"/>
              <a:t>Какие черты купеческого быта и законов семейной жизни Древней Руси воссоздаёт Лермонтов? Докажите, что детали жизни и быта достоверны.</a:t>
            </a:r>
          </a:p>
          <a:p>
            <a:r>
              <a:rPr lang="ru-RU" dirty="0" smtClean="0"/>
              <a:t>Почему для Калашникова главной бедой было то, что его семью опозорил </a:t>
            </a:r>
            <a:r>
              <a:rPr lang="ru-RU" dirty="0" err="1" smtClean="0"/>
              <a:t>Кирибеевич</a:t>
            </a:r>
            <a:r>
              <a:rPr lang="ru-RU" dirty="0" smtClean="0"/>
              <a:t>? </a:t>
            </a:r>
          </a:p>
          <a:p>
            <a:r>
              <a:rPr lang="ru-RU" dirty="0" smtClean="0"/>
              <a:t>Почему он не испугался опричника?</a:t>
            </a:r>
          </a:p>
          <a:p>
            <a:r>
              <a:rPr lang="ru-RU" dirty="0" smtClean="0"/>
              <a:t>Как в семейных отношениях купца отразились законы народной нравственности?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9112"/>
          </a:xfrm>
        </p:spPr>
        <p:txBody>
          <a:bodyPr/>
          <a:lstStyle/>
          <a:p>
            <a:r>
              <a:rPr lang="ru-RU" dirty="0" smtClean="0"/>
              <a:t>3-я </a:t>
            </a:r>
            <a:r>
              <a:rPr lang="ru-RU" dirty="0" smtClean="0"/>
              <a:t>часть поэмы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Докажите, что слова Калашникова перед боем помогли ему одержать моральную победу над </a:t>
            </a:r>
            <a:r>
              <a:rPr lang="ru-RU" dirty="0" err="1" smtClean="0"/>
              <a:t>Кирибеевичем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Почему Калашников не сказал царю, за что он убил опричника?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04056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Сравнительная характеристика Калашникова и </a:t>
            </a:r>
            <a:r>
              <a:rPr lang="ru-RU" sz="2400" dirty="0" err="1" smtClean="0"/>
              <a:t>Кирибеевича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Происхождение и социальное происхождение.</a:t>
            </a:r>
          </a:p>
          <a:p>
            <a:pPr lvl="0"/>
            <a:r>
              <a:rPr lang="ru-RU" dirty="0" smtClean="0"/>
              <a:t>Прошлое.</a:t>
            </a:r>
          </a:p>
          <a:p>
            <a:pPr lvl="0"/>
            <a:r>
              <a:rPr lang="ru-RU" dirty="0" smtClean="0"/>
              <a:t>* Значение имени и фамилии.</a:t>
            </a:r>
          </a:p>
          <a:p>
            <a:pPr lvl="0"/>
            <a:r>
              <a:rPr lang="ru-RU" dirty="0" smtClean="0"/>
              <a:t>Место первого появления.</a:t>
            </a:r>
          </a:p>
          <a:p>
            <a:pPr lvl="0"/>
            <a:r>
              <a:rPr lang="ru-RU" dirty="0" smtClean="0"/>
              <a:t>Портрет героя и динамика портрета.</a:t>
            </a:r>
          </a:p>
          <a:p>
            <a:pPr lvl="0"/>
            <a:r>
              <a:rPr lang="ru-RU" dirty="0" smtClean="0"/>
              <a:t>Мио вещей, характеризующий героя.</a:t>
            </a:r>
          </a:p>
          <a:p>
            <a:pPr lvl="0"/>
            <a:r>
              <a:rPr lang="ru-RU" dirty="0" smtClean="0"/>
              <a:t>Поступки, отражающие внутреннюю сущность героя.</a:t>
            </a:r>
          </a:p>
          <a:p>
            <a:pPr lvl="0"/>
            <a:r>
              <a:rPr lang="ru-RU" dirty="0" smtClean="0"/>
              <a:t>Оценки другими персонажами: Иваном Грозным, Алёной Дмитриевной, гуслярами.</a:t>
            </a:r>
          </a:p>
          <a:p>
            <a:pPr lvl="0"/>
            <a:r>
              <a:rPr lang="ru-RU" dirty="0" smtClean="0"/>
              <a:t>Авторское отношение к герою.</a:t>
            </a:r>
          </a:p>
          <a:p>
            <a:pPr lvl="0"/>
            <a:r>
              <a:rPr lang="ru-RU" dirty="0" smtClean="0"/>
              <a:t> * Оценка образа в критике.</a:t>
            </a:r>
          </a:p>
          <a:p>
            <a:pPr lvl="0"/>
            <a:r>
              <a:rPr lang="ru-RU" dirty="0" smtClean="0"/>
              <a:t> Выводы.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/>
              </a:rPr>
              <a:t>Проблематика и поэтика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Особенности сюжета поэмы. Образы гусляров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r>
              <a:rPr lang="ru-RU" dirty="0" smtClean="0"/>
              <a:t>Определите элементы сюжета поэмы: зачин, экспозицию, завязку, развитие действия, кульминацию, развязку, концовку.</a:t>
            </a:r>
          </a:p>
          <a:p>
            <a:r>
              <a:rPr lang="ru-RU" dirty="0" smtClean="0"/>
              <a:t>Какова роль образов гусляров?</a:t>
            </a:r>
          </a:p>
          <a:p>
            <a:r>
              <a:rPr lang="ru-RU" dirty="0" smtClean="0"/>
              <a:t>Почему каждая часть поэмы заканчивается их словами?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</TotalTime>
  <Words>492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М.Ю. Лермонтов «Песня про царя Ивана Васильевича, молодого опричника и удалого купца Калашникова»</vt:lpstr>
      <vt:lpstr>Конфликт и система образов</vt:lpstr>
      <vt:lpstr>1-ая часть поэмы</vt:lpstr>
      <vt:lpstr>1-ая часть поэмы</vt:lpstr>
      <vt:lpstr>2-ая часть поэмы</vt:lpstr>
      <vt:lpstr>3-я часть поэмы</vt:lpstr>
      <vt:lpstr>Сравнительная характеристика Калашникова и Кирибеевича</vt:lpstr>
      <vt:lpstr>Проблематика и поэтика</vt:lpstr>
      <vt:lpstr>Особенности сюжета поэмы. Образы гусляров</vt:lpstr>
      <vt:lpstr>Особенности сюжета поэмы. Образы гусляров</vt:lpstr>
      <vt:lpstr>Авторское изображение к событиям, героям, их поступкам</vt:lpstr>
      <vt:lpstr>Определите художественную функцию пейзажа в поэме</vt:lpstr>
      <vt:lpstr>Язык поэмы</vt:lpstr>
      <vt:lpstr>Итоговые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М.Ю. Лермонтов «Песня про царя Ивана Васильевича, молодого опричника и удалого купца Калашникова»</dc:title>
  <dc:creator>1</dc:creator>
  <cp:lastModifiedBy>1</cp:lastModifiedBy>
  <cp:revision>6</cp:revision>
  <dcterms:created xsi:type="dcterms:W3CDTF">2014-11-04T04:24:06Z</dcterms:created>
  <dcterms:modified xsi:type="dcterms:W3CDTF">2014-11-04T05:21:50Z</dcterms:modified>
</cp:coreProperties>
</file>