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81" r:id="rId10"/>
    <p:sldId id="265" r:id="rId11"/>
    <p:sldId id="282" r:id="rId12"/>
    <p:sldId id="283" r:id="rId13"/>
    <p:sldId id="266" r:id="rId14"/>
    <p:sldId id="268" r:id="rId15"/>
    <p:sldId id="271" r:id="rId16"/>
    <p:sldId id="269" r:id="rId17"/>
    <p:sldId id="270" r:id="rId18"/>
    <p:sldId id="274" r:id="rId19"/>
    <p:sldId id="273" r:id="rId20"/>
    <p:sldId id="275" r:id="rId21"/>
    <p:sldId id="276" r:id="rId22"/>
    <p:sldId id="284" r:id="rId23"/>
    <p:sldId id="286" r:id="rId24"/>
    <p:sldId id="277" r:id="rId25"/>
    <p:sldId id="278" r:id="rId26"/>
    <p:sldId id="279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82BAD-B071-43B8-90E7-348B0CCC28F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531CF-E3CA-48B1-A8D9-1249DF7F8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531CF-E3CA-48B1-A8D9-1249DF7F805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531CF-E3CA-48B1-A8D9-1249DF7F805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2D4A7F-6972-422E-A22E-A606516D929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C7A0AF-A5B6-4C55-AF0D-189F74505C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85861"/>
            <a:ext cx="8458200" cy="2586052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Анализ лирики Тютчева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14818"/>
            <a:ext cx="7854696" cy="76631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Презентация учителя ГБОУ СОШ с. </a:t>
            </a:r>
            <a:r>
              <a:rPr lang="ru-RU" sz="2400" dirty="0" err="1" smtClean="0">
                <a:latin typeface="Arial Black" pitchFamily="34" charset="0"/>
              </a:rPr>
              <a:t>Узюково</a:t>
            </a:r>
            <a:r>
              <a:rPr lang="ru-RU" sz="2400" dirty="0" smtClean="0">
                <a:latin typeface="Arial Black" pitchFamily="34" charset="0"/>
              </a:rPr>
              <a:t> Фроловой Т.В..</a:t>
            </a:r>
          </a:p>
          <a:p>
            <a:r>
              <a:rPr lang="ru-RU" sz="2400" dirty="0" smtClean="0">
                <a:latin typeface="Arial Black" pitchFamily="34" charset="0"/>
              </a:rPr>
              <a:t>                                  2013 год.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 Black" pitchFamily="34" charset="0"/>
              </a:rPr>
              <a:t>Поэт убеждён, что «мировая душа» находит своё выражение как в природе, так и во внутренней жизни человека.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Еще земли печален вид,       А воздух уж весною дышит,</a:t>
            </a:r>
          </a:p>
          <a:p>
            <a:pPr>
              <a:buNone/>
            </a:pPr>
            <a:r>
              <a:rPr lang="ru-RU" dirty="0" smtClean="0"/>
              <a:t>    И мертвый в поле </a:t>
            </a:r>
            <a:r>
              <a:rPr lang="ru-RU" dirty="0" err="1" smtClean="0"/>
              <a:t>стебль</a:t>
            </a:r>
            <a:r>
              <a:rPr lang="ru-RU" dirty="0" smtClean="0"/>
              <a:t> колышет,                                   И елей ветви шевелит —</a:t>
            </a:r>
          </a:p>
          <a:p>
            <a:pPr>
              <a:buNone/>
            </a:pPr>
            <a:r>
              <a:rPr lang="ru-RU" dirty="0" smtClean="0"/>
              <a:t>    Еще природа не проснулась,</a:t>
            </a:r>
          </a:p>
          <a:p>
            <a:pPr>
              <a:buNone/>
            </a:pPr>
            <a:r>
              <a:rPr lang="ru-RU" dirty="0" smtClean="0"/>
              <a:t>    Но сквозь редеющего сна</a:t>
            </a:r>
          </a:p>
          <a:p>
            <a:pPr>
              <a:buNone/>
            </a:pPr>
            <a:r>
              <a:rPr lang="ru-RU" dirty="0" smtClean="0"/>
              <a:t>    Весну послышала она</a:t>
            </a:r>
          </a:p>
          <a:p>
            <a:pPr>
              <a:buNone/>
            </a:pPr>
            <a:r>
              <a:rPr lang="ru-RU" dirty="0" smtClean="0"/>
              <a:t>    И ей невольно улыбнулась... </a:t>
            </a:r>
          </a:p>
          <a:p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Душа, душа, спала и ты...</a:t>
            </a:r>
          </a:p>
          <a:p>
            <a:pPr>
              <a:buNone/>
            </a:pPr>
            <a:r>
              <a:rPr lang="ru-RU" dirty="0" smtClean="0"/>
              <a:t>     Но что же вдруг тебя волнует,                                Твой сон ласкает и целует</a:t>
            </a:r>
          </a:p>
          <a:p>
            <a:pPr>
              <a:buNone/>
            </a:pPr>
            <a:r>
              <a:rPr lang="ru-RU" dirty="0" smtClean="0"/>
              <a:t>     И золотит твои мечты?..</a:t>
            </a:r>
          </a:p>
          <a:p>
            <a:pPr>
              <a:buNone/>
            </a:pPr>
            <a:r>
              <a:rPr lang="ru-RU" dirty="0" smtClean="0"/>
              <a:t>     Блестят и тают глыбы снега,</a:t>
            </a:r>
          </a:p>
          <a:p>
            <a:pPr>
              <a:buNone/>
            </a:pPr>
            <a:r>
              <a:rPr lang="ru-RU" dirty="0" smtClean="0"/>
              <a:t>     Блестит лазурь, играет кровь...</a:t>
            </a:r>
          </a:p>
          <a:p>
            <a:pPr>
              <a:buNone/>
            </a:pPr>
            <a:r>
              <a:rPr lang="ru-RU" dirty="0" smtClean="0"/>
              <a:t>     Или весенняя то нега?..</a:t>
            </a:r>
          </a:p>
          <a:p>
            <a:pPr>
              <a:buNone/>
            </a:pPr>
            <a:r>
              <a:rPr lang="ru-RU" dirty="0" smtClean="0"/>
              <a:t>     Или то женская любовь?..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Особенности лексики стихотворений Тютчева о природе: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dirty="0" smtClean="0"/>
              <a:t>составные эпитеты ( «пасмурно-багровый», «родственно-легко», «громокипящий», «</a:t>
            </a:r>
            <a:r>
              <a:rPr lang="ru-RU" dirty="0" err="1" smtClean="0"/>
              <a:t>молниевидный</a:t>
            </a:r>
            <a:r>
              <a:rPr lang="ru-RU" dirty="0" smtClean="0"/>
              <a:t>», «мглисто-лилейно»,</a:t>
            </a:r>
          </a:p>
          <a:p>
            <a:r>
              <a:rPr lang="ru-RU" dirty="0" smtClean="0"/>
              <a:t>тяготение к ораторским, дидактическим, полемическим интонациям, в его пристрастии к </a:t>
            </a:r>
            <a:r>
              <a:rPr lang="ru-RU" dirty="0" err="1" smtClean="0"/>
              <a:t>витийственно-пророческому</a:t>
            </a:r>
            <a:r>
              <a:rPr lang="ru-RU" dirty="0" smtClean="0"/>
              <a:t> пафосу ( «Не то, что мните вы природа…»; «Смотри, как на родном просторе», 1851 г.)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Возвышенный мир природы, родственный душе человека, выступает у Тютчева как антипод человеческой деятельности.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7170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Человек для Тютчева  - «грёза природы», «ничтожная пыль», «мыслящий тростник», «злак земной». С удивительной лёгкостью исчезает он с лица земли, точно льдина растворяясь в мировом океане.</a:t>
            </a:r>
          </a:p>
          <a:p>
            <a:r>
              <a:rPr lang="ru-RU" dirty="0" smtClean="0"/>
              <a:t>Человек в поэзии Тютчева и слаб, и величествен одновременно.</a:t>
            </a:r>
          </a:p>
          <a:p>
            <a:r>
              <a:rPr lang="ru-RU" dirty="0" smtClean="0"/>
              <a:t>Стихийная катастрофичность жизни не просто ужасает поэта, но притягивает 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Arial Black" pitchFamily="34" charset="0"/>
              </a:rPr>
              <a:t>«Эти бедные селенья, Эта скудная природа…»</a:t>
            </a:r>
            <a:endParaRPr lang="ru-RU" i="1" dirty="0">
              <a:latin typeface="Arial Black" pitchFamily="34" charset="0"/>
            </a:endParaRPr>
          </a:p>
        </p:txBody>
      </p:sp>
      <p:pic>
        <p:nvPicPr>
          <p:cNvPr id="4" name="Содержимое 3" descr="эти бедные селенья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6575" y="1935163"/>
            <a:ext cx="649085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14357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Эти бедные селенья,</a:t>
            </a:r>
          </a:p>
          <a:p>
            <a:r>
              <a:rPr lang="ru-RU" sz="2400" dirty="0" smtClean="0"/>
              <a:t> Эта скудная природа -</a:t>
            </a:r>
          </a:p>
          <a:p>
            <a:r>
              <a:rPr lang="ru-RU" sz="2400" dirty="0" smtClean="0"/>
              <a:t> Край родной долготерпенья,</a:t>
            </a:r>
          </a:p>
          <a:p>
            <a:r>
              <a:rPr lang="ru-RU" sz="2400" dirty="0" smtClean="0"/>
              <a:t> Край ты русского народа!</a:t>
            </a:r>
          </a:p>
          <a:p>
            <a:endParaRPr lang="ru-RU" sz="2400" dirty="0" smtClean="0"/>
          </a:p>
          <a:p>
            <a:r>
              <a:rPr lang="ru-RU" sz="2400" dirty="0" smtClean="0"/>
              <a:t> Не поймет и не заметит</a:t>
            </a:r>
          </a:p>
          <a:p>
            <a:r>
              <a:rPr lang="ru-RU" sz="2400" dirty="0" smtClean="0"/>
              <a:t> Гордый взор иноплеменный,</a:t>
            </a:r>
          </a:p>
          <a:p>
            <a:r>
              <a:rPr lang="ru-RU" sz="2400" dirty="0" smtClean="0"/>
              <a:t> Что сквозит и тайно светит</a:t>
            </a:r>
          </a:p>
          <a:p>
            <a:r>
              <a:rPr lang="ru-RU" sz="2400" dirty="0" smtClean="0"/>
              <a:t> В наготе твоей смиренной.</a:t>
            </a:r>
          </a:p>
          <a:p>
            <a:endParaRPr lang="ru-RU" sz="2400" dirty="0" smtClean="0"/>
          </a:p>
          <a:p>
            <a:r>
              <a:rPr lang="ru-RU" sz="2400" dirty="0" smtClean="0"/>
              <a:t> Удрученный ношей крестной,</a:t>
            </a:r>
          </a:p>
          <a:p>
            <a:r>
              <a:rPr lang="ru-RU" sz="2400" dirty="0" smtClean="0"/>
              <a:t> Всю тебя, земля родная,</a:t>
            </a:r>
          </a:p>
          <a:p>
            <a:r>
              <a:rPr lang="ru-RU" sz="2400" dirty="0" smtClean="0"/>
              <a:t> В рабском виде царь небесный</a:t>
            </a:r>
          </a:p>
          <a:p>
            <a:r>
              <a:rPr lang="ru-RU" sz="2400" dirty="0" smtClean="0"/>
              <a:t> Исходил, благословляя.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 Black" pitchFamily="34" charset="0"/>
              </a:rPr>
              <a:t>Особенности синтаксиса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143116"/>
            <a:ext cx="4038600" cy="459740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Поэт использует анафору: «Эти бедные», «Эта скудная» ( «эти», «эта»).</a:t>
            </a:r>
          </a:p>
          <a:p>
            <a:r>
              <a:rPr lang="ru-RU" sz="2400" dirty="0" smtClean="0"/>
              <a:t>Анафора «край».</a:t>
            </a:r>
          </a:p>
          <a:p>
            <a:r>
              <a:rPr lang="ru-RU" sz="2400" dirty="0" smtClean="0"/>
              <a:t>Параллелизм : изображение природы сопоставляется с описанием чувств человека.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3116"/>
            <a:ext cx="4038600" cy="463227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Поэт использует инверсию: «в наготе твоей смиренной», «царь небесный», «исходил, благословляя».</a:t>
            </a:r>
          </a:p>
          <a:p>
            <a:r>
              <a:rPr lang="ru-RU" sz="2400" dirty="0" smtClean="0"/>
              <a:t>Использование глаголов создают динамику:  «не поймёт и не заметит», «сквозит и светит», «исходил».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стихотворения.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Стихотворение написано 13 августа 1855   года.</a:t>
            </a:r>
          </a:p>
          <a:p>
            <a:r>
              <a:rPr lang="ru-RU" sz="2800" dirty="0" smtClean="0"/>
              <a:t> Стихотворение вызывает грустные и одновременное торжественные чувства.</a:t>
            </a:r>
          </a:p>
          <a:p>
            <a:r>
              <a:rPr lang="ru-RU" sz="2800" dirty="0" smtClean="0"/>
              <a:t>Картины, которые открываются при чтении читателю, - это сниженная природа, это убогая, нищенская, простая деревенская Россия.</a:t>
            </a:r>
          </a:p>
          <a:p>
            <a:r>
              <a:rPr lang="ru-RU" sz="2800" dirty="0" smtClean="0"/>
              <a:t>Стихотворение состоит из 3-х строф, каждая из которых представляет четверостишие.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Размер, рифма, особенности поэтики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Размер двусложный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| - ~ |.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Четырёхстопный хорей.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Рифма  перекрёстная: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« селенья – долготерпенья» ( 1-3  строки),  «природа – народа» (2-4 строки).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Эпитеты: «бедные»,  «скудная», «родной», «русского».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4854751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Метафоры: «гордый взор иноплеменный», «в наготе твоей смиренно»,  «удручённый ношей крестной»,  « в рабском виде».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Глаголы с отрицанием, создающие динамику: «не поймёт и не заметит». Глаголы, помогающие ощутить образ, чуждый России: « сквозит и светит».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Образ Бога передан глаголом «исходил» с уточнением «благословляя».</a:t>
            </a:r>
          </a:p>
          <a:p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…Мысль г.Тютчева всегда сливается с образом, взятым из мира души или природы, проникается им. ( И.С.Тургенев)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Автор использует противопоставление «своего» и «чужого»,  «родного» и «инородного». </a:t>
            </a:r>
          </a:p>
          <a:p>
            <a:r>
              <a:rPr lang="ru-RU" sz="2400" dirty="0" smtClean="0"/>
              <a:t>Иноземец не в силах понять истинную русскую действительность.  Самая высшая красота – это религиозное чувство.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Россия  - страна, хранимая  Богом, благословленная им. И в стихотворении появляется религиозная символика. Бог становится свидетелем долготерпения народа, его страдания.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71636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Образ лирического героя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5" name="Содержимое 4" descr="571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99379" y="1920875"/>
            <a:ext cx="3354242" cy="44338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Лирический герой  - единомышленник автора.  Он и слаб, потому что переживает  унижения, нищету народа. Он и величествен одновременно. Он верит в преобразования России, в её лучшее завтра.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Arial Black" pitchFamily="34" charset="0"/>
              </a:rPr>
              <a:t>Темы поэзии Ф.И. Тютчева:</a:t>
            </a: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Философская ( О смысле жизни, мироздании, космосе, хаосе ).</a:t>
            </a:r>
          </a:p>
          <a:p>
            <a:endParaRPr lang="ru-RU" b="1" dirty="0" smtClean="0"/>
          </a:p>
          <a:p>
            <a:r>
              <a:rPr lang="ru-RU" b="1" dirty="0" smtClean="0"/>
              <a:t>Гражданская.</a:t>
            </a:r>
          </a:p>
          <a:p>
            <a:endParaRPr lang="ru-RU" b="1" dirty="0" smtClean="0"/>
          </a:p>
          <a:p>
            <a:r>
              <a:rPr lang="ru-RU" b="1" dirty="0" smtClean="0"/>
              <a:t>Тема природы.</a:t>
            </a:r>
          </a:p>
          <a:p>
            <a:endParaRPr lang="ru-RU" b="1" dirty="0" smtClean="0"/>
          </a:p>
          <a:p>
            <a:r>
              <a:rPr lang="ru-RU" b="1" dirty="0" smtClean="0"/>
              <a:t>Любовная.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772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У него не то что мыслящая поэзия, а поэтическая мысль: не чувство рассуждающее, мыслящее – а мысль, чувствующая и живая.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431288"/>
          </a:xfrm>
        </p:spPr>
        <p:txBody>
          <a:bodyPr>
            <a:normAutofit/>
          </a:bodyPr>
          <a:lstStyle/>
          <a:p>
            <a:r>
              <a:rPr lang="ru-RU" dirty="0" smtClean="0"/>
              <a:t>Поэт использует в стихотворении аллитерацию: звуки «</a:t>
            </a:r>
            <a:r>
              <a:rPr lang="ru-RU" dirty="0" err="1" smtClean="0"/>
              <a:t>дн</a:t>
            </a:r>
            <a:r>
              <a:rPr lang="ru-RU" dirty="0" smtClean="0"/>
              <a:t>», «л», «</a:t>
            </a:r>
            <a:r>
              <a:rPr lang="ru-RU" dirty="0" err="1" smtClean="0"/>
              <a:t>кр</a:t>
            </a:r>
            <a:r>
              <a:rPr lang="ru-RU" dirty="0" smtClean="0"/>
              <a:t>», «с», «</a:t>
            </a:r>
            <a:r>
              <a:rPr lang="ru-RU" dirty="0" err="1" smtClean="0"/>
              <a:t>рт</a:t>
            </a:r>
            <a:r>
              <a:rPr lang="ru-RU" dirty="0" smtClean="0"/>
              <a:t>». Эти звуки помогают созданию образов стихотворения и выражению настроения лирического героя, грустного и одновременно торжественного, помогают прочувствовать веру в лучшее завтра русского народа.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Стихотворение «Эти бедные селенья» можно сопоставить с картинами русских художников, со стихотворением  М.Ю. Лермонтова «Родина».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" name="Содержимое 3" descr="21490780_Izobrazhenie_0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000" y="2796381"/>
            <a:ext cx="3556000" cy="266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Одной из центральных в зрелой лирике Тютчева стала тема любви.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/>
          <a:lstStyle/>
          <a:p>
            <a:r>
              <a:rPr lang="ru-RU" dirty="0" smtClean="0"/>
              <a:t>Любовь для поэта – «и блаженство, и безнадёжность», , напряжённое , трагическое чувство, несущее человеку страдание и счастье, «поединок роковой» двух сердец.</a:t>
            </a:r>
          </a:p>
          <a:p>
            <a:r>
              <a:rPr lang="ru-RU" dirty="0" smtClean="0"/>
              <a:t>«Блаженно-роковое» чувство, требующее высшего напряжения душевных сил, любовь стала для поэта прообразом, символом человеческого существования вообще.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илентиум схема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09682"/>
            <a:ext cx="8215370" cy="62625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«Я встретил вас, и всё былое в отжившем сердце ожило…» ( К.Б.)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92993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214554"/>
            <a:ext cx="3714776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стихотворения.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Тютчев, будучи в 1823 году в Баварии, влюбился  Амалию </a:t>
            </a:r>
            <a:r>
              <a:rPr lang="ru-RU" dirty="0" err="1" smtClean="0"/>
              <a:t>Лерхенфельд</a:t>
            </a:r>
            <a:r>
              <a:rPr lang="ru-RU" dirty="0" smtClean="0"/>
              <a:t>. Поэт сделал </a:t>
            </a:r>
            <a:r>
              <a:rPr lang="ru-RU" dirty="0" err="1" smtClean="0"/>
              <a:t>Амели</a:t>
            </a:r>
            <a:r>
              <a:rPr lang="ru-RU" dirty="0" smtClean="0"/>
              <a:t> предложение руки и сердца, но получил отказ. </a:t>
            </a:r>
          </a:p>
          <a:p>
            <a:r>
              <a:rPr lang="ru-RU" dirty="0" smtClean="0"/>
              <a:t>Поэт встретил </a:t>
            </a:r>
            <a:r>
              <a:rPr lang="ru-RU" dirty="0" err="1" smtClean="0"/>
              <a:t>Амели</a:t>
            </a:r>
            <a:r>
              <a:rPr lang="ru-RU" dirty="0" smtClean="0"/>
              <a:t>, когда она уже была замужем. Встреча состоялась в 1870 году в Карлсбаде. Это была баронесса </a:t>
            </a:r>
            <a:r>
              <a:rPr lang="ru-RU" dirty="0" err="1" smtClean="0"/>
              <a:t>Крюденер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Этой встрече Тютчев посвятил своё стихотворение «Я встретил вас…»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К.Б. ( Баронессе </a:t>
            </a:r>
            <a:r>
              <a:rPr lang="ru-RU" dirty="0" err="1" smtClean="0"/>
              <a:t>Крюденер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Я встретил вас, и всё былое</a:t>
            </a:r>
          </a:p>
          <a:p>
            <a:pPr>
              <a:buNone/>
            </a:pPr>
            <a:r>
              <a:rPr lang="ru-RU" dirty="0" smtClean="0"/>
              <a:t>    В отжившем сердце ожило;</a:t>
            </a:r>
          </a:p>
          <a:p>
            <a:pPr>
              <a:buNone/>
            </a:pPr>
            <a:r>
              <a:rPr lang="ru-RU" dirty="0" smtClean="0"/>
              <a:t>     Я вспомнил время молодое,- </a:t>
            </a:r>
          </a:p>
          <a:p>
            <a:pPr>
              <a:buNone/>
            </a:pPr>
            <a:r>
              <a:rPr lang="ru-RU" dirty="0" smtClean="0"/>
              <a:t>     И сердцу стало так тепло…</a:t>
            </a:r>
          </a:p>
          <a:p>
            <a:pPr>
              <a:buNone/>
            </a:pPr>
            <a:r>
              <a:rPr lang="ru-RU" dirty="0" smtClean="0"/>
              <a:t>     Как поздней осени порою, </a:t>
            </a:r>
          </a:p>
          <a:p>
            <a:pPr>
              <a:buNone/>
            </a:pPr>
            <a:r>
              <a:rPr lang="ru-RU" dirty="0" smtClean="0"/>
              <a:t>     Бывают дни, бывает час, </a:t>
            </a:r>
          </a:p>
          <a:p>
            <a:pPr>
              <a:buNone/>
            </a:pPr>
            <a:r>
              <a:rPr lang="ru-RU" dirty="0" smtClean="0"/>
              <a:t>     Когда повеет вдруг весною</a:t>
            </a:r>
          </a:p>
          <a:p>
            <a:pPr>
              <a:buNone/>
            </a:pPr>
            <a:r>
              <a:rPr lang="ru-RU" dirty="0" smtClean="0"/>
              <a:t>     И что-то встрепенётся в нас.</a:t>
            </a:r>
          </a:p>
          <a:p>
            <a:pPr>
              <a:buNone/>
            </a:pPr>
            <a:r>
              <a:rPr lang="ru-RU" dirty="0" smtClean="0"/>
              <a:t>     Так, весь обвеян дуновеньем</a:t>
            </a:r>
          </a:p>
          <a:p>
            <a:pPr>
              <a:buNone/>
            </a:pPr>
            <a:r>
              <a:rPr lang="ru-RU" dirty="0" smtClean="0"/>
              <a:t>     Тех лет душевной теплоты,</a:t>
            </a:r>
          </a:p>
          <a:p>
            <a:pPr>
              <a:buNone/>
            </a:pPr>
            <a:r>
              <a:rPr lang="ru-RU" dirty="0" smtClean="0"/>
              <a:t>      С давно забытым упоеньем </a:t>
            </a:r>
          </a:p>
          <a:p>
            <a:pPr>
              <a:buNone/>
            </a:pPr>
            <a:r>
              <a:rPr lang="ru-RU" dirty="0" smtClean="0"/>
              <a:t>      Смотрю на милые черты.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Как после вековой разлуки,</a:t>
            </a:r>
          </a:p>
          <a:p>
            <a:pPr>
              <a:buNone/>
            </a:pPr>
            <a:r>
              <a:rPr lang="ru-RU" dirty="0" smtClean="0"/>
              <a:t>    Гляжу на вас, как бы во сне,-</a:t>
            </a:r>
          </a:p>
          <a:p>
            <a:pPr>
              <a:buNone/>
            </a:pPr>
            <a:r>
              <a:rPr lang="ru-RU" dirty="0" smtClean="0"/>
              <a:t>    И вот – слышнее стали звуки,</a:t>
            </a:r>
          </a:p>
          <a:p>
            <a:pPr>
              <a:buNone/>
            </a:pPr>
            <a:r>
              <a:rPr lang="ru-RU" dirty="0" smtClean="0"/>
              <a:t>    Не умолкавшие во мне…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Тут не одно воспоминанье,</a:t>
            </a:r>
          </a:p>
          <a:p>
            <a:pPr>
              <a:buNone/>
            </a:pPr>
            <a:r>
              <a:rPr lang="ru-RU" dirty="0" smtClean="0"/>
              <a:t>     Тут жизнь заговорила вновь,-</a:t>
            </a:r>
          </a:p>
          <a:p>
            <a:pPr>
              <a:buNone/>
            </a:pPr>
            <a:r>
              <a:rPr lang="ru-RU" dirty="0" smtClean="0"/>
              <a:t>      И то же в нас очарованье,</a:t>
            </a:r>
          </a:p>
          <a:p>
            <a:pPr>
              <a:buNone/>
            </a:pPr>
            <a:r>
              <a:rPr lang="ru-RU" dirty="0" smtClean="0"/>
              <a:t>       И та ж в душе моей любовь!..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Спасибо за внимание!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2496" y="1962753"/>
            <a:ext cx="5779008" cy="4334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Особенности поэзии.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Преобладание пейзажей – одна из примет лирики Тютчева.</a:t>
            </a:r>
          </a:p>
          <a:p>
            <a:r>
              <a:rPr lang="ru-RU" dirty="0" smtClean="0"/>
              <a:t>Картины природы воплощают глубокие, напряжённые, трагические раздумья поэта о жизни и смерти, о человеке, человечестве, мироздании.</a:t>
            </a:r>
          </a:p>
          <a:p>
            <a:r>
              <a:rPr lang="ru-RU" dirty="0" smtClean="0"/>
              <a:t>Природа в его поэзии изменчива, динамична. Динамику создают глаголы.</a:t>
            </a:r>
          </a:p>
          <a:p>
            <a:r>
              <a:rPr lang="ru-RU" dirty="0" smtClean="0"/>
              <a:t>Природа многолика, насыщена звуками, красками, запахами.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8595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 Black" pitchFamily="34" charset="0"/>
              </a:rPr>
              <a:t>« На бесконечном, на вольном просторе</a:t>
            </a:r>
            <a:r>
              <a:rPr lang="en-US" sz="4000" dirty="0" smtClean="0">
                <a:latin typeface="Arial Black" pitchFamily="34" charset="0"/>
              </a:rPr>
              <a:t>/</a:t>
            </a:r>
            <a:r>
              <a:rPr lang="ru-RU" sz="4000" dirty="0" smtClean="0">
                <a:latin typeface="Arial Black" pitchFamily="34" charset="0"/>
              </a:rPr>
              <a:t> Блеск и движение, грохот и гром…»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Лирика проникнута восторгом перед величием и красотой, бесконечностью и многообразием природного царства.</a:t>
            </a:r>
          </a:p>
          <a:p>
            <a:r>
              <a:rPr lang="ru-RU" dirty="0" smtClean="0"/>
              <a:t>Поражает диапазон художественного видения поэта – от тонкого волоса паутины, что «блестит на праздной борозде», до океана вселенной, объемлющего «шар земной».</a:t>
            </a:r>
          </a:p>
          <a:p>
            <a:r>
              <a:rPr lang="ru-RU" dirty="0" smtClean="0"/>
              <a:t>Неожиданны, непредсказуемы эпитеты и метафоры, передающие столкновение и свободную игру природных сил.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«Дума за думой, волна за волной – Два проявленья стихии одной»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Солнечный день поэт называет «мглистым», пышность древесного убора – «ветхой», сияние ночного моря – «тусклым».</a:t>
            </a:r>
          </a:p>
          <a:p>
            <a:r>
              <a:rPr lang="ru-RU" dirty="0" smtClean="0"/>
              <a:t>Особенно привлекают Тютчева переходные, промежуточные моменты жизни природы. Он изображает осенний день, напоминающий о недавнем лете (« Есть в осени первоначальной…»), или же осенний вечер – предвестие зимы («Осенний вечер», 1830 г.). Он рисует первое пробуждение природы, перелом от зимы к весне («Ещё зимы печален вид </a:t>
            </a:r>
            <a:r>
              <a:rPr lang="en-US" dirty="0" smtClean="0"/>
              <a:t>/</a:t>
            </a:r>
            <a:r>
              <a:rPr lang="ru-RU" dirty="0" smtClean="0"/>
              <a:t>А воздух уж весною дышит…», 1836 г.).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«В ней есть любовь, в ней есть свобода,</a:t>
            </a:r>
            <a:r>
              <a:rPr lang="en-US" sz="3600" dirty="0" smtClean="0">
                <a:latin typeface="Arial Black" pitchFamily="34" charset="0"/>
              </a:rPr>
              <a:t>/</a:t>
            </a:r>
            <a:r>
              <a:rPr lang="ru-RU" sz="3600" dirty="0" smtClean="0">
                <a:latin typeface="Arial Black" pitchFamily="34" charset="0"/>
              </a:rPr>
              <a:t>В ней есть любовь, в ней есть язык…»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Природа в стихах Тютчева очеловечена, одухотворена. Она </a:t>
            </a:r>
            <a:r>
              <a:rPr lang="ru-RU" dirty="0" err="1" smtClean="0"/>
              <a:t>внутренно</a:t>
            </a:r>
            <a:r>
              <a:rPr lang="ru-RU" dirty="0" smtClean="0"/>
              <a:t> близка и понятна человеку, родственна ему.</a:t>
            </a:r>
          </a:p>
          <a:p>
            <a:r>
              <a:rPr lang="ru-RU" dirty="0" smtClean="0"/>
              <a:t>Словно живое мыслящее существо, она чувствует, радуется и грустит. «Лазурь небесная смеётся», полураздетый лес грустит», «с небес глядят «чуткие звёзды». </a:t>
            </a:r>
          </a:p>
          <a:p>
            <a:r>
              <a:rPr lang="ru-RU" dirty="0" smtClean="0"/>
              <a:t>У Тютчева не просто олицетворения и метафоры: живую красоту природы он «принимал и понимал не как свою фантазию, а как истину…».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14512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rial Black" pitchFamily="34" charset="0"/>
              </a:rPr>
              <a:t>«Душа, душа, спала и ты…»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Природа и человек образуют в лирике Тютчева глубинное единство, граница между ними подвижна, проницаема: «Дума за думой, волна за волной -</a:t>
            </a:r>
            <a:r>
              <a:rPr lang="en-US" dirty="0" smtClean="0"/>
              <a:t>/</a:t>
            </a:r>
            <a:r>
              <a:rPr lang="ru-RU" dirty="0" smtClean="0"/>
              <a:t>Два появленья стихии одной» («Волна и дума», 1851 г.). С этой точки зрения постижение природы есть созерцание самого себя в природе. Вот почему полна глубокого смысла </a:t>
            </a:r>
            <a:r>
              <a:rPr lang="ru-RU" dirty="0" err="1" smtClean="0"/>
              <a:t>двухчастная</a:t>
            </a:r>
            <a:r>
              <a:rPr lang="ru-RU" dirty="0" smtClean="0"/>
              <a:t> композиция многих стихотворений Тютчева, построенных на параллелизме между жизнью природы и жизнью души человеческой.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484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Бесконечно богатая, изменчивая, природа в стихах Тютчева предстаёт как гигантское целое, как единый организм, живущей своей особенной жизнью.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3643338"/>
          </a:xfrm>
        </p:spPr>
        <p:txBody>
          <a:bodyPr/>
          <a:lstStyle/>
          <a:p>
            <a:r>
              <a:rPr lang="ru-RU" dirty="0" smtClean="0"/>
              <a:t>Пейзажи проникнуты типично романтическим чувством «вселенской жизни»., ощущением целостности мирового бытия. В сущности, это не картины, не описания природы, а живые сценки, драматические сценки некоего сплошного действа. («Весенние воды», 1830г.; «зима недаром злится», 1836г.)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Его поэзия устремлена к величественному, бесконечному, её преимущественная сфера – жизнь стихий.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9916"/>
          </a:xfrm>
        </p:spPr>
        <p:txBody>
          <a:bodyPr>
            <a:normAutofit/>
          </a:bodyPr>
          <a:lstStyle/>
          <a:p>
            <a:r>
              <a:rPr lang="ru-RU" dirty="0" smtClean="0"/>
              <a:t>Отсюда – тяготение Тютчева к одической традиции 18 века, к архаизированной, торжественно-величавой речи.</a:t>
            </a:r>
          </a:p>
          <a:p>
            <a:r>
              <a:rPr lang="ru-RU" dirty="0" smtClean="0"/>
              <a:t>Эта традиция сочетается с характерной для немецкой романтической лирики формой фрагмента.</a:t>
            </a:r>
          </a:p>
          <a:p>
            <a:r>
              <a:rPr lang="ru-RU" dirty="0" smtClean="0"/>
              <a:t>Помимо обращения к архаизмам ( «мысль изреченная», «оный час») использует удлинённые многосложные слова, необычные, экзотические.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497</TotalTime>
  <Words>1662</Words>
  <Application>Microsoft Office PowerPoint</Application>
  <PresentationFormat>Экран (4:3)</PresentationFormat>
  <Paragraphs>143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Анализ лирики Тютчева</vt:lpstr>
      <vt:lpstr>Темы поэзии Ф.И. Тютчева:</vt:lpstr>
      <vt:lpstr>Особенности поэзии.</vt:lpstr>
      <vt:lpstr>« На бесконечном, на вольном просторе/ Блеск и движение, грохот и гром…»</vt:lpstr>
      <vt:lpstr>«Дума за думой, волна за волной – Два проявленья стихии одной»</vt:lpstr>
      <vt:lpstr>«В ней есть любовь, в ней есть свобода,/В ней есть любовь, в ней есть язык…»</vt:lpstr>
      <vt:lpstr>«Душа, душа, спала и ты…»</vt:lpstr>
      <vt:lpstr>Бесконечно богатая, изменчивая, природа в стихах Тютчева предстаёт как гигантское целое, как единый организм, живущей своей особенной жизнью.</vt:lpstr>
      <vt:lpstr>Его поэзия устремлена к величественному, бесконечному, её преимущественная сфера – жизнь стихий.</vt:lpstr>
      <vt:lpstr>Поэт убеждён, что «мировая душа» находит своё выражение как в природе, так и во внутренней жизни человека.</vt:lpstr>
      <vt:lpstr>Особенности лексики стихотворений Тютчева о природе:</vt:lpstr>
      <vt:lpstr>Возвышенный мир природы, родственный душе человека, выступает у Тютчева как антипод человеческой деятельности.</vt:lpstr>
      <vt:lpstr>«Эти бедные селенья, Эта скудная природа…»</vt:lpstr>
      <vt:lpstr>Слайд 14</vt:lpstr>
      <vt:lpstr>Особенности синтаксиса</vt:lpstr>
      <vt:lpstr>Анализ стихотворения. </vt:lpstr>
      <vt:lpstr>Размер, рифма, особенности поэтики</vt:lpstr>
      <vt:lpstr>…Мысль г.Тютчева всегда сливается с образом, взятым из мира души или природы, проникается им. ( И.С.Тургенев)</vt:lpstr>
      <vt:lpstr>Образ лирического героя</vt:lpstr>
      <vt:lpstr>У него не то что мыслящая поэзия, а поэтическая мысль: не чувство рассуждающее, мыслящее – а мысль, чувствующая и живая.</vt:lpstr>
      <vt:lpstr>Стихотворение «Эти бедные селенья» можно сопоставить с картинами русских художников, со стихотворением  М.Ю. Лермонтова «Родина».</vt:lpstr>
      <vt:lpstr>Одной из центральных в зрелой лирике Тютчева стала тема любви.</vt:lpstr>
      <vt:lpstr>Слайд 23</vt:lpstr>
      <vt:lpstr>«Я встретил вас, и всё былое в отжившем сердце ожило…» ( К.Б.)</vt:lpstr>
      <vt:lpstr>История стихотворения. </vt:lpstr>
      <vt:lpstr>К.Б. ( Баронессе Крюденер)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лирики Тютчева</dc:title>
  <dc:creator>Татьяна</dc:creator>
  <cp:lastModifiedBy>Татьяна</cp:lastModifiedBy>
  <cp:revision>60</cp:revision>
  <dcterms:created xsi:type="dcterms:W3CDTF">2013-02-15T23:28:57Z</dcterms:created>
  <dcterms:modified xsi:type="dcterms:W3CDTF">2013-03-19T15:00:02Z</dcterms:modified>
</cp:coreProperties>
</file>