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ерега" initials="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09EDA79-6781-4741-8D9E-F349C034BC5E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7D6974-AD64-4123-9871-76E35BA88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МКОУ «Гавриловская средняя ОБЩЕОБРАЗОВАТЕЛЬНАЯ  школа»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УНИВЕРСАЛНЫЕ</a:t>
            </a:r>
          </a:p>
          <a:p>
            <a:pPr marL="0" indent="0" algn="ctr">
              <a:buNone/>
            </a:pPr>
            <a:r>
              <a:rPr lang="ru-RU" sz="3200" dirty="0" smtClean="0"/>
              <a:t> УЧЕБНЫЕ </a:t>
            </a:r>
          </a:p>
          <a:p>
            <a:pPr marL="0" indent="0" algn="ctr">
              <a:buNone/>
            </a:pPr>
            <a:r>
              <a:rPr lang="ru-RU" sz="3200" dirty="0" smtClean="0"/>
              <a:t>ДЕЙСТВИЯ</a:t>
            </a:r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ru-RU" sz="2400" dirty="0" smtClean="0"/>
              <a:t>Панкратова </a:t>
            </a:r>
            <a:r>
              <a:rPr lang="ru-RU" sz="2400" dirty="0" smtClean="0"/>
              <a:t>Нина Владимировна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149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Логические универсальные </a:t>
            </a:r>
            <a:r>
              <a:rPr lang="ru-RU" b="1" i="1" dirty="0" smtClean="0"/>
              <a:t>действия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600" dirty="0"/>
              <a:t>анализ объектов с целью выделения признаков (</a:t>
            </a:r>
            <a:r>
              <a:rPr lang="ru-RU" sz="2600" dirty="0" smtClean="0"/>
              <a:t>существенных</a:t>
            </a:r>
            <a:r>
              <a:rPr lang="ru-RU" sz="2600" dirty="0"/>
              <a:t>, несущественных);</a:t>
            </a:r>
          </a:p>
          <a:p>
            <a:pPr lvl="0"/>
            <a:r>
              <a:rPr lang="ru-RU" sz="2600" dirty="0"/>
              <a:t>синтез – составление целого из частей, в том числе самостоятельное достраивание с восполнением недостающих компонентов;</a:t>
            </a:r>
          </a:p>
          <a:p>
            <a:pPr lvl="0"/>
            <a:r>
              <a:rPr lang="ru-RU" sz="2600" dirty="0"/>
              <a:t>выбор оснований и критериев для сравнения, </a:t>
            </a:r>
            <a:r>
              <a:rPr lang="ru-RU" sz="2600" dirty="0" err="1"/>
              <a:t>сериации</a:t>
            </a:r>
            <a:r>
              <a:rPr lang="ru-RU" sz="2600" dirty="0"/>
              <a:t>, классификации объектов;</a:t>
            </a:r>
          </a:p>
          <a:p>
            <a:pPr lvl="0"/>
            <a:r>
              <a:rPr lang="ru-RU" sz="2600" dirty="0"/>
              <a:t>подведение под понятие, выведение следствий;</a:t>
            </a:r>
          </a:p>
          <a:p>
            <a:pPr lvl="0"/>
            <a:r>
              <a:rPr lang="ru-RU" sz="2600" dirty="0"/>
              <a:t>установление причинно-следственных связей;</a:t>
            </a:r>
          </a:p>
          <a:p>
            <a:pPr lvl="0"/>
            <a:r>
              <a:rPr lang="ru-RU" sz="2600" dirty="0"/>
              <a:t>построение логической цепи рассуждений;</a:t>
            </a:r>
          </a:p>
          <a:p>
            <a:pPr lvl="0"/>
            <a:r>
              <a:rPr lang="ru-RU" sz="2600" dirty="0"/>
              <a:t>доказательство;</a:t>
            </a:r>
          </a:p>
          <a:p>
            <a:pPr lvl="0"/>
            <a:r>
              <a:rPr lang="ru-RU" sz="2600" dirty="0"/>
              <a:t>выдвижение гипотез и их обоснование.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Постановка и решение </a:t>
            </a:r>
            <a:r>
              <a:rPr lang="ru-RU" b="1" i="1" dirty="0" smtClean="0"/>
              <a:t>проблемы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формулирование проблемы;</a:t>
            </a:r>
          </a:p>
          <a:p>
            <a:pPr lvl="0"/>
            <a:r>
              <a:rPr lang="ru-RU" dirty="0"/>
              <a:t>самостоятельное создание способов решения проблем творческого и поискового характера.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Коммуникативные действия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Коммуникативные </a:t>
            </a:r>
            <a:r>
              <a:rPr lang="ru-RU" dirty="0"/>
              <a:t>действия обеспечивают социальную компетентность и учет позиции других людей, партнеров по общению или деятельности; умение слушать и вступать в </a:t>
            </a:r>
            <a:r>
              <a:rPr lang="ru-RU" dirty="0" smtClean="0"/>
              <a:t>диалог</a:t>
            </a:r>
            <a:r>
              <a:rPr lang="ru-RU" dirty="0"/>
              <a:t>; участвовать в коллективном обсуждении проблем; </a:t>
            </a:r>
            <a:r>
              <a:rPr lang="ru-RU" dirty="0" smtClean="0"/>
              <a:t>интегрироваться </a:t>
            </a:r>
            <a:r>
              <a:rPr lang="ru-RU" dirty="0"/>
              <a:t>в группу сверстников и строить продуктивное </a:t>
            </a:r>
            <a:r>
              <a:rPr lang="ru-RU" dirty="0" smtClean="0"/>
              <a:t>взаимодействие </a:t>
            </a:r>
            <a:r>
              <a:rPr lang="ru-RU" dirty="0"/>
              <a:t>и сотрудничество со сверстниками и взрослыми.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 коммуникативным действиям относятся: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планирование учебного сотрудничества с учителем и сверстниками – определение цели, функций участников, спо­собов взаимодействия;</a:t>
            </a:r>
          </a:p>
          <a:p>
            <a:pPr lvl="0"/>
            <a:r>
              <a:rPr lang="ru-RU" dirty="0" smtClean="0"/>
              <a:t>постановка вопросов – инициативное сотрудничество в поиске и сборе информации;</a:t>
            </a:r>
          </a:p>
          <a:p>
            <a:pPr lvl="0"/>
            <a:r>
              <a:rPr lang="ru-RU" dirty="0" smtClean="0"/>
              <a:t>разрешение конфликтов – 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pPr lvl="0"/>
            <a:r>
              <a:rPr lang="ru-RU" dirty="0" smtClean="0"/>
              <a:t>управление поведением партнера – контроль, коррекция, оценка его действий;</a:t>
            </a:r>
          </a:p>
          <a:p>
            <a:pPr lvl="0"/>
            <a:r>
              <a:rPr lang="ru-RU" dirty="0" smtClean="0"/>
              <a:t>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Критерии оценки </a:t>
            </a:r>
            <a:r>
              <a:rPr lang="ru-RU" sz="4000" b="1" dirty="0" err="1"/>
              <a:t>сформированности</a:t>
            </a:r>
            <a:r>
              <a:rPr lang="ru-RU" sz="4000" b="1" dirty="0"/>
              <a:t> </a:t>
            </a:r>
            <a:r>
              <a:rPr lang="ru-RU" b="1" dirty="0"/>
              <a:t>универсальных</a:t>
            </a:r>
            <a:r>
              <a:rPr lang="ru-RU" sz="4000" b="1" dirty="0"/>
              <a:t> учебных действий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/>
              <a:t>Критерии </a:t>
            </a:r>
            <a:r>
              <a:rPr lang="ru-RU" dirty="0"/>
              <a:t>оценки </a:t>
            </a:r>
            <a:r>
              <a:rPr lang="ru-RU" dirty="0" err="1"/>
              <a:t>сформированности</a:t>
            </a:r>
            <a:r>
              <a:rPr lang="ru-RU" dirty="0"/>
              <a:t> универсальных учебных действий учащихся:</a:t>
            </a:r>
          </a:p>
          <a:p>
            <a:pPr lvl="0"/>
            <a:r>
              <a:rPr lang="ru-RU" dirty="0"/>
              <a:t>соответствие возрастно-психологическим нормативным требованиям;</a:t>
            </a:r>
          </a:p>
          <a:p>
            <a:pPr lvl="0"/>
            <a:r>
              <a:rPr lang="ru-RU" dirty="0"/>
              <a:t>соответствие свойств универсальных действий заранее заданным требованиям.</a:t>
            </a:r>
          </a:p>
          <a:p>
            <a:pPr>
              <a:buNone/>
            </a:pPr>
            <a:r>
              <a:rPr lang="ru-RU" dirty="0" smtClean="0"/>
              <a:t>    Возрастно-психологические </a:t>
            </a:r>
            <a:r>
              <a:rPr lang="ru-RU" dirty="0"/>
              <a:t>нормативы формулируются для каждого вида универсальных учебных действий с учетом определенной стадии их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000" b="1" dirty="0"/>
              <a:t>Рекомендации учителю по развитию универсальных учебных действий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Личностные УУД: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Помните, что каждый ребенок – индивидуален. Помогите найти в нем его индивидуальные личные особенности. </a:t>
            </a:r>
          </a:p>
          <a:p>
            <a:pPr lvl="0"/>
            <a:r>
              <a:rPr lang="ru-RU" dirty="0"/>
              <a:t>В жизни ребенка взрослый - это тот человек, который «открывает» ему реальный мир. Помогите раскрыть и развить в каждом ученике его сильные и позитивные личные качества и умения. </a:t>
            </a:r>
          </a:p>
          <a:p>
            <a:pPr lvl="0"/>
            <a:r>
              <a:rPr lang="ru-RU" dirty="0"/>
              <a:t>Организуя учебную деятельность по предмету,  учитывайте индивидуально-психологические особенности каждого ученика. Используйте данные психологической диагностики. </a:t>
            </a:r>
          </a:p>
          <a:p>
            <a:pPr lvl="0"/>
            <a:r>
              <a:rPr lang="ru-RU" dirty="0"/>
              <a:t>Помните, что главным является не предмет, которому вы учите, а личность, которую вы формируете. Не предмет формирует личность, а учитель своей деятельностью, связанной с изучением предмета.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Познавательные УУД: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ru-RU" dirty="0"/>
              <a:t>Если вы хотите, чтобы дети усвоили материал по вашему предмету, научите их мыслить системно (например, основное понятие (правило) - пример - значение материала). </a:t>
            </a:r>
            <a:endParaRPr lang="ru-RU" sz="1800" dirty="0"/>
          </a:p>
          <a:p>
            <a:pPr lvl="2"/>
            <a:r>
              <a:rPr lang="ru-RU" dirty="0"/>
              <a:t>Постарайтесь помочь ученикам овладеть наиболее продуктивными методами учебно-познавательной деятельности, учите </a:t>
            </a:r>
            <a:r>
              <a:rPr lang="ru-RU" dirty="0" err="1"/>
              <a:t>иx</a:t>
            </a:r>
            <a:r>
              <a:rPr lang="ru-RU" dirty="0"/>
              <a:t> учиться. Используйте схемы, планы, чтобы обеспечить усвоение системы знаний. </a:t>
            </a:r>
            <a:endParaRPr lang="ru-RU" sz="1800" dirty="0"/>
          </a:p>
          <a:p>
            <a:pPr lvl="2"/>
            <a:r>
              <a:rPr lang="ru-RU" dirty="0"/>
              <a:t>Помните, что знает не тот, кто пересказывает, а тот, кто использует знания на практике. Найдите способ научить ребенка применять свои знания. </a:t>
            </a:r>
            <a:endParaRPr lang="ru-RU" sz="1800" dirty="0"/>
          </a:p>
          <a:p>
            <a:pPr lvl="2"/>
            <a:r>
              <a:rPr lang="ru-RU" dirty="0"/>
              <a:t>Творческое мышление развивайте всесторонним анализом проблем; познавательные задачи решайте несколькими способами, чаще практикуйте творческие задачи. </a:t>
            </a:r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Коммуникативные УУД: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Научите ребенка высказывать свои мысли. Во время его ответа на вопрос задавайте ему наводящие вопросы. </a:t>
            </a:r>
          </a:p>
          <a:p>
            <a:pPr lvl="0"/>
            <a:r>
              <a:rPr lang="ru-RU" dirty="0"/>
              <a:t>Не бойтесь «нестандартных уроков», попробуйте различные виды игр, дискуссий и групповой работы для освоения материала по вашему предмету. </a:t>
            </a:r>
          </a:p>
          <a:p>
            <a:pPr lvl="0"/>
            <a:r>
              <a:rPr lang="ru-RU" dirty="0"/>
              <a:t>Составьте для учеников алгоритм пересказа текста материала, за следование которому вы будете причислять дополнительный балл. </a:t>
            </a:r>
          </a:p>
          <a:p>
            <a:pPr lvl="0"/>
            <a:r>
              <a:rPr lang="ru-RU" dirty="0"/>
              <a:t>Организовывая групповую работу или работу в парах, напомните ребятам о правилах ведения дискуссии, беседы. </a:t>
            </a:r>
          </a:p>
          <a:p>
            <a:pPr lvl="0"/>
            <a:r>
              <a:rPr lang="ru-RU" dirty="0"/>
              <a:t>Приучите ребенка самого задавать уточняющие вопросы по материалу (например, Кто? Что? Почему? Зачем? Откуда? и т.д.),  переспрашивать, уточнять.</a:t>
            </a:r>
          </a:p>
          <a:p>
            <a:pPr lvl="0"/>
            <a:r>
              <a:rPr lang="ru-RU" dirty="0"/>
              <a:t>Изучайте и учитывайте жизненный опыт учеников, их интересы, особенности развития.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Регулятивные УУД: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Научите ребенка контролировать свою речь при выражении своей точки зрения по заданной тематике. </a:t>
            </a:r>
          </a:p>
          <a:p>
            <a:pPr lvl="0"/>
            <a:r>
              <a:rPr lang="ru-RU" dirty="0"/>
              <a:t>Научите ученика контролировать, выполнять свои действия по заданному образцу и правилу. </a:t>
            </a:r>
          </a:p>
          <a:p>
            <a:pPr lvl="0"/>
            <a:r>
              <a:rPr lang="ru-RU" dirty="0"/>
              <a:t>Помогите ребенку научиться адекватно оценивать выполненную им работу. Научите исправлять ошибки.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Универсальные </a:t>
            </a:r>
            <a:r>
              <a:rPr lang="ru-RU" b="1" dirty="0"/>
              <a:t>учебные </a:t>
            </a:r>
            <a:r>
              <a:rPr lang="ru-RU" b="1" dirty="0" smtClean="0"/>
              <a:t>действия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/>
              <a:t>      </a:t>
            </a:r>
            <a:r>
              <a:rPr lang="ru-RU" sz="2400" b="1" dirty="0" smtClean="0"/>
              <a:t>В </a:t>
            </a:r>
            <a:r>
              <a:rPr lang="ru-RU" sz="2400" b="1" dirty="0"/>
              <a:t>широком значении термин «универсальные учебные действия» означает умение учиться</a:t>
            </a:r>
            <a:r>
              <a:rPr lang="ru-RU" sz="2400" dirty="0"/>
              <a:t>, т. е. способность </a:t>
            </a:r>
            <a:r>
              <a:rPr lang="ru-RU" sz="2400" dirty="0" smtClean="0"/>
              <a:t>субъекта </a:t>
            </a:r>
            <a:r>
              <a:rPr lang="ru-RU" sz="2400" dirty="0"/>
              <a:t>к саморазвитию и самосовершенствованию путем </a:t>
            </a:r>
            <a:r>
              <a:rPr lang="ru-RU" sz="2400" dirty="0" smtClean="0"/>
              <a:t>сознательного </a:t>
            </a:r>
            <a:r>
              <a:rPr lang="ru-RU" sz="2400" dirty="0"/>
              <a:t>и активного присвоения нового социального опыта. В более узком (собственно психологическом) значении этот термин можно определить как совокупность способов действия учащегося (а также связанных с ними навыков </a:t>
            </a:r>
            <a:r>
              <a:rPr lang="ru-RU" sz="2400" dirty="0" smtClean="0"/>
              <a:t>учебной </a:t>
            </a:r>
            <a:r>
              <a:rPr lang="ru-RU" sz="2400" dirty="0"/>
              <a:t>работы), обеспечивающих самостоятельное усвоение </a:t>
            </a:r>
            <a:r>
              <a:rPr lang="ru-RU" sz="2400" dirty="0" smtClean="0"/>
              <a:t>новых </a:t>
            </a:r>
            <a:r>
              <a:rPr lang="ru-RU" sz="2400" dirty="0"/>
              <a:t>знаний, формирование умений, включая организацию этого процесса.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http://im4-tub-ru.yandex.net/i?id=708977252-16-72&amp;n=1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23728" y="2348880"/>
            <a:ext cx="3600400" cy="3024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Функции универсальных учебных </a:t>
            </a:r>
            <a:r>
              <a:rPr lang="ru-RU" b="1" dirty="0" smtClean="0"/>
              <a:t>действий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обеспечение возможностей учащегося самостоятельно осуществлять деятельность учения, ставить учебные цели, </a:t>
            </a:r>
            <a:r>
              <a:rPr lang="ru-RU" dirty="0" smtClean="0"/>
              <a:t>искать </a:t>
            </a:r>
            <a:r>
              <a:rPr lang="ru-RU" dirty="0"/>
              <a:t>и использовать необходимые средства и способы их </a:t>
            </a:r>
            <a:r>
              <a:rPr lang="ru-RU" dirty="0" smtClean="0"/>
              <a:t>достижения</a:t>
            </a:r>
            <a:r>
              <a:rPr lang="ru-RU" dirty="0"/>
              <a:t>, контролировать и оценивать процесс и результаты деятельности;</a:t>
            </a:r>
          </a:p>
          <a:p>
            <a:pPr lvl="0"/>
            <a:r>
              <a:rPr lang="ru-RU" dirty="0"/>
              <a:t>создание условий для гармоничного развития личности и ее самореализации на основе готовности к непрерывному образованию; обеспечение успешного усвоения знаний, формирования умений, навыков и компетентностей в любой предметной области.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Виды универсальных учебных действий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В </a:t>
            </a:r>
            <a:r>
              <a:rPr lang="ru-RU" sz="2800" dirty="0"/>
              <a:t>составе основных видов универсальных учебных действий, соответствующих ключевым целям общего </a:t>
            </a:r>
            <a:r>
              <a:rPr lang="ru-RU" sz="2800" dirty="0" smtClean="0"/>
              <a:t>образования</a:t>
            </a:r>
            <a:r>
              <a:rPr lang="ru-RU" sz="2800" dirty="0"/>
              <a:t>, можно выделить четыре блока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 личностный; </a:t>
            </a:r>
          </a:p>
          <a:p>
            <a:r>
              <a:rPr lang="ru-RU" sz="2800" dirty="0" smtClean="0"/>
              <a:t>регулятивный </a:t>
            </a:r>
            <a:r>
              <a:rPr lang="ru-RU" sz="2800" dirty="0"/>
              <a:t>(включающий также действия </a:t>
            </a:r>
            <a:r>
              <a:rPr lang="ru-RU" sz="2800" dirty="0" err="1"/>
              <a:t>саморегуляции</a:t>
            </a:r>
            <a:r>
              <a:rPr lang="ru-RU" sz="2800" dirty="0"/>
              <a:t>);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) познавательный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4) коммуника</a:t>
            </a:r>
            <a:r>
              <a:rPr lang="ru-RU" sz="2800" i="1" dirty="0"/>
              <a:t>тивный.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Личностные</a:t>
            </a:r>
            <a:r>
              <a:rPr lang="ru-RU" b="1" dirty="0"/>
              <a:t> действия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Личностные </a:t>
            </a:r>
            <a:r>
              <a:rPr lang="ru-RU" b="1" dirty="0"/>
              <a:t>действия </a:t>
            </a:r>
            <a:r>
              <a:rPr lang="ru-RU" dirty="0"/>
              <a:t>обеспечивают </a:t>
            </a:r>
            <a:r>
              <a:rPr lang="ru-RU" dirty="0" smtClean="0"/>
              <a:t>ценностно-смысловую </a:t>
            </a:r>
            <a:r>
              <a:rPr lang="ru-RU" dirty="0"/>
              <a:t>ориентацию учащихся (знание моральных норм, умение соотносить поступки и события с принятыми этическими принципами, умение выделить нравственный аспект поведения) и ориентацию в социальных ролях и межличностных отношениях. Применительно к учебной деятельности следует выделить </a:t>
            </a:r>
            <a:r>
              <a:rPr lang="ru-RU" b="1" i="1" dirty="0"/>
              <a:t>три вида личностных действий:</a:t>
            </a:r>
            <a:endParaRPr lang="ru-RU" b="1" dirty="0"/>
          </a:p>
          <a:p>
            <a:pPr lvl="0"/>
            <a:r>
              <a:rPr lang="ru-RU" dirty="0"/>
              <a:t>личностное, профессиональное, жизненное </a:t>
            </a:r>
            <a:r>
              <a:rPr lang="ru-RU" b="1" i="1" dirty="0" smtClean="0"/>
              <a:t>самоопределение</a:t>
            </a:r>
            <a:r>
              <a:rPr lang="ru-RU" b="1" i="1" dirty="0"/>
              <a:t>;</a:t>
            </a:r>
            <a:endParaRPr lang="ru-RU" b="1" dirty="0"/>
          </a:p>
          <a:p>
            <a:pPr lvl="0"/>
            <a:r>
              <a:rPr lang="ru-RU" b="1" i="1" dirty="0" err="1"/>
              <a:t>смыслообразование</a:t>
            </a:r>
            <a:r>
              <a:rPr lang="ru-RU" b="1" i="1" dirty="0"/>
              <a:t>, </a:t>
            </a:r>
            <a:r>
              <a:rPr lang="ru-RU" dirty="0"/>
              <a:t>т. е. установление учащимися свя­зи между целью учебной деятельности и ее мотивом, други­ми словами, между результатом учения и тем, что побуждает деятельность, ради чего она осуществляется. Ученик должен задаваться вопросом: какое значение и какой смысл имеет для меня учение? — и уметь на него отвечать;</a:t>
            </a:r>
          </a:p>
          <a:p>
            <a:pPr lvl="0"/>
            <a:r>
              <a:rPr lang="ru-RU" b="1" i="1" dirty="0"/>
              <a:t>нравственно-этическая ориентация, </a:t>
            </a:r>
            <a:r>
              <a:rPr lang="ru-RU" dirty="0"/>
              <a:t>в том числе и оценивание усваиваемого содержания (исходя из социальных и личностных ценностей), обеспечивающее личностный </a:t>
            </a:r>
            <a:r>
              <a:rPr lang="ru-RU" dirty="0" smtClean="0"/>
              <a:t>моральный </a:t>
            </a:r>
            <a:r>
              <a:rPr lang="ru-RU" dirty="0"/>
              <a:t>выбор.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Регулятивные действия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 smtClean="0"/>
              <a:t>    Регулятивные </a:t>
            </a:r>
            <a:r>
              <a:rPr lang="ru-RU" sz="6400" b="1" dirty="0"/>
              <a:t>действия </a:t>
            </a:r>
            <a:r>
              <a:rPr lang="ru-RU" sz="6400" dirty="0"/>
              <a:t>обеспечивают учащимся </a:t>
            </a:r>
            <a:r>
              <a:rPr lang="ru-RU" sz="6400" dirty="0" smtClean="0"/>
              <a:t>организацию </a:t>
            </a:r>
            <a:r>
              <a:rPr lang="ru-RU" sz="6400" dirty="0"/>
              <a:t>их учебной деятельности. К ним относятся:</a:t>
            </a:r>
          </a:p>
          <a:p>
            <a:pPr lvl="0"/>
            <a:r>
              <a:rPr lang="ru-RU" sz="6400" b="1" i="1" dirty="0" err="1"/>
              <a:t>целеполагание</a:t>
            </a:r>
            <a:r>
              <a:rPr lang="ru-RU" sz="6400" b="1" i="1" dirty="0"/>
              <a:t> </a:t>
            </a:r>
            <a:r>
              <a:rPr lang="ru-RU" sz="6400" dirty="0"/>
              <a:t>как постановка учебной задачи на </a:t>
            </a:r>
            <a:r>
              <a:rPr lang="ru-RU" sz="6400" dirty="0" smtClean="0"/>
              <a:t>основе </a:t>
            </a:r>
            <a:r>
              <a:rPr lang="ru-RU" sz="6400" dirty="0"/>
              <a:t>соотнесения того, что уже известно и усвоено учащимся, и того, что еще неизвестно;</a:t>
            </a:r>
          </a:p>
          <a:p>
            <a:pPr lvl="0"/>
            <a:r>
              <a:rPr lang="ru-RU" sz="6400" b="1" i="1" dirty="0"/>
              <a:t>планирование </a:t>
            </a:r>
            <a:r>
              <a:rPr lang="ru-RU" sz="6400" dirty="0"/>
              <a:t>— определение последовательности </a:t>
            </a:r>
            <a:r>
              <a:rPr lang="ru-RU" sz="6400" dirty="0" smtClean="0"/>
              <a:t>промежуточных </a:t>
            </a:r>
            <a:r>
              <a:rPr lang="ru-RU" sz="6400" dirty="0"/>
              <a:t>целей с учетом конечного результата; </a:t>
            </a:r>
            <a:r>
              <a:rPr lang="ru-RU" sz="6400" dirty="0" smtClean="0"/>
              <a:t>составление </a:t>
            </a:r>
            <a:r>
              <a:rPr lang="ru-RU" sz="6400" dirty="0"/>
              <a:t>плана и последовательности действий;</a:t>
            </a:r>
          </a:p>
          <a:p>
            <a:pPr lvl="0"/>
            <a:r>
              <a:rPr lang="ru-RU" sz="6400" b="1" i="1" dirty="0"/>
              <a:t>прогнозирование </a:t>
            </a:r>
            <a:r>
              <a:rPr lang="ru-RU" sz="6400" dirty="0"/>
              <a:t>— предвосхищение результата и </a:t>
            </a:r>
            <a:r>
              <a:rPr lang="ru-RU" sz="6400" dirty="0" smtClean="0"/>
              <a:t>уровня </a:t>
            </a:r>
            <a:r>
              <a:rPr lang="ru-RU" sz="6400" dirty="0"/>
              <a:t>усвоения знаний, его временных характеристик;</a:t>
            </a:r>
          </a:p>
          <a:p>
            <a:pPr lvl="0"/>
            <a:r>
              <a:rPr lang="ru-RU" sz="6400" b="1" i="1" dirty="0"/>
              <a:t>контроль </a:t>
            </a:r>
            <a:r>
              <a:rPr lang="ru-RU" sz="6400" dirty="0"/>
              <a:t>в форме сличения способа действия и его </a:t>
            </a:r>
            <a:r>
              <a:rPr lang="ru-RU" sz="6400" dirty="0" smtClean="0"/>
              <a:t>результата </a:t>
            </a:r>
            <a:r>
              <a:rPr lang="ru-RU" sz="6400" dirty="0"/>
              <a:t>с заданным эталоном с целью обнаружения </a:t>
            </a:r>
            <a:r>
              <a:rPr lang="ru-RU" sz="6400" dirty="0" smtClean="0"/>
              <a:t>отклонений </a:t>
            </a:r>
            <a:r>
              <a:rPr lang="ru-RU" sz="6400" dirty="0"/>
              <a:t>и отличий от эталона;</a:t>
            </a:r>
          </a:p>
          <a:p>
            <a:pPr lvl="0"/>
            <a:r>
              <a:rPr lang="ru-RU" sz="6400" b="1" i="1" dirty="0"/>
              <a:t>коррекция </a:t>
            </a:r>
            <a:r>
              <a:rPr lang="ru-RU" sz="6400" dirty="0"/>
              <a:t>— внесение необходимых дополнений и </a:t>
            </a:r>
            <a:r>
              <a:rPr lang="ru-RU" sz="6400" dirty="0" smtClean="0"/>
              <a:t>корректив </a:t>
            </a:r>
            <a:r>
              <a:rPr lang="ru-RU" sz="6400" dirty="0"/>
              <a:t>в план и способ действия в случае расхождения </a:t>
            </a:r>
            <a:r>
              <a:rPr lang="ru-RU" sz="6400" dirty="0" smtClean="0"/>
              <a:t>эталона</a:t>
            </a:r>
            <a:r>
              <a:rPr lang="ru-RU" sz="6400" dirty="0"/>
              <a:t>, реального действия и его результата;</a:t>
            </a:r>
          </a:p>
          <a:p>
            <a:pPr lvl="0"/>
            <a:r>
              <a:rPr lang="ru-RU" sz="6400" b="1" i="1" dirty="0"/>
              <a:t>оценка </a:t>
            </a:r>
            <a:r>
              <a:rPr lang="ru-RU" sz="6400" dirty="0"/>
              <a:t>— выделение и осознание учащимся того, что уже усвоено и что еще нужно усвоить, осознание качества и уровня усвоения;</a:t>
            </a:r>
          </a:p>
          <a:p>
            <a:pPr lvl="0"/>
            <a:r>
              <a:rPr lang="ru-RU" sz="6400" b="1" i="1" dirty="0" err="1"/>
              <a:t>саморегуляция</a:t>
            </a:r>
            <a:r>
              <a:rPr lang="ru-RU" sz="6400" b="1" i="1" dirty="0"/>
              <a:t> </a:t>
            </a:r>
            <a:r>
              <a:rPr lang="ru-RU" sz="6400" dirty="0"/>
              <a:t>как способность к мобилизации сил и энергии, к волевому усилию (к выбору в ситуации мотивационного конфликта) и к преодолению препятствий.</a:t>
            </a:r>
          </a:p>
          <a:p>
            <a:endParaRPr lang="ru-RU" sz="5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dirty="0"/>
              <a:t> </a:t>
            </a:r>
            <a:br>
              <a:rPr lang="ru-RU" sz="4000" dirty="0"/>
            </a:br>
            <a:r>
              <a:rPr lang="ru-RU" sz="4000" b="1" dirty="0"/>
              <a:t>Познавательные универсальные действия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Познавательные универсальные действия включают: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общеучебные</a:t>
            </a:r>
            <a:r>
              <a:rPr lang="ru-RU" sz="2800" dirty="0" smtClean="0"/>
              <a:t>;</a:t>
            </a:r>
          </a:p>
          <a:p>
            <a:r>
              <a:rPr lang="ru-RU" sz="2800" dirty="0"/>
              <a:t>л</a:t>
            </a:r>
            <a:r>
              <a:rPr lang="ru-RU" sz="2800" dirty="0" smtClean="0"/>
              <a:t>огические;</a:t>
            </a:r>
          </a:p>
          <a:p>
            <a:r>
              <a:rPr lang="ru-RU" sz="2800" dirty="0" smtClean="0"/>
              <a:t>постановка </a:t>
            </a:r>
            <a:r>
              <a:rPr lang="ru-RU" sz="2800" dirty="0"/>
              <a:t>и решение проблемы.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/>
              <a:t>Общеучебные</a:t>
            </a:r>
            <a:r>
              <a:rPr lang="ru-RU" b="1" i="1" dirty="0"/>
              <a:t> универсальные </a:t>
            </a:r>
            <a:r>
              <a:rPr lang="ru-RU" b="1" i="1" dirty="0" smtClean="0"/>
              <a:t>действия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6400" dirty="0"/>
              <a:t>самостоятельное выделение и формулирование </a:t>
            </a:r>
            <a:r>
              <a:rPr lang="ru-RU" sz="6400" dirty="0" smtClean="0"/>
              <a:t>познавательной </a:t>
            </a:r>
            <a:r>
              <a:rPr lang="ru-RU" sz="6400" dirty="0"/>
              <a:t>цели;</a:t>
            </a:r>
          </a:p>
          <a:p>
            <a:pPr lvl="0"/>
            <a:r>
              <a:rPr lang="ru-RU" sz="6400" dirty="0"/>
              <a:t>поиск и выделение необходимой информации; </a:t>
            </a:r>
            <a:r>
              <a:rPr lang="ru-RU" sz="6400" dirty="0" smtClean="0"/>
              <a:t>применение </a:t>
            </a:r>
            <a:r>
              <a:rPr lang="ru-RU" sz="6400" dirty="0"/>
              <a:t>методов информационного поиска, в том числе с </a:t>
            </a:r>
            <a:r>
              <a:rPr lang="ru-RU" sz="6400" dirty="0" smtClean="0"/>
              <a:t>помощью </a:t>
            </a:r>
            <a:r>
              <a:rPr lang="ru-RU" sz="6400" dirty="0"/>
              <a:t>компьютерных средств;</a:t>
            </a:r>
          </a:p>
          <a:p>
            <a:pPr lvl="0"/>
            <a:r>
              <a:rPr lang="ru-RU" sz="6400" dirty="0"/>
              <a:t>структурирование знаний;</a:t>
            </a:r>
          </a:p>
          <a:p>
            <a:pPr lvl="0"/>
            <a:r>
              <a:rPr lang="ru-RU" sz="6400" dirty="0"/>
              <a:t>осознанное и произвольное построение речевого </a:t>
            </a:r>
            <a:r>
              <a:rPr lang="ru-RU" sz="6400" dirty="0" smtClean="0"/>
              <a:t>высказывания </a:t>
            </a:r>
            <a:r>
              <a:rPr lang="ru-RU" sz="6400" dirty="0"/>
              <a:t>в устной и письменной форме;</a:t>
            </a:r>
          </a:p>
          <a:p>
            <a:pPr lvl="0"/>
            <a:r>
              <a:rPr lang="ru-RU" sz="6400" dirty="0"/>
              <a:t>выбор наиболее эффективных способов решения задач в зависимости от конкретных условий;</a:t>
            </a:r>
          </a:p>
          <a:p>
            <a:pPr lvl="0"/>
            <a:r>
              <a:rPr lang="ru-RU" sz="6400" dirty="0"/>
              <a:t>рефлексия способов и условий действия, контроль и оценка процесса и результатов деятельности;</a:t>
            </a:r>
          </a:p>
          <a:p>
            <a:pPr lvl="0"/>
            <a:r>
              <a:rPr lang="ru-RU" sz="6400" dirty="0"/>
              <a:t>смысловое чтение как осмысление цели чтения и </a:t>
            </a:r>
            <a:r>
              <a:rPr lang="ru-RU" sz="6400" dirty="0" smtClean="0"/>
              <a:t>выбор </a:t>
            </a:r>
            <a:r>
              <a:rPr lang="ru-RU" sz="6400" dirty="0"/>
              <a:t>вида чтения в зависимости от цели; извлечение </a:t>
            </a:r>
            <a:r>
              <a:rPr lang="ru-RU" sz="6400" dirty="0" smtClean="0"/>
              <a:t>необходимой </a:t>
            </a:r>
            <a:r>
              <a:rPr lang="ru-RU" sz="6400" dirty="0"/>
              <a:t>информации из прослушанных текстов различных жанров; определение основной и второстепенной </a:t>
            </a:r>
            <a:r>
              <a:rPr lang="ru-RU" sz="6400" dirty="0" smtClean="0"/>
              <a:t>информации</a:t>
            </a:r>
            <a:r>
              <a:rPr lang="ru-RU" sz="6400" dirty="0"/>
              <a:t>; свободная ориентация и восприятие текстов </a:t>
            </a:r>
            <a:r>
              <a:rPr lang="ru-RU" sz="6400" dirty="0" smtClean="0"/>
              <a:t>художественного</a:t>
            </a:r>
            <a:r>
              <a:rPr lang="ru-RU" sz="6400" dirty="0"/>
              <a:t>, научного, публицистического и </a:t>
            </a:r>
            <a:r>
              <a:rPr lang="ru-RU" sz="6400" dirty="0" smtClean="0"/>
              <a:t>официально-делового </a:t>
            </a:r>
            <a:r>
              <a:rPr lang="ru-RU" sz="6400" dirty="0"/>
              <a:t>стилей; понимание и адекватная оценка языка средств массовой информации;</a:t>
            </a:r>
          </a:p>
          <a:p>
            <a:pPr lvl="0"/>
            <a:r>
              <a:rPr lang="ru-RU" sz="6400" dirty="0"/>
              <a:t>постановка и формулирование проблемы, </a:t>
            </a:r>
            <a:r>
              <a:rPr lang="ru-RU" sz="6400" dirty="0" smtClean="0"/>
              <a:t>самостоятельное </a:t>
            </a:r>
            <a:r>
              <a:rPr lang="ru-RU" sz="6400" dirty="0"/>
              <a:t>создание алгоритмов деятельности при решении проблем творческого и поискового характера.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Знаково-символические</a:t>
            </a:r>
            <a:r>
              <a:rPr lang="ru-RU" dirty="0" smtClean="0"/>
              <a:t> </a:t>
            </a:r>
            <a:r>
              <a:rPr lang="ru-RU" b="1" i="1" dirty="0" smtClean="0"/>
              <a:t>действия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dirty="0" smtClean="0"/>
              <a:t>    Особую </a:t>
            </a:r>
            <a:r>
              <a:rPr lang="ru-RU" sz="3000" dirty="0"/>
              <a:t>группу </a:t>
            </a:r>
            <a:r>
              <a:rPr lang="ru-RU" sz="3000" dirty="0" err="1"/>
              <a:t>общеучебных</a:t>
            </a:r>
            <a:r>
              <a:rPr lang="ru-RU" sz="3000" dirty="0"/>
              <a:t> универсальных действий </a:t>
            </a:r>
            <a:r>
              <a:rPr lang="ru-RU" sz="3000" dirty="0" smtClean="0"/>
              <a:t>составляют </a:t>
            </a:r>
            <a:r>
              <a:rPr lang="ru-RU" sz="3000" dirty="0"/>
              <a:t>знаково-символические действия:</a:t>
            </a:r>
          </a:p>
          <a:p>
            <a:pPr lvl="0"/>
            <a:r>
              <a:rPr lang="ru-RU" sz="3000" dirty="0"/>
              <a:t>моделирование – преобразование объекта из </a:t>
            </a:r>
            <a:r>
              <a:rPr lang="ru-RU" sz="3000" dirty="0" smtClean="0"/>
              <a:t>чувственной </a:t>
            </a:r>
            <a:r>
              <a:rPr lang="ru-RU" sz="3000" dirty="0"/>
              <a:t>формы в модель, где выделены существенные </a:t>
            </a:r>
            <a:r>
              <a:rPr lang="ru-RU" sz="3000" dirty="0" smtClean="0"/>
              <a:t>характеристики </a:t>
            </a:r>
            <a:r>
              <a:rPr lang="ru-RU" sz="3000" dirty="0"/>
              <a:t>объекта (пространственно-графическая или знаково-символическая);</a:t>
            </a:r>
          </a:p>
          <a:p>
            <a:pPr lvl="0"/>
            <a:r>
              <a:rPr lang="ru-RU" sz="3000" dirty="0"/>
              <a:t>преобразование модели с целью выявления общих законов, определяющих данную предметную область.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1355</Words>
  <Application>Microsoft Office PowerPoint</Application>
  <PresentationFormat>Экран (4:3)</PresentationFormat>
  <Paragraphs>97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МКОУ «Гавриловская средняя ОБЩЕОБРАЗОВАТЕЛЬНАЯ  школа»</vt:lpstr>
      <vt:lpstr>Универсальные учебные действия</vt:lpstr>
      <vt:lpstr>Функции универсальных учебных действий </vt:lpstr>
      <vt:lpstr>Виды универсальных учебных действий </vt:lpstr>
      <vt:lpstr>Личностные действия </vt:lpstr>
      <vt:lpstr>Регулятивные действия </vt:lpstr>
      <vt:lpstr>  Познавательные универсальные действия </vt:lpstr>
      <vt:lpstr>Общеучебные универсальные действия </vt:lpstr>
      <vt:lpstr>Знаково-символические действия </vt:lpstr>
      <vt:lpstr>Логические универсальные действия </vt:lpstr>
      <vt:lpstr>Постановка и решение проблемы </vt:lpstr>
      <vt:lpstr>Коммуникативные действия </vt:lpstr>
      <vt:lpstr>К коммуникативным действиям относятся:</vt:lpstr>
      <vt:lpstr>Критерии оценки сформированности универсальных учебных действий  </vt:lpstr>
      <vt:lpstr>Рекомендации учителю по развитию универсальных учебных действий </vt:lpstr>
      <vt:lpstr>Личностные УУД: </vt:lpstr>
      <vt:lpstr>Познавательные УУД: </vt:lpstr>
      <vt:lpstr>Коммуникативные УУД: </vt:lpstr>
      <vt:lpstr>Регулятивные УУД: 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учебные действия</dc:title>
  <dc:creator>Серега</dc:creator>
  <cp:lastModifiedBy>Серега</cp:lastModifiedBy>
  <cp:revision>15</cp:revision>
  <dcterms:created xsi:type="dcterms:W3CDTF">2012-10-11T16:37:59Z</dcterms:created>
  <dcterms:modified xsi:type="dcterms:W3CDTF">2012-10-18T15:57:36Z</dcterms:modified>
</cp:coreProperties>
</file>