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1" r:id="rId9"/>
    <p:sldId id="265" r:id="rId10"/>
    <p:sldId id="264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64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05" autoAdjust="0"/>
    <p:restoredTop sz="93206" autoAdjust="0"/>
  </p:normalViewPr>
  <p:slideViewPr>
    <p:cSldViewPr>
      <p:cViewPr varScale="1">
        <p:scale>
          <a:sx n="87" d="100"/>
          <a:sy n="87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5A183-6057-41B5-AB1B-5016B18F83EF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523BA-B912-4D32-BD11-80D6B3C35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523BA-B912-4D32-BD11-80D6B3C35B4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523BA-B912-4D32-BD11-80D6B3C35B4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cover dir="d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img12.nnm.ru/5/d/e/2/5/01a0ea83e354eb71a8f311ac210.jpg" TargetMode="External"/><Relationship Id="rId3" Type="http://schemas.openxmlformats.org/officeDocument/2006/relationships/hyperlink" Target="http://cdn.gottabemobile.com/wp-content/uploads/2009/08/school-books-apple.jpg" TargetMode="External"/><Relationship Id="rId7" Type="http://schemas.openxmlformats.org/officeDocument/2006/relationships/hyperlink" Target="http://omskgazeta.ru/upload/VO-Nedela/vo_150602.jpg" TargetMode="External"/><Relationship Id="rId2" Type="http://schemas.openxmlformats.org/officeDocument/2006/relationships/hyperlink" Target="http://fipi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rcenter.ru/files/products/pics/115646/fullsize/60966.jpg" TargetMode="External"/><Relationship Id="rId5" Type="http://schemas.openxmlformats.org/officeDocument/2006/relationships/hyperlink" Target="http://www.belbur.okis.ru/file/belbur/matematika_9.jpg" TargetMode="External"/><Relationship Id="rId4" Type="http://schemas.openxmlformats.org/officeDocument/2006/relationships/hyperlink" Target="http://cs11021.vkontakte.ru/u8026441/124440995/x_a4a260fd.jpg" TargetMode="External"/><Relationship Id="rId9" Type="http://schemas.openxmlformats.org/officeDocument/2006/relationships/hyperlink" Target="http://angarskschool21.ucoz.ru/gia/_2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&#1075;&#1080;&#1087;&#1077;&#1088;&#1089;&#1089;&#1099;&#1083;&#1082;&#1072;%20&#1090;&#1077;&#1082;&#1089;&#1090;%20&#1088;&#1072;&#1073;&#1086;&#1090;&#1099;.pd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75;&#1080;&#1087;&#1077;&#1088;&#1089;&#1089;&#1099;&#1083;&#1082;&#1072;%20&#1090;&#1077;&#1082;&#1089;&#1090;%20&#1088;&#1072;&#1073;&#1086;&#1090;&#1099;.pd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ГИА - 2012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МАТЕМАТИКА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defaul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3000372"/>
            <a:ext cx="5857884" cy="36433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4143380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42D"/>
                </a:solidFill>
              </a:rPr>
              <a:t>Пособие</a:t>
            </a:r>
          </a:p>
          <a:p>
            <a:pPr algn="ctr"/>
            <a:r>
              <a:rPr lang="ru-RU" b="1" dirty="0" smtClean="0">
                <a:solidFill>
                  <a:srgbClr val="00642D"/>
                </a:solidFill>
              </a:rPr>
              <a:t> для выпускников </a:t>
            </a:r>
          </a:p>
          <a:p>
            <a:pPr algn="ctr"/>
            <a:r>
              <a:rPr lang="ru-RU" b="1" dirty="0" smtClean="0">
                <a:solidFill>
                  <a:srgbClr val="00642D"/>
                </a:solidFill>
              </a:rPr>
              <a:t>и их родителей</a:t>
            </a:r>
            <a:endParaRPr lang="ru-RU" b="1" dirty="0">
              <a:solidFill>
                <a:srgbClr val="00642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8" y="285728"/>
            <a:ext cx="41433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642D"/>
                </a:solidFill>
              </a:rPr>
              <a:t>Автор: </a:t>
            </a:r>
          </a:p>
          <a:p>
            <a:pPr algn="ctr"/>
            <a:r>
              <a:rPr lang="ru-RU" sz="1400" b="1" dirty="0" smtClean="0">
                <a:solidFill>
                  <a:srgbClr val="00642D"/>
                </a:solidFill>
              </a:rPr>
              <a:t>Алехина Т. Ф, учитель математики </a:t>
            </a:r>
          </a:p>
          <a:p>
            <a:pPr algn="ctr"/>
            <a:r>
              <a:rPr lang="ru-RU" sz="1400" b="1" dirty="0" smtClean="0">
                <a:solidFill>
                  <a:srgbClr val="00642D"/>
                </a:solidFill>
              </a:rPr>
              <a:t>МБОУ СОШ №5 г. Апатиты, Мурманская обл.</a:t>
            </a:r>
            <a:endParaRPr lang="ru-RU" sz="1400" b="1" dirty="0">
              <a:solidFill>
                <a:srgbClr val="00642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6357958"/>
            <a:ext cx="785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642D"/>
                </a:solidFill>
              </a:rPr>
              <a:t>2012</a:t>
            </a:r>
            <a:endParaRPr lang="ru-RU" sz="1600" dirty="0">
              <a:solidFill>
                <a:srgbClr val="00642D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7158" y="642918"/>
            <a:ext cx="8001056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2012 г. минимальное пороговое значение рекомендовано установить на уровне баллов. При этом  оценка знаний выпускника по предмету будет выставляться</a:t>
            </a:r>
            <a:r>
              <a:rPr kumimoji="0" lang="ru-RU" sz="2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из расчета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 descr="C:\Documents and Settings\Admin\Рабочий стол\Презентация\14-3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854206"/>
            <a:ext cx="3683235" cy="481694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2428868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642D"/>
                </a:solidFill>
                <a:ea typeface="Times New Roman" pitchFamily="18" charset="0"/>
                <a:cs typeface="Arial" pitchFamily="34" charset="0"/>
              </a:rPr>
              <a:t>от 8 до 15 баллов  </a:t>
            </a:r>
          </a:p>
          <a:p>
            <a:pPr algn="just"/>
            <a:r>
              <a:rPr lang="ru-RU" sz="2800" b="1" dirty="0" smtClean="0">
                <a:solidFill>
                  <a:srgbClr val="00642D"/>
                </a:solidFill>
                <a:ea typeface="Times New Roman" pitchFamily="18" charset="0"/>
                <a:cs typeface="Arial" pitchFamily="34" charset="0"/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УДОВЛЕТВОРИТЕЛЬНО</a:t>
            </a:r>
          </a:p>
          <a:p>
            <a:pPr algn="just"/>
            <a:endParaRPr lang="ru-RU" sz="2800" b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  <a:p>
            <a:pPr algn="just"/>
            <a:r>
              <a:rPr lang="ru-RU" sz="2800" b="1" dirty="0" smtClean="0">
                <a:solidFill>
                  <a:srgbClr val="00642D"/>
                </a:solidFill>
                <a:ea typeface="Times New Roman" pitchFamily="18" charset="0"/>
                <a:cs typeface="Arial" pitchFamily="34" charset="0"/>
              </a:rPr>
              <a:t>    от 16 до 19 баллов  </a:t>
            </a:r>
          </a:p>
          <a:p>
            <a:pPr algn="just"/>
            <a:r>
              <a:rPr lang="ru-RU" sz="2800" b="1" dirty="0" smtClean="0">
                <a:solidFill>
                  <a:srgbClr val="00642D"/>
                </a:solidFill>
                <a:ea typeface="Times New Roman" pitchFamily="18" charset="0"/>
                <a:cs typeface="Arial" pitchFamily="34" charset="0"/>
              </a:rPr>
              <a:t>         </a:t>
            </a:r>
            <a:r>
              <a:rPr lang="ru-RU" sz="2800" b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ХОРОШО </a:t>
            </a:r>
          </a:p>
          <a:p>
            <a:pPr algn="just"/>
            <a:endParaRPr lang="ru-RU" sz="2800" b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  <a:p>
            <a:pPr algn="just"/>
            <a:r>
              <a:rPr lang="ru-RU" sz="2800" b="1" dirty="0" smtClean="0">
                <a:solidFill>
                  <a:srgbClr val="00642D"/>
                </a:solidFill>
                <a:ea typeface="Times New Roman" pitchFamily="18" charset="0"/>
                <a:cs typeface="Arial" pitchFamily="34" charset="0"/>
              </a:rPr>
              <a:t>    от 20 до 34 баллов                              </a:t>
            </a:r>
          </a:p>
          <a:p>
            <a:pPr algn="just"/>
            <a:r>
              <a:rPr lang="ru-RU" sz="2800" b="1" dirty="0" smtClean="0">
                <a:solidFill>
                  <a:srgbClr val="00642D"/>
                </a:solidFill>
                <a:ea typeface="Times New Roman" pitchFamily="18" charset="0"/>
                <a:cs typeface="Arial" pitchFamily="34" charset="0"/>
              </a:rPr>
              <a:t>         </a:t>
            </a:r>
            <a:r>
              <a:rPr lang="ru-RU" sz="2800" b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ОТЛИЧНО</a:t>
            </a:r>
            <a:endParaRPr lang="ru-RU" sz="2800" b="1" dirty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571612"/>
            <a:ext cx="800105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Ключевое отличие экзаменационной работы 2012 г. от модели предыдущих лет заключается в том, что в контрольно-измерительных материалах присутствуют задания из всех разделов математики, изучаемых в рамках основной средней школы  - арифметики, алгебры, геометрии, теории вероятностей и статистики.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2. Также планируется внести следующие изменения в процедуру проведения экзамена: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не ограничивать время выполнения заданий первой части работы;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минимальный балл для получения удовлетворительной отметки может быть набран не только за счет выполнения заданий первой части.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357166"/>
            <a:ext cx="83984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642D"/>
                </a:solidFill>
                <a:latin typeface="Arial Black" pitchFamily="34" charset="0"/>
              </a:rPr>
              <a:t>Какие изменения внесены в процедуру </a:t>
            </a:r>
          </a:p>
          <a:p>
            <a:pPr algn="ctr"/>
            <a:r>
              <a:rPr lang="ru-RU" sz="2800" dirty="0" smtClean="0">
                <a:solidFill>
                  <a:srgbClr val="00642D"/>
                </a:solidFill>
                <a:latin typeface="Arial Black" pitchFamily="34" charset="0"/>
              </a:rPr>
              <a:t>экзамена в 2012 году?</a:t>
            </a:r>
            <a:endParaRPr lang="ru-RU" sz="2800" dirty="0">
              <a:solidFill>
                <a:srgbClr val="00642D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\Рабочий стол\Презентация\1286716089_algebra.-sbornik-zadanij-dlya-podgotovki-k-gia-v-9-kla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1928826" cy="30298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0232" y="928670"/>
            <a:ext cx="49292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642D"/>
                </a:solidFill>
                <a:latin typeface="Arial Black" pitchFamily="34" charset="0"/>
              </a:rPr>
              <a:t>Для подготовки к экзамену следует использовать</a:t>
            </a:r>
          </a:p>
          <a:p>
            <a:pPr algn="ctr"/>
            <a:r>
              <a:rPr lang="ru-RU" sz="2400" dirty="0" smtClean="0">
                <a:solidFill>
                  <a:srgbClr val="00642D"/>
                </a:solidFill>
                <a:latin typeface="Arial Black" pitchFamily="34" charset="0"/>
              </a:rPr>
              <a:t>Сборники, рекомендованные Федеральным Институтом</a:t>
            </a:r>
          </a:p>
          <a:p>
            <a:pPr algn="ctr"/>
            <a:r>
              <a:rPr lang="ru-RU" sz="2400" dirty="0" smtClean="0">
                <a:solidFill>
                  <a:srgbClr val="00642D"/>
                </a:solidFill>
                <a:latin typeface="Arial Black" pitchFamily="34" charset="0"/>
              </a:rPr>
              <a:t>Педагогических измерений</a:t>
            </a:r>
            <a:endParaRPr lang="ru-RU" sz="2400" dirty="0">
              <a:solidFill>
                <a:srgbClr val="00642D"/>
              </a:solidFill>
              <a:latin typeface="Arial Black" pitchFamily="34" charset="0"/>
            </a:endParaRPr>
          </a:p>
        </p:txBody>
      </p:sp>
      <p:pic>
        <p:nvPicPr>
          <p:cNvPr id="25603" name="Picture 3" descr="C:\Documents and Settings\Admin\Рабочий стол\Презентация\10031216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929066"/>
            <a:ext cx="1751973" cy="2714644"/>
          </a:xfrm>
          <a:prstGeom prst="rect">
            <a:avLst/>
          </a:prstGeom>
          <a:noFill/>
        </p:spPr>
      </p:pic>
      <p:pic>
        <p:nvPicPr>
          <p:cNvPr id="25604" name="Picture 4" descr="C:\Documents and Settings\Admin\Рабочий стол\Презентация\10032709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4000504"/>
            <a:ext cx="1839938" cy="2644675"/>
          </a:xfrm>
          <a:prstGeom prst="rect">
            <a:avLst/>
          </a:prstGeom>
          <a:noFill/>
        </p:spPr>
      </p:pic>
      <p:pic>
        <p:nvPicPr>
          <p:cNvPr id="25605" name="Picture 5" descr="C:\Documents and Settings\Admin\Рабочий стол\Презентация\2234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357166"/>
            <a:ext cx="2428892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285860"/>
            <a:ext cx="792961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Использованы ресурсы: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2"/>
              </a:rPr>
              <a:t>http://fipi.ru/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/>
              <a:t>картинки:</a:t>
            </a:r>
          </a:p>
          <a:p>
            <a:pPr>
              <a:buFont typeface="Arial" pitchFamily="34" charset="0"/>
              <a:buChar char="•"/>
            </a:pPr>
            <a:r>
              <a:rPr lang="ru-RU" sz="2000" u="sng" dirty="0" smtClean="0">
                <a:hlinkClick r:id="rId3"/>
              </a:rPr>
              <a:t>http://cdn.gottabemobile.com/wp-content/uploads/2009/08/school-books-apple.jpg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u="sng" dirty="0" smtClean="0">
                <a:hlinkClick r:id="rId4"/>
              </a:rPr>
              <a:t>http</a:t>
            </a:r>
            <a:r>
              <a:rPr lang="ru-RU" sz="2000" u="sng" dirty="0" smtClean="0">
                <a:hlinkClick r:id="rId4"/>
              </a:rPr>
              <a:t>://</a:t>
            </a:r>
            <a:r>
              <a:rPr lang="en-US" sz="2000" u="sng" dirty="0" err="1" smtClean="0">
                <a:hlinkClick r:id="rId4"/>
              </a:rPr>
              <a:t>cs</a:t>
            </a:r>
            <a:r>
              <a:rPr lang="ru-RU" sz="2000" u="sng" dirty="0" smtClean="0">
                <a:hlinkClick r:id="rId4"/>
              </a:rPr>
              <a:t>11021.</a:t>
            </a:r>
            <a:r>
              <a:rPr lang="en-US" sz="2000" u="sng" dirty="0" err="1" smtClean="0">
                <a:hlinkClick r:id="rId4"/>
              </a:rPr>
              <a:t>vkontakte</a:t>
            </a:r>
            <a:r>
              <a:rPr lang="ru-RU" sz="2000" u="sng" dirty="0" smtClean="0">
                <a:hlinkClick r:id="rId4"/>
              </a:rPr>
              <a:t>.</a:t>
            </a:r>
            <a:r>
              <a:rPr lang="en-US" sz="2000" u="sng" dirty="0" err="1" smtClean="0">
                <a:hlinkClick r:id="rId4"/>
              </a:rPr>
              <a:t>ru</a:t>
            </a:r>
            <a:r>
              <a:rPr lang="ru-RU" sz="2000" u="sng" dirty="0" smtClean="0">
                <a:hlinkClick r:id="rId4"/>
              </a:rPr>
              <a:t>/</a:t>
            </a:r>
            <a:r>
              <a:rPr lang="en-US" sz="2000" u="sng" dirty="0" smtClean="0">
                <a:hlinkClick r:id="rId4"/>
              </a:rPr>
              <a:t>u</a:t>
            </a:r>
            <a:r>
              <a:rPr lang="ru-RU" sz="2000" u="sng" dirty="0" smtClean="0">
                <a:hlinkClick r:id="rId4"/>
              </a:rPr>
              <a:t>8026441/124440995/</a:t>
            </a:r>
            <a:r>
              <a:rPr lang="en-US" sz="2000" u="sng" dirty="0" smtClean="0">
                <a:hlinkClick r:id="rId4"/>
              </a:rPr>
              <a:t>x</a:t>
            </a:r>
            <a:r>
              <a:rPr lang="ru-RU" sz="2000" u="sng" dirty="0" smtClean="0">
                <a:hlinkClick r:id="rId4"/>
              </a:rPr>
              <a:t>_</a:t>
            </a:r>
            <a:r>
              <a:rPr lang="en-US" sz="2000" u="sng" dirty="0" smtClean="0">
                <a:hlinkClick r:id="rId4"/>
              </a:rPr>
              <a:t>a</a:t>
            </a:r>
            <a:r>
              <a:rPr lang="ru-RU" sz="2000" u="sng" dirty="0" smtClean="0">
                <a:hlinkClick r:id="rId4"/>
              </a:rPr>
              <a:t>4</a:t>
            </a:r>
            <a:r>
              <a:rPr lang="en-US" sz="2000" u="sng" dirty="0" smtClean="0">
                <a:hlinkClick r:id="rId4"/>
              </a:rPr>
              <a:t>a</a:t>
            </a:r>
            <a:r>
              <a:rPr lang="ru-RU" sz="2000" u="sng" dirty="0" smtClean="0">
                <a:hlinkClick r:id="rId4"/>
              </a:rPr>
              <a:t>260</a:t>
            </a:r>
            <a:r>
              <a:rPr lang="en-US" sz="2000" u="sng" dirty="0" err="1" smtClean="0">
                <a:hlinkClick r:id="rId4"/>
              </a:rPr>
              <a:t>fd</a:t>
            </a:r>
            <a:r>
              <a:rPr lang="ru-RU" sz="2000" u="sng" dirty="0" smtClean="0">
                <a:hlinkClick r:id="rId4"/>
              </a:rPr>
              <a:t>.</a:t>
            </a:r>
            <a:r>
              <a:rPr lang="en-US" sz="2000" u="sng" dirty="0" smtClean="0">
                <a:hlinkClick r:id="rId4"/>
              </a:rPr>
              <a:t>jpg</a:t>
            </a:r>
            <a:endParaRPr lang="ru-RU" sz="2000" u="sng" dirty="0" smtClean="0"/>
          </a:p>
          <a:p>
            <a:pPr>
              <a:buFont typeface="Arial" pitchFamily="34" charset="0"/>
              <a:buChar char="•"/>
            </a:pPr>
            <a:r>
              <a:rPr lang="en-US" sz="2000" u="sng" dirty="0" smtClean="0">
                <a:hlinkClick r:id="rId5"/>
              </a:rPr>
              <a:t>http</a:t>
            </a:r>
            <a:r>
              <a:rPr lang="ru-RU" sz="2000" u="sng" dirty="0" smtClean="0">
                <a:hlinkClick r:id="rId5"/>
              </a:rPr>
              <a:t>://</a:t>
            </a:r>
            <a:r>
              <a:rPr lang="en-US" sz="2000" u="sng" dirty="0" smtClean="0">
                <a:hlinkClick r:id="rId5"/>
              </a:rPr>
              <a:t>www</a:t>
            </a:r>
            <a:r>
              <a:rPr lang="ru-RU" sz="2000" u="sng" dirty="0" smtClean="0">
                <a:hlinkClick r:id="rId5"/>
              </a:rPr>
              <a:t>.</a:t>
            </a:r>
            <a:r>
              <a:rPr lang="en-US" sz="2000" u="sng" dirty="0" err="1" smtClean="0">
                <a:hlinkClick r:id="rId5"/>
              </a:rPr>
              <a:t>belbur</a:t>
            </a:r>
            <a:r>
              <a:rPr lang="ru-RU" sz="2000" u="sng" dirty="0" smtClean="0">
                <a:hlinkClick r:id="rId5"/>
              </a:rPr>
              <a:t>.</a:t>
            </a:r>
            <a:r>
              <a:rPr lang="en-US" sz="2000" u="sng" dirty="0" err="1" smtClean="0">
                <a:hlinkClick r:id="rId5"/>
              </a:rPr>
              <a:t>okis</a:t>
            </a:r>
            <a:r>
              <a:rPr lang="ru-RU" sz="2000" u="sng" dirty="0" smtClean="0">
                <a:hlinkClick r:id="rId5"/>
              </a:rPr>
              <a:t>.</a:t>
            </a:r>
            <a:r>
              <a:rPr lang="en-US" sz="2000" u="sng" dirty="0" err="1" smtClean="0">
                <a:hlinkClick r:id="rId5"/>
              </a:rPr>
              <a:t>ru</a:t>
            </a:r>
            <a:r>
              <a:rPr lang="ru-RU" sz="2000" u="sng" dirty="0" smtClean="0">
                <a:hlinkClick r:id="rId5"/>
              </a:rPr>
              <a:t>/</a:t>
            </a:r>
            <a:r>
              <a:rPr lang="en-US" sz="2000" u="sng" dirty="0" smtClean="0">
                <a:hlinkClick r:id="rId5"/>
              </a:rPr>
              <a:t>file</a:t>
            </a:r>
            <a:r>
              <a:rPr lang="ru-RU" sz="2000" u="sng" dirty="0" smtClean="0">
                <a:hlinkClick r:id="rId5"/>
              </a:rPr>
              <a:t>/</a:t>
            </a:r>
            <a:r>
              <a:rPr lang="en-US" sz="2000" u="sng" dirty="0" err="1" smtClean="0">
                <a:hlinkClick r:id="rId5"/>
              </a:rPr>
              <a:t>belbur</a:t>
            </a:r>
            <a:r>
              <a:rPr lang="ru-RU" sz="2000" u="sng" dirty="0" smtClean="0">
                <a:hlinkClick r:id="rId5"/>
              </a:rPr>
              <a:t>/</a:t>
            </a:r>
            <a:r>
              <a:rPr lang="en-US" sz="2000" u="sng" dirty="0" err="1" smtClean="0">
                <a:hlinkClick r:id="rId5"/>
              </a:rPr>
              <a:t>matematika</a:t>
            </a:r>
            <a:r>
              <a:rPr lang="ru-RU" sz="2000" u="sng" dirty="0" smtClean="0">
                <a:hlinkClick r:id="rId5"/>
              </a:rPr>
              <a:t>_9.</a:t>
            </a:r>
            <a:r>
              <a:rPr lang="en-US" sz="2000" u="sng" dirty="0" smtClean="0">
                <a:hlinkClick r:id="rId5"/>
              </a:rPr>
              <a:t>jpg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u="sng" dirty="0" smtClean="0">
                <a:hlinkClick r:id="rId6"/>
              </a:rPr>
              <a:t>http</a:t>
            </a:r>
            <a:r>
              <a:rPr lang="ru-RU" sz="2000" u="sng" dirty="0" smtClean="0">
                <a:hlinkClick r:id="rId6"/>
              </a:rPr>
              <a:t>://</a:t>
            </a:r>
            <a:r>
              <a:rPr lang="en-US" sz="2000" u="sng" dirty="0" smtClean="0">
                <a:hlinkClick r:id="rId6"/>
              </a:rPr>
              <a:t>www</a:t>
            </a:r>
            <a:r>
              <a:rPr lang="ru-RU" sz="2000" u="sng" dirty="0" smtClean="0">
                <a:hlinkClick r:id="rId6"/>
              </a:rPr>
              <a:t>.</a:t>
            </a:r>
            <a:r>
              <a:rPr lang="en-US" sz="2000" u="sng" dirty="0" err="1" smtClean="0">
                <a:hlinkClick r:id="rId6"/>
              </a:rPr>
              <a:t>ircenter</a:t>
            </a:r>
            <a:r>
              <a:rPr lang="ru-RU" sz="2000" u="sng" dirty="0" smtClean="0">
                <a:hlinkClick r:id="rId6"/>
              </a:rPr>
              <a:t>.</a:t>
            </a:r>
            <a:r>
              <a:rPr lang="en-US" sz="2000" u="sng" dirty="0" err="1" smtClean="0">
                <a:hlinkClick r:id="rId6"/>
              </a:rPr>
              <a:t>ru</a:t>
            </a:r>
            <a:r>
              <a:rPr lang="ru-RU" sz="2000" u="sng" dirty="0" smtClean="0">
                <a:hlinkClick r:id="rId6"/>
              </a:rPr>
              <a:t>/</a:t>
            </a:r>
            <a:r>
              <a:rPr lang="en-US" sz="2000" u="sng" dirty="0" smtClean="0">
                <a:hlinkClick r:id="rId6"/>
              </a:rPr>
              <a:t>files</a:t>
            </a:r>
            <a:r>
              <a:rPr lang="ru-RU" sz="2000" u="sng" dirty="0" smtClean="0">
                <a:hlinkClick r:id="rId6"/>
              </a:rPr>
              <a:t>/</a:t>
            </a:r>
            <a:r>
              <a:rPr lang="en-US" sz="2000" u="sng" dirty="0" smtClean="0">
                <a:hlinkClick r:id="rId6"/>
              </a:rPr>
              <a:t>products</a:t>
            </a:r>
            <a:r>
              <a:rPr lang="ru-RU" sz="2000" u="sng" dirty="0" smtClean="0">
                <a:hlinkClick r:id="rId6"/>
              </a:rPr>
              <a:t>/</a:t>
            </a:r>
            <a:r>
              <a:rPr lang="en-US" sz="2000" u="sng" dirty="0" err="1" smtClean="0">
                <a:hlinkClick r:id="rId6"/>
              </a:rPr>
              <a:t>pics</a:t>
            </a:r>
            <a:r>
              <a:rPr lang="ru-RU" sz="2000" u="sng" dirty="0" smtClean="0">
                <a:hlinkClick r:id="rId6"/>
              </a:rPr>
              <a:t>/115646/</a:t>
            </a:r>
            <a:r>
              <a:rPr lang="en-US" sz="2000" u="sng" dirty="0" err="1" smtClean="0">
                <a:hlinkClick r:id="rId6"/>
              </a:rPr>
              <a:t>fullsize</a:t>
            </a:r>
            <a:r>
              <a:rPr lang="ru-RU" sz="2000" u="sng" dirty="0" smtClean="0">
                <a:hlinkClick r:id="rId6"/>
              </a:rPr>
              <a:t>/60966.</a:t>
            </a:r>
            <a:r>
              <a:rPr lang="en-US" sz="2000" u="sng" dirty="0" smtClean="0">
                <a:hlinkClick r:id="rId6"/>
              </a:rPr>
              <a:t>jpg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u="sng" dirty="0" smtClean="0">
                <a:hlinkClick r:id="rId7"/>
              </a:rPr>
              <a:t>http</a:t>
            </a:r>
            <a:r>
              <a:rPr lang="ru-RU" sz="2000" u="sng" dirty="0" smtClean="0">
                <a:hlinkClick r:id="rId7"/>
              </a:rPr>
              <a:t>://</a:t>
            </a:r>
            <a:r>
              <a:rPr lang="en-US" sz="2000" u="sng" dirty="0" err="1" smtClean="0">
                <a:hlinkClick r:id="rId7"/>
              </a:rPr>
              <a:t>omskgazeta</a:t>
            </a:r>
            <a:r>
              <a:rPr lang="ru-RU" sz="2000" u="sng" dirty="0" smtClean="0">
                <a:hlinkClick r:id="rId7"/>
              </a:rPr>
              <a:t>.</a:t>
            </a:r>
            <a:r>
              <a:rPr lang="en-US" sz="2000" u="sng" dirty="0" err="1" smtClean="0">
                <a:hlinkClick r:id="rId7"/>
              </a:rPr>
              <a:t>ru</a:t>
            </a:r>
            <a:r>
              <a:rPr lang="ru-RU" sz="2000" u="sng" dirty="0" smtClean="0">
                <a:hlinkClick r:id="rId7"/>
              </a:rPr>
              <a:t>/</a:t>
            </a:r>
            <a:r>
              <a:rPr lang="en-US" sz="2000" u="sng" dirty="0" smtClean="0">
                <a:hlinkClick r:id="rId7"/>
              </a:rPr>
              <a:t>upload</a:t>
            </a:r>
            <a:r>
              <a:rPr lang="ru-RU" sz="2000" u="sng" dirty="0" smtClean="0">
                <a:hlinkClick r:id="rId7"/>
              </a:rPr>
              <a:t>/</a:t>
            </a:r>
            <a:r>
              <a:rPr lang="en-US" sz="2000" u="sng" dirty="0" smtClean="0">
                <a:hlinkClick r:id="rId7"/>
              </a:rPr>
              <a:t>VO</a:t>
            </a:r>
            <a:r>
              <a:rPr lang="ru-RU" sz="2000" u="sng" dirty="0" smtClean="0">
                <a:hlinkClick r:id="rId7"/>
              </a:rPr>
              <a:t>-</a:t>
            </a:r>
            <a:r>
              <a:rPr lang="en-US" sz="2000" u="sng" dirty="0" err="1" smtClean="0">
                <a:hlinkClick r:id="rId7"/>
              </a:rPr>
              <a:t>Nedela</a:t>
            </a:r>
            <a:r>
              <a:rPr lang="ru-RU" sz="2000" u="sng" dirty="0" smtClean="0">
                <a:hlinkClick r:id="rId7"/>
              </a:rPr>
              <a:t>/</a:t>
            </a:r>
            <a:r>
              <a:rPr lang="en-US" sz="2000" u="sng" dirty="0" err="1" smtClean="0">
                <a:hlinkClick r:id="rId7"/>
              </a:rPr>
              <a:t>vo</a:t>
            </a:r>
            <a:r>
              <a:rPr lang="ru-RU" sz="2000" u="sng" dirty="0" smtClean="0">
                <a:hlinkClick r:id="rId7"/>
              </a:rPr>
              <a:t>_150602.</a:t>
            </a:r>
            <a:r>
              <a:rPr lang="en-US" sz="2000" u="sng" dirty="0" smtClean="0">
                <a:hlinkClick r:id="rId7"/>
              </a:rPr>
              <a:t>jpg</a:t>
            </a:r>
            <a:endParaRPr lang="ru-RU" sz="2000" u="sng" dirty="0" smtClean="0"/>
          </a:p>
          <a:p>
            <a:pPr>
              <a:buFont typeface="Arial" pitchFamily="34" charset="0"/>
              <a:buChar char="•"/>
            </a:pPr>
            <a:r>
              <a:rPr lang="en-US" sz="2000" u="sng" dirty="0" smtClean="0">
                <a:hlinkClick r:id="rId8"/>
              </a:rPr>
              <a:t>http</a:t>
            </a:r>
            <a:r>
              <a:rPr lang="ru-RU" sz="2000" u="sng" dirty="0" smtClean="0">
                <a:hlinkClick r:id="rId8"/>
              </a:rPr>
              <a:t>://</a:t>
            </a:r>
            <a:r>
              <a:rPr lang="en-US" sz="2000" u="sng" dirty="0" err="1" smtClean="0">
                <a:hlinkClick r:id="rId8"/>
              </a:rPr>
              <a:t>img</a:t>
            </a:r>
            <a:r>
              <a:rPr lang="ru-RU" sz="2000" u="sng" dirty="0" smtClean="0">
                <a:hlinkClick r:id="rId8"/>
              </a:rPr>
              <a:t>12.</a:t>
            </a:r>
            <a:r>
              <a:rPr lang="en-US" sz="2000" u="sng" dirty="0" err="1" smtClean="0">
                <a:hlinkClick r:id="rId8"/>
              </a:rPr>
              <a:t>nnm</a:t>
            </a:r>
            <a:r>
              <a:rPr lang="ru-RU" sz="2000" u="sng" dirty="0" smtClean="0">
                <a:hlinkClick r:id="rId8"/>
              </a:rPr>
              <a:t>.</a:t>
            </a:r>
            <a:r>
              <a:rPr lang="en-US" sz="2000" u="sng" dirty="0" err="1" smtClean="0">
                <a:hlinkClick r:id="rId8"/>
              </a:rPr>
              <a:t>ru</a:t>
            </a:r>
            <a:r>
              <a:rPr lang="ru-RU" sz="2000" u="sng" dirty="0" smtClean="0">
                <a:hlinkClick r:id="rId8"/>
              </a:rPr>
              <a:t>/5/</a:t>
            </a:r>
            <a:r>
              <a:rPr lang="en-US" sz="2000" u="sng" dirty="0" smtClean="0">
                <a:hlinkClick r:id="rId8"/>
              </a:rPr>
              <a:t>d</a:t>
            </a:r>
            <a:r>
              <a:rPr lang="ru-RU" sz="2000" u="sng" dirty="0" smtClean="0">
                <a:hlinkClick r:id="rId8"/>
              </a:rPr>
              <a:t>/</a:t>
            </a:r>
            <a:r>
              <a:rPr lang="en-US" sz="2000" u="sng" dirty="0" smtClean="0">
                <a:hlinkClick r:id="rId8"/>
              </a:rPr>
              <a:t>e</a:t>
            </a:r>
            <a:r>
              <a:rPr lang="ru-RU" sz="2000" u="sng" dirty="0" smtClean="0">
                <a:hlinkClick r:id="rId8"/>
              </a:rPr>
              <a:t>/2/5/01</a:t>
            </a:r>
            <a:r>
              <a:rPr lang="en-US" sz="2000" u="sng" dirty="0" smtClean="0">
                <a:hlinkClick r:id="rId8"/>
              </a:rPr>
              <a:t>a</a:t>
            </a:r>
            <a:r>
              <a:rPr lang="ru-RU" sz="2000" u="sng" dirty="0" smtClean="0">
                <a:hlinkClick r:id="rId8"/>
              </a:rPr>
              <a:t>0</a:t>
            </a:r>
            <a:r>
              <a:rPr lang="en-US" sz="2000" u="sng" dirty="0" smtClean="0">
                <a:hlinkClick r:id="rId8"/>
              </a:rPr>
              <a:t>ea</a:t>
            </a:r>
            <a:r>
              <a:rPr lang="ru-RU" sz="2000" u="sng" dirty="0" smtClean="0">
                <a:hlinkClick r:id="rId8"/>
              </a:rPr>
              <a:t>83</a:t>
            </a:r>
            <a:r>
              <a:rPr lang="en-US" sz="2000" u="sng" dirty="0" smtClean="0">
                <a:hlinkClick r:id="rId8"/>
              </a:rPr>
              <a:t>e</a:t>
            </a:r>
            <a:r>
              <a:rPr lang="ru-RU" sz="2000" u="sng" dirty="0" smtClean="0">
                <a:hlinkClick r:id="rId8"/>
              </a:rPr>
              <a:t>354</a:t>
            </a:r>
            <a:r>
              <a:rPr lang="en-US" sz="2000" u="sng" dirty="0" err="1" smtClean="0">
                <a:hlinkClick r:id="rId8"/>
              </a:rPr>
              <a:t>eb</a:t>
            </a:r>
            <a:r>
              <a:rPr lang="ru-RU" sz="2000" u="sng" dirty="0" smtClean="0">
                <a:hlinkClick r:id="rId8"/>
              </a:rPr>
              <a:t>71</a:t>
            </a:r>
            <a:r>
              <a:rPr lang="en-US" sz="2000" u="sng" dirty="0" smtClean="0">
                <a:hlinkClick r:id="rId8"/>
              </a:rPr>
              <a:t>a</a:t>
            </a:r>
            <a:r>
              <a:rPr lang="ru-RU" sz="2000" u="sng" dirty="0" smtClean="0">
                <a:hlinkClick r:id="rId8"/>
              </a:rPr>
              <a:t>8</a:t>
            </a:r>
            <a:r>
              <a:rPr lang="en-US" sz="2000" u="sng" dirty="0" smtClean="0">
                <a:hlinkClick r:id="rId8"/>
              </a:rPr>
              <a:t>f</a:t>
            </a:r>
            <a:r>
              <a:rPr lang="ru-RU" sz="2000" u="sng" dirty="0" smtClean="0">
                <a:hlinkClick r:id="rId8"/>
              </a:rPr>
              <a:t>311</a:t>
            </a:r>
            <a:r>
              <a:rPr lang="en-US" sz="2000" u="sng" dirty="0" smtClean="0">
                <a:hlinkClick r:id="rId8"/>
              </a:rPr>
              <a:t>ac</a:t>
            </a:r>
            <a:r>
              <a:rPr lang="ru-RU" sz="2000" u="sng" dirty="0" smtClean="0">
                <a:hlinkClick r:id="rId8"/>
              </a:rPr>
              <a:t>210.</a:t>
            </a:r>
            <a:r>
              <a:rPr lang="en-US" sz="2000" u="sng" dirty="0" smtClean="0">
                <a:hlinkClick r:id="rId8"/>
              </a:rPr>
              <a:t>jpg</a:t>
            </a:r>
            <a:endParaRPr lang="ru-RU" sz="2000" i="1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hlinkClick r:id="rId9"/>
              </a:rPr>
              <a:t>http://angarskschool21.ucoz.ru/gia/_2.jpg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Презентация\1286557491_bankoboev.ru_study_stuf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138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translucentPowder"/>
        </p:spPr>
      </p:pic>
      <p:sp>
        <p:nvSpPr>
          <p:cNvPr id="2" name="TextBox 1"/>
          <p:cNvSpPr txBox="1"/>
          <p:nvPr/>
        </p:nvSpPr>
        <p:spPr>
          <a:xfrm>
            <a:off x="1000100" y="642918"/>
            <a:ext cx="67866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00642D"/>
                </a:solidFill>
                <a:latin typeface="Arial Black" pitchFamily="34" charset="0"/>
              </a:rPr>
              <a:t>Желаем </a:t>
            </a:r>
          </a:p>
          <a:p>
            <a:pPr algn="ctr"/>
            <a:r>
              <a:rPr lang="ru-RU" sz="8000" dirty="0" smtClean="0">
                <a:solidFill>
                  <a:srgbClr val="00642D"/>
                </a:solidFill>
                <a:latin typeface="Arial Black" pitchFamily="34" charset="0"/>
              </a:rPr>
              <a:t>удачной</a:t>
            </a:r>
          </a:p>
          <a:p>
            <a:pPr algn="ctr"/>
            <a:r>
              <a:rPr lang="ru-RU" sz="8000" dirty="0" smtClean="0">
                <a:solidFill>
                  <a:srgbClr val="00642D"/>
                </a:solidFill>
                <a:latin typeface="Arial Black" pitchFamily="34" charset="0"/>
              </a:rPr>
              <a:t> сдачи </a:t>
            </a:r>
          </a:p>
          <a:p>
            <a:pPr algn="ctr"/>
            <a:r>
              <a:rPr lang="ru-RU" sz="8000" dirty="0" smtClean="0">
                <a:solidFill>
                  <a:srgbClr val="00642D"/>
                </a:solidFill>
                <a:latin typeface="Arial Black" pitchFamily="34" charset="0"/>
              </a:rPr>
              <a:t>экзамена!</a:t>
            </a:r>
            <a:endParaRPr lang="ru-RU" sz="8000" dirty="0">
              <a:solidFill>
                <a:srgbClr val="00642D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500042"/>
            <a:ext cx="80954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642D"/>
                </a:solidFill>
                <a:latin typeface="Arial Black" pitchFamily="34" charset="0"/>
              </a:rPr>
              <a:t>Условия проведения</a:t>
            </a:r>
          </a:p>
          <a:p>
            <a:pPr algn="ctr"/>
            <a:r>
              <a:rPr lang="ru-RU" sz="2800" dirty="0" smtClean="0">
                <a:solidFill>
                  <a:srgbClr val="00642D"/>
                </a:solidFill>
                <a:latin typeface="Arial Black" pitchFamily="34" charset="0"/>
              </a:rPr>
              <a:t> государственной итоговой аттестации</a:t>
            </a:r>
            <a:endParaRPr lang="ru-RU" sz="2800" dirty="0">
              <a:solidFill>
                <a:srgbClr val="00642D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571612"/>
            <a:ext cx="82153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Продолжительность экзамена по математике: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            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240 минут (4 часа)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Учащимся в начале экзамена выдается полный текст работы.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Дополнительные материалы и оборудование:</a:t>
            </a:r>
            <a:r>
              <a:rPr lang="ru-RU" sz="2800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800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ru-RU" sz="28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Запрещено:</a:t>
            </a:r>
            <a:endParaRPr lang="ru-RU" sz="2800" u="sng" dirty="0" smtClean="0">
              <a:solidFill>
                <a:srgbClr val="00642D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     - справочные материалы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- </a:t>
            </a:r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калькулятор,тел</a:t>
            </a:r>
            <a:endParaRPr lang="ru-RU" sz="2400" dirty="0" smtClean="0">
              <a:solidFill>
                <a:srgbClr val="00642D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(выдаются вместе с   вариантом)</a:t>
            </a:r>
          </a:p>
          <a:p>
            <a:r>
              <a:rPr lang="ru-RU" sz="2400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     - линейка</a:t>
            </a:r>
          </a:p>
          <a:p>
            <a:r>
              <a:rPr lang="ru-RU" sz="2400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                                                    </a:t>
            </a:r>
            <a:endParaRPr lang="ru-RU" sz="2800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На экзамене в аудиторию не допускаются специалисты по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математическим дисциплинам</a:t>
            </a:r>
            <a:endParaRPr lang="ru-RU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00702"/>
            <a:ext cx="4491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!</a:t>
            </a:r>
            <a:endParaRPr lang="ru-RU" sz="7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00100" y="500042"/>
            <a:ext cx="7429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642D"/>
                </a:solidFill>
                <a:latin typeface="Arial Black" pitchFamily="34" charset="0"/>
              </a:rPr>
              <a:t>Из чего состоит экзамен?</a:t>
            </a:r>
            <a:endParaRPr lang="ru-RU" sz="3200" dirty="0">
              <a:solidFill>
                <a:srgbClr val="00642D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7" y="1214422"/>
            <a:ext cx="8715404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642D"/>
                </a:solidFill>
                <a:latin typeface="Arial Black" pitchFamily="34" charset="0"/>
              </a:rPr>
              <a:t>Работа состоит из двух частей</a:t>
            </a:r>
            <a:endParaRPr lang="ru-RU" sz="2000" dirty="0" smtClean="0">
              <a:latin typeface="Arial Black" pitchFamily="34" charset="0"/>
            </a:endParaRPr>
          </a:p>
          <a:p>
            <a:endParaRPr lang="ru-RU" dirty="0" smtClean="0"/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Часть 1 </a:t>
            </a:r>
          </a:p>
          <a:p>
            <a:pPr algn="ctr"/>
            <a:endParaRPr lang="ru-RU" sz="2800" i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24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Проверяется: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базовая математическая компетентность ученика, владение основными алгоритмами, знание и понимание ключевых элементов содержания (математических понятий, их свойств, приемов решения задач и пр.), умение пользоваться математической записью, решать математические задачи, не сводящиеся к прямому применению алгоритма, а также применять математические знания в простейших практических ситуациях.</a:t>
            </a:r>
          </a:p>
          <a:p>
            <a:endParaRPr lang="ru-RU" sz="21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Состоит из: 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18 заданий, из них 12 заданий по арифметике и алгебре, 4 задания по геометрии, 2 задания по теории вероятностей и статистике.</a:t>
            </a:r>
          </a:p>
          <a:p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35846"/>
            <a:ext cx="85725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Часть 2 </a:t>
            </a:r>
          </a:p>
          <a:p>
            <a:pPr algn="ctr"/>
            <a:endParaRPr lang="ru-RU" sz="2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24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Цель: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дифференцировать хорошо успевающих школьников по уровням подготовки, выявить наиболее подготовленную часть выпускников, составляющую потенциальный контингент профильных классов.</a:t>
            </a:r>
          </a:p>
          <a:p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Проверяется: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владение материалом на повышенном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и высоком уровнях. </a:t>
            </a:r>
          </a:p>
          <a:p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Состоит из: 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Пяти заданий, из них 2 задания по геометрии: одно повышенного уровня, одно – высокого, 3 задания по алгебре: два повышенного уровня, одно – высокого. 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8847"/>
            <a:ext cx="807249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800" dirty="0" smtClean="0">
                <a:solidFill>
                  <a:srgbClr val="00642D"/>
                </a:solidFill>
                <a:latin typeface="Arial Black" pitchFamily="34" charset="0"/>
              </a:rPr>
              <a:t>Текст работы </a:t>
            </a:r>
          </a:p>
          <a:p>
            <a:pPr algn="ctr"/>
            <a:r>
              <a:rPr lang="ru-RU" sz="2800" dirty="0" smtClean="0">
                <a:solidFill>
                  <a:srgbClr val="00642D"/>
                </a:solidFill>
                <a:latin typeface="Arial Black" pitchFamily="34" charset="0"/>
              </a:rPr>
              <a:t>Оформление ответов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714488"/>
            <a:ext cx="850112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Задания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2" action="ppaction://hlinkfile"/>
              </a:rPr>
              <a:t>первой части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предусматривают три формы ответа: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 кратким ответом(14 заданий),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Презентация\vo_1506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01153" cy="73580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translucentPowder"/>
        </p:spPr>
      </p:pic>
      <p:pic>
        <p:nvPicPr>
          <p:cNvPr id="22530" name="Picture 2" descr="C:\Documents and Settings\Admin\Рабочий стол\Презентация\69564023.jpg"/>
          <p:cNvPicPr>
            <a:picLocks noChangeAspect="1" noChangeArrowheads="1"/>
          </p:cNvPicPr>
          <p:nvPr/>
        </p:nvPicPr>
        <p:blipFill>
          <a:blip r:embed="rId3">
            <a:lum bright="2000" contrast="-9000"/>
          </a:blip>
          <a:srcRect/>
          <a:stretch>
            <a:fillRect/>
          </a:stretch>
        </p:blipFill>
        <p:spPr bwMode="auto">
          <a:xfrm>
            <a:off x="2714612" y="928670"/>
            <a:ext cx="3949024" cy="57232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642D"/>
                </a:solidFill>
                <a:latin typeface="Arial Black" pitchFamily="34" charset="0"/>
              </a:rPr>
              <a:t>Все необходимые вычисления, преобразования и чертежи учащиеся могут выполнять в черновике. </a:t>
            </a:r>
          </a:p>
          <a:p>
            <a:pPr algn="ctr"/>
            <a:r>
              <a:rPr lang="ru-RU" dirty="0" smtClean="0">
                <a:solidFill>
                  <a:srgbClr val="00642D"/>
                </a:solidFill>
                <a:latin typeface="Arial Black" pitchFamily="34" charset="0"/>
              </a:rPr>
              <a:t>Черновики не проверяются.</a:t>
            </a:r>
            <a:endParaRPr lang="ru-RU" dirty="0">
              <a:solidFill>
                <a:srgbClr val="00642D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Презентация\vo_1506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01153" cy="73580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translucentPowder"/>
        </p:spPr>
      </p:pic>
      <p:sp>
        <p:nvSpPr>
          <p:cNvPr id="2" name="TextBox 1"/>
          <p:cNvSpPr txBox="1"/>
          <p:nvPr/>
        </p:nvSpPr>
        <p:spPr>
          <a:xfrm>
            <a:off x="285720" y="428604"/>
            <a:ext cx="8194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Задания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3" action="ppaction://hlinkfile"/>
              </a:rPr>
              <a:t>второй части</a:t>
            </a:r>
            <a:r>
              <a:rPr lang="ru-RU" sz="2400" dirty="0" smtClean="0">
                <a:latin typeface="Arial" pitchFamily="34" charset="0"/>
                <a:cs typeface="Arial" pitchFamily="34" charset="0"/>
                <a:hlinkClick r:id="rId3" action="ppaction://hlinkfile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требуют полной записи ответа.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C:\Documents and Settings\Admin\Рабочий стол\Презентация\18705069.jpg"/>
          <p:cNvPicPr>
            <a:picLocks noChangeAspect="1" noChangeArrowheads="1"/>
          </p:cNvPicPr>
          <p:nvPr/>
        </p:nvPicPr>
        <p:blipFill>
          <a:blip r:embed="rId4">
            <a:lum bright="2000" contrast="-9000"/>
          </a:blip>
          <a:srcRect/>
          <a:stretch>
            <a:fillRect/>
          </a:stretch>
        </p:blipFill>
        <p:spPr bwMode="auto">
          <a:xfrm>
            <a:off x="2285984" y="975065"/>
            <a:ext cx="4055303" cy="566864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0" y="500042"/>
            <a:ext cx="6078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642D"/>
                </a:solidFill>
                <a:latin typeface="Arial Black" pitchFamily="34" charset="0"/>
              </a:rPr>
              <a:t>Как оценивается работа?</a:t>
            </a:r>
            <a:endParaRPr lang="ru-RU" sz="3200" dirty="0">
              <a:solidFill>
                <a:srgbClr val="00642D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071546"/>
            <a:ext cx="90011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Проверку экзаменационных работ осуществляют специалисты</a:t>
            </a:r>
          </a:p>
          <a:p>
            <a:pPr algn="ctr"/>
            <a:r>
              <a:rPr lang="ru-RU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по математике – члены региональных и муниципальных экзаменационных комиссий по математике.</a:t>
            </a:r>
          </a:p>
          <a:p>
            <a:endParaRPr lang="ru-RU" dirty="0" smtClean="0"/>
          </a:p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Оценка части 1</a:t>
            </a:r>
          </a:p>
          <a:p>
            <a:endParaRPr lang="ru-RU" sz="2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1900" dirty="0" smtClean="0">
                <a:latin typeface="Arial" pitchFamily="34" charset="0"/>
                <a:cs typeface="Arial" pitchFamily="34" charset="0"/>
              </a:rPr>
              <a:t>Правильное выполнение каждого задания оценивается 1 баллом. </a:t>
            </a:r>
          </a:p>
          <a:p>
            <a:r>
              <a:rPr lang="ru-RU" sz="1900" dirty="0" smtClean="0">
                <a:latin typeface="Arial" pitchFamily="34" charset="0"/>
                <a:cs typeface="Arial" pitchFamily="34" charset="0"/>
              </a:rPr>
              <a:t>Задание считается выполненным верно, если указан номер верного ответа (в заданиях с выбором ответа), или вписан верный ответ (в заданиях с кратким ответом), или правильно соотнесены объекты двух множеств и записана соответствующая последовательность цифр (в заданиях на установление соответствия). </a:t>
            </a:r>
          </a:p>
          <a:p>
            <a:pPr algn="ctr"/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900" dirty="0" smtClean="0">
                <a:latin typeface="Arial" pitchFamily="34" charset="0"/>
                <a:cs typeface="Arial" pitchFamily="34" charset="0"/>
              </a:rPr>
              <a:t>В случае, если ответ неверный или отсутствует, выставляется 0 баллов.</a:t>
            </a:r>
          </a:p>
          <a:p>
            <a:endParaRPr lang="ru-RU" dirty="0" smtClean="0"/>
          </a:p>
          <a:p>
            <a:pPr algn="ctr"/>
            <a:r>
              <a:rPr lang="ru-RU" sz="2000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Максимальное количество баллов за выполнение заданий первой части</a:t>
            </a:r>
          </a:p>
          <a:p>
            <a:pPr algn="ctr"/>
            <a:r>
              <a:rPr lang="ru-RU" sz="2000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работы – 18.</a:t>
            </a:r>
          </a:p>
          <a:p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612845"/>
            <a:ext cx="8143932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Оценка части 2</a:t>
            </a:r>
          </a:p>
          <a:p>
            <a:endParaRPr lang="ru-RU" sz="2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1900" dirty="0" smtClean="0">
                <a:latin typeface="Arial" pitchFamily="34" charset="0"/>
                <a:cs typeface="Arial" pitchFamily="34" charset="0"/>
              </a:rPr>
              <a:t>          Задание считается выполненным верно, если учащийся выбрал</a:t>
            </a:r>
          </a:p>
          <a:p>
            <a:r>
              <a:rPr lang="ru-RU" sz="1900" dirty="0" smtClean="0">
                <a:latin typeface="Arial" pitchFamily="34" charset="0"/>
                <a:cs typeface="Arial" pitchFamily="34" charset="0"/>
              </a:rPr>
              <a:t>правильный путь решения, из письменной записи решения понятен ход его рассуждений, получен верный ответ. В этом случае ему выставляется полный балл, соответствующий данному заданию. </a:t>
            </a:r>
          </a:p>
          <a:p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900" dirty="0" smtClean="0">
                <a:latin typeface="Arial" pitchFamily="34" charset="0"/>
                <a:cs typeface="Arial" pitchFamily="34" charset="0"/>
              </a:rPr>
              <a:t>Если в решении допущена ошибка, не носящая принципиального характера и не влияющая на общую правильность хода решения, то учащемуся засчитывается балл на 1 меньше указанного.</a:t>
            </a:r>
          </a:p>
          <a:p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Максимальное количество баллов за вторую часть работы – 16.</a:t>
            </a:r>
          </a:p>
          <a:p>
            <a:pPr algn="ctr"/>
            <a:endParaRPr lang="ru-RU" sz="2000" dirty="0" smtClean="0">
              <a:solidFill>
                <a:srgbClr val="00642D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 smtClean="0">
              <a:solidFill>
                <a:srgbClr val="00642D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Максимальный балл за выполнение экзаменационной работы – 34.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E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397</TotalTime>
  <Words>773</Words>
  <PresentationFormat>Экран (4:3)</PresentationFormat>
  <Paragraphs>121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ГИА - 2012 МАТЕМАТИКА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ГИА - 2012 МАТЕМАТИКА</dc:title>
  <cp:lastModifiedBy>Admin</cp:lastModifiedBy>
  <cp:revision>49</cp:revision>
  <dcterms:modified xsi:type="dcterms:W3CDTF">2012-02-25T09:17:41Z</dcterms:modified>
</cp:coreProperties>
</file>