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t="-5000" r="-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1F48-C0FB-4875-B494-2402E2D70D1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&#1047;&#1077;&#1084;&#1086;&#1074;&#1072;%20%20&#1040;-2.ppt" TargetMode="External"/><Relationship Id="rId3" Type="http://schemas.openxmlformats.org/officeDocument/2006/relationships/hyperlink" Target="&#1055;&#1088;&#1086;&#1077;&#1082;&#1090;&#1085;&#1072;&#1103;%20&#1080;%20&#1091;&#1095;&#1077;&#1073;&#1085;&#1086;.docx" TargetMode="External"/><Relationship Id="rId7" Type="http://schemas.openxmlformats.org/officeDocument/2006/relationships/hyperlink" Target="&#1057;&#1077;&#1088;&#1075;&#1077;&#1077;&#1074;&#1072;%20&#1087;&#1088;&#1086;&#1077;&#1082;&#1090;%20&#1062;&#1042;&#1045;&#1058;&#1067;%20&#1052;&#1047;%20&#1058;&#1050;&#1040;&#1053;&#1048;.docx" TargetMode="External"/><Relationship Id="rId2" Type="http://schemas.openxmlformats.org/officeDocument/2006/relationships/hyperlink" Target="&#1054;&#1088;&#1075;&#1072;&#1085;&#1080;&#1079;&#1072;&#1094;&#1080;&#1103;%20&#1080;&#1089;&#1089;&#1083;&#1077;&#1076;&#1086;&#1074;&#1072;&#1090;&#1077;&#1083;&#1100;&#1089;&#1082;&#1086;&#1081;%20&#1076;&#1077;&#1103;&#1090;&#1077;&#1083;&#1100;&#1085;&#1086;&#1089;&#1090;&#1080;%20&#1091;&#1095;&#1072;&#1097;&#1080;&#1093;&#1089;&#1103;%20&#1074;%20&#1085;&#1072;&#1095;&#1072;&#1083;&#1100;&#1085;&#1086;&#1081;%20&#1096;&#1082;&#1086;&#1083;&#1077;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60;&#1105;&#1076;&#1086;&#1088;&#1086;&#1074;&#1072;%20&#1042;&#1048;&#1053;&#1058;&#1040;&#1046;.ppt" TargetMode="External"/><Relationship Id="rId5" Type="http://schemas.openxmlformats.org/officeDocument/2006/relationships/hyperlink" Target="&#1044;&#1045;&#1056;&#1070;&#1043;&#1040;%20&#1058;&#1042;.&#1056;-&#1058;&#1040;%20&#1084;&#1086;&#1083;&#1086;&#1076;&#1105;&#1078;&#1085;&#1072;&#1103;%20&#1084;&#1086;&#1076;&#1072;.docx" TargetMode="External"/><Relationship Id="rId10" Type="http://schemas.openxmlformats.org/officeDocument/2006/relationships/hyperlink" Target="&#1084;&#1086;&#1076;&#1072;.pptx" TargetMode="External"/><Relationship Id="rId4" Type="http://schemas.openxmlformats.org/officeDocument/2006/relationships/hyperlink" Target="&#1076;&#1080;&#1094;&#1102;&#1082;%20&#1042;&#1045;&#1063;&#1045;&#1056;&#1053;&#1048;&#1045;%20&#1055;&#1051;&#1040;&#1058;&#1068;&#1071;.ppt" TargetMode="External"/><Relationship Id="rId9" Type="http://schemas.openxmlformats.org/officeDocument/2006/relationships/hyperlink" Target="&#1055;&#1077;&#1095;&#1077;&#1085;&#1080;&#1085;&#1072;%20%20&#1084;&#1086;&#1083;.&#1084;&#1086;&#1076;&#1072;&#1050;&#1051;&#1040;&#1057;&#1057;&#1048;&#1050;&#1040;.pp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t="-4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ocuments and Settings\Aida\Рабочий стол\ТЕКСТУРЫ и фоны, клипарты\2 ЧАСТЬ !!!\Scool_objekts\scool (4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594" y="2285992"/>
            <a:ext cx="1138496" cy="1124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3501008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Исследовательская деятельность  - необходимое условие творческого развития педагога и учащегося </a:t>
            </a:r>
            <a:endParaRPr lang="ru-RU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7068" y="5517232"/>
            <a:ext cx="4946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Выполнила: Лугинина Наталья Николаевна</a:t>
            </a:r>
          </a:p>
          <a:p>
            <a:r>
              <a:rPr lang="ru-RU" sz="20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Учитель технологии 	МОУ СОШ № 31</a:t>
            </a:r>
          </a:p>
          <a:p>
            <a:pPr algn="ctr"/>
            <a:r>
              <a:rPr lang="ru-RU" sz="20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г. Тверь – 2012 г.</a:t>
            </a:r>
            <a:endParaRPr lang="ru-RU" sz="20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24744"/>
            <a:ext cx="7696200" cy="52260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00CC"/>
                </a:solidFill>
              </a:rPr>
              <a:t> </a:t>
            </a:r>
            <a:r>
              <a:rPr lang="ru-RU" sz="2400" b="1" i="1" dirty="0" smtClean="0">
                <a:solidFill>
                  <a:srgbClr val="0000CC"/>
                </a:solidFill>
              </a:rPr>
              <a:t>План работы:</a:t>
            </a:r>
            <a:r>
              <a:rPr lang="ru-RU" sz="2400" i="1" dirty="0" smtClean="0">
                <a:solidFill>
                  <a:srgbClr val="0000CC"/>
                </a:solidFill>
              </a:rPr>
              <a:t> </a:t>
            </a:r>
            <a:endParaRPr lang="ru-RU" sz="2400" b="1" i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Тема исследовательской работы.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Как будет называться мое исследование?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Введение.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Актуальность проблемы. В чем необходимость моей работы?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Цель. 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Что я хочу исследовать?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Гипотеза исследования. 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чего я хочу провести исследование?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Задачи исследования.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Дата и место проведения моего исследования.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Методика работы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Каким образом я проводил исследование?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Описание работы.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Мои результаты исследования.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Выводы.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Выполнил ли я то, что задумал? Что оказалось трудным в моем исследовании, чего не удалось выполнить.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Использованная литература.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Приложени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292" name="Picture 4" descr="sm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941168"/>
            <a:ext cx="1828800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340768"/>
            <a:ext cx="7696200" cy="5081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Обычно в исследовательской работе 1/3 времени занимает правильная формулировка темы и цели исследования, а также выбор или отработка его методики;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1/3 времени затрачивается на сбор материала;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не менее 1/3 времени уходит на его обработку, обобщение, написание текста.</a:t>
            </a:r>
          </a:p>
        </p:txBody>
      </p:sp>
      <p:pic>
        <p:nvPicPr>
          <p:cNvPr id="13316" name="Picture 4" descr="2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9240"/>
            <a:ext cx="133164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412776"/>
            <a:ext cx="7956376" cy="52260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Итогом исследовательской работы может быть выступление на детской конференции. В отличие от «взрослой» конференции, здесь необходимо создать «ситуацию успеха» для каждого школьника. Каждую работу, независимо от её качества, необходимо похвалить, чтобы у ребёнка возникло желание продолжать исследовательскую деятельность. </a:t>
            </a:r>
          </a:p>
        </p:txBody>
      </p:sp>
      <p:pic>
        <p:nvPicPr>
          <p:cNvPr id="14340" name="Picture 4" descr="J028364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229200"/>
            <a:ext cx="652463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52260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Сколько радости испытывает ученик, когда он находится в поиске вместе с учителем. Что может быть интереснее для учителя, чем следить за работой мысли ребят, иногда направлять их по пути познания, а иногда и просто не мешать суметь вовремя отойти в сторону дать детям насладиться радостью своего открытия.</a:t>
            </a:r>
          </a:p>
        </p:txBody>
      </p:sp>
      <p:pic>
        <p:nvPicPr>
          <p:cNvPr id="15364" name="Picture 4" descr="J02836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619750"/>
            <a:ext cx="10001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84784"/>
            <a:ext cx="828092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Приложения: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1. Организация исследовательской деятельности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2. Проектная и исследовательская деятельность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3. Презентация ученицы 11кл Дицюк К.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4.Творческая работа Дерюги 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 action="ppaction://hlinkpres?slideindex=1&amp;slidetitle="/>
              </a:rPr>
              <a:t>5. Презентация Фёдоровой 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6. Творческий проект Сергеевой 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8" action="ppaction://hlinkpres?slideindex=1&amp;slidetitle="/>
              </a:rPr>
              <a:t>7. Презентация  творческого проекта Земовой 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9" action="ppaction://hlinkpres?slideindex=1&amp;slidetitle="/>
              </a:rPr>
              <a:t>8. Презентация Печениной 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10" action="ppaction://hlinkpres?slideindex=1&amp;slidetitle="/>
              </a:rPr>
              <a:t>9. Мода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96752"/>
            <a:ext cx="7696200" cy="50815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8800" b="1" dirty="0" smtClean="0">
                <a:solidFill>
                  <a:srgbClr val="0000CC"/>
                </a:solidFill>
              </a:rPr>
              <a:t>СПАСИБО </a:t>
            </a:r>
          </a:p>
          <a:p>
            <a:pPr algn="ctr" eaLnBrk="1" hangingPunct="1">
              <a:buFontTx/>
              <a:buNone/>
            </a:pPr>
            <a:r>
              <a:rPr lang="ru-RU" sz="8800" b="1" dirty="0" smtClean="0">
                <a:solidFill>
                  <a:srgbClr val="0000CC"/>
                </a:solidFill>
              </a:rPr>
              <a:t>ЗА ВНИМАНИЕ!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64250" y="5397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6389" name="Picture 7" descr="25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3888" y="4869160"/>
            <a:ext cx="21701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flowers1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836712"/>
            <a:ext cx="14398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196752"/>
            <a:ext cx="7696200" cy="50260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3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Государственные  стандарты  общего образования нового поколения предполагают внесение значительных изменений в структуру и содержание, цели и задачи образования, смещение акцентов </a:t>
            </a:r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одной задачи</a:t>
            </a:r>
            <a:r>
              <a:rPr lang="ru-RU" sz="3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вооружить учащегося знаниями, </a:t>
            </a:r>
            <a:r>
              <a:rPr lang="ru-RU" sz="3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другую</a:t>
            </a:r>
            <a:r>
              <a:rPr lang="ru-RU" sz="3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3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формировать у него общеучебные умения и навыки как основу учебной деятельности.</a:t>
            </a:r>
          </a:p>
        </p:txBody>
      </p:sp>
      <p:pic>
        <p:nvPicPr>
          <p:cNvPr id="13316" name="Picture 4" descr="AN06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516563"/>
            <a:ext cx="11509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4744"/>
            <a:ext cx="7696200" cy="5081587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Выпускник современной школы должен обладать практико-ориентированными знаниями, необходимыми для успешной интеграции в социум и адаптации в нём.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Ведущую роль должны играть творческие методы обучения. В арсенале инновационных педагогических средств и методов особое место занимает 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исследовательская творческая деятельность.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4342" name="Picture 6" descr="aacd5dbebc3f73bcaac285eb2ab036d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77072"/>
            <a:ext cx="233975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752"/>
            <a:ext cx="7696200" cy="52260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Специфика исследовательской работы в школе заключается в систематической направляющей, стимулирующей и корректирующей роли учителя.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учителя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увлечь и “заразить” детей, показать им значимость их деятельности и вселить уверенность в своих силах, а ещё привлечь родителей к участию в школьных делах своего ребёнка</a:t>
            </a:r>
            <a:r>
              <a:rPr lang="ru-RU" sz="2800" i="1" dirty="0" smtClean="0"/>
              <a:t>. </a:t>
            </a:r>
          </a:p>
        </p:txBody>
      </p:sp>
      <p:pic>
        <p:nvPicPr>
          <p:cNvPr id="15364" name="Picture 4" descr="79ce09b50a2b620d190479ba67404f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085184"/>
            <a:ext cx="241176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847850"/>
            <a:ext cx="7696200" cy="50101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Умные родители не отталкивают детей, но и не дают прямых ответов, а пытаются натолкнуть ребёнка на самостоятельные наблюдения, размышления, на формулирование интересующего их понятия, иногда показывая как это нужно делать. Это и есть начало формирования личности исследова</a:t>
            </a:r>
            <a:r>
              <a:rPr lang="ru-RU" dirty="0" smtClean="0">
                <a:solidFill>
                  <a:srgbClr val="0000CC"/>
                </a:solidFill>
              </a:rPr>
              <a:t>теля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784"/>
            <a:ext cx="8028384" cy="5153025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Интеллектуально тренированным учащимся тех знаний и заданий, которые дают в школе, для полной нагрузки не хватает. Необходимо вовремя отследить такого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недозагруженного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ребёнка и применить к нему индивидуальный подход, давая дополнительные задания повышенной сложности. Тогда интерес может возникнуть снова, а может уже и не возникнуть, если прошло много времени с начала  «тоски» по интеллектуальной загрузке</a:t>
            </a:r>
            <a:r>
              <a:rPr lang="ru-RU" sz="2800" dirty="0" smtClean="0"/>
              <a:t>.  </a:t>
            </a:r>
          </a:p>
        </p:txBody>
      </p:sp>
      <p:pic>
        <p:nvPicPr>
          <p:cNvPr id="17412" name="Picture 4" descr="umk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4725144"/>
            <a:ext cx="10795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683568" y="1628800"/>
            <a:ext cx="8460432" cy="505777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Он взрослых изводил вопросом «Почему?» </a:t>
            </a:r>
          </a:p>
          <a:p>
            <a:pPr>
              <a:buFontTx/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Его прозвали «маленький философ».</a:t>
            </a:r>
          </a:p>
          <a:p>
            <a:pPr>
              <a:buFontTx/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 только он подрос, как начали ему</a:t>
            </a:r>
            <a:endParaRPr lang="en-US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Преподносить ответы без вопросов.</a:t>
            </a:r>
            <a:endParaRPr lang="en-US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с этих пор он больше никому</a:t>
            </a:r>
            <a:endParaRPr lang="en-US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 задает вопросов «Почему?».</a:t>
            </a:r>
            <a:endParaRPr lang="en-US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С. Я. Маршак</a:t>
            </a:r>
          </a:p>
          <a:p>
            <a:pPr>
              <a:spcBef>
                <a:spcPct val="50000"/>
              </a:spcBef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484784"/>
            <a:ext cx="7696200" cy="501015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Что мне интересно больше всего?</a:t>
            </a:r>
          </a:p>
          <a:p>
            <a:pPr eaLnBrk="1" hangingPunct="1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Чем я хочу заниматься в первую очередь?</a:t>
            </a:r>
          </a:p>
          <a:p>
            <a:pPr eaLnBrk="1" hangingPunct="1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Чем я чаще всего занимаюсь в свободное время?</a:t>
            </a:r>
          </a:p>
          <a:p>
            <a:pPr eaLnBrk="1" hangingPunct="1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 чём хотелось бы узнать как можно больше?</a:t>
            </a:r>
          </a:p>
          <a:p>
            <a:pPr eaLnBrk="1" hangingPunct="1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Чем я мог бы гордиться?</a:t>
            </a:r>
          </a:p>
        </p:txBody>
      </p:sp>
      <p:pic>
        <p:nvPicPr>
          <p:cNvPr id="18436" name="Picture 4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8238" y="4077072"/>
            <a:ext cx="1655762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84784"/>
            <a:ext cx="7696200" cy="51530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Тема может быть: </a:t>
            </a:r>
            <a:endParaRPr lang="ru-RU" sz="36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фантастической (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ученик выдвигает какую-то фантастическую гипотезу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eaLnBrk="1" hangingPunct="1"/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экспериментальной;</a:t>
            </a:r>
          </a:p>
          <a:p>
            <a:pPr eaLnBrk="1" hangingPunct="1"/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изобретательской;</a:t>
            </a:r>
          </a:p>
          <a:p>
            <a:pPr eaLnBrk="1" hangingPunct="1"/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теоретической.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1268" name="Picture 4" descr="book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4113213"/>
            <a:ext cx="3095625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4-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4-20</Template>
  <TotalTime>76</TotalTime>
  <Words>667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4-20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dc:description>http://aida.ucoz.ru</dc:description>
  <cp:lastModifiedBy>Customer</cp:lastModifiedBy>
  <cp:revision>12</cp:revision>
  <dcterms:created xsi:type="dcterms:W3CDTF">2012-01-02T20:42:47Z</dcterms:created>
  <dcterms:modified xsi:type="dcterms:W3CDTF">2012-01-10T16:53:09Z</dcterms:modified>
</cp:coreProperties>
</file>