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91687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191814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99223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3490470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105901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3290112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73686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88203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217553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132157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165FE2-6E02-4BDF-BA01-6B89B6B99D51}" type="datetimeFigureOut">
              <a:rPr lang="ru-RU" smtClean="0"/>
              <a:pPr/>
              <a:t>13.05.2014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27D275-4CB2-4874-AF9F-182BA8A80F5A}" type="slidenum">
              <a:rPr lang="ru-RU" smtClean="0"/>
              <a:pPr/>
              <a:t>‹#›</a:t>
            </a:fld>
            <a:endParaRPr lang="ru-RU"/>
          </a:p>
        </p:txBody>
      </p:sp>
    </p:spTree>
    <p:extLst>
      <p:ext uri="{BB962C8B-B14F-4D97-AF65-F5344CB8AC3E}">
        <p14:creationId xmlns:p14="http://schemas.microsoft.com/office/powerpoint/2010/main" val="155557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alpha val="58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65FE2-6E02-4BDF-BA01-6B89B6B99D51}" type="datetimeFigureOut">
              <a:rPr lang="ru-RU" smtClean="0"/>
              <a:pPr/>
              <a:t>13.05.2014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7D275-4CB2-4874-AF9F-182BA8A80F5A}" type="slidenum">
              <a:rPr lang="ru-RU" smtClean="0"/>
              <a:pPr/>
              <a:t>‹#›</a:t>
            </a:fld>
            <a:endParaRPr lang="ru-RU"/>
          </a:p>
        </p:txBody>
      </p:sp>
    </p:spTree>
    <p:extLst>
      <p:ext uri="{BB962C8B-B14F-4D97-AF65-F5344CB8AC3E}">
        <p14:creationId xmlns:p14="http://schemas.microsoft.com/office/powerpoint/2010/main" val="1107643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2.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ru/ur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ru/" TargetMode="External"/><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hotaslaikoi.ru/forums/index.php?app=core&amp;module=attach&amp;section=attach&amp;attach_rel_module=post&amp;attach_id=1204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57312" y="-434110"/>
            <a:ext cx="9834899" cy="762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4" name="Прямоугольник 3"/>
          <p:cNvSpPr/>
          <p:nvPr/>
        </p:nvSpPr>
        <p:spPr>
          <a:xfrm>
            <a:off x="1634836" y="38467"/>
            <a:ext cx="9144000" cy="2585323"/>
          </a:xfrm>
          <a:prstGeom prst="rect">
            <a:avLst/>
          </a:prstGeom>
          <a:noFill/>
        </p:spPr>
        <p:txBody>
          <a:bodyPr wrap="square" lIns="91440" tIns="45720" rIns="91440" bIns="45720">
            <a:spAutoFit/>
          </a:bodyPr>
          <a:lstStyle/>
          <a:p>
            <a:pPr algn="ctr"/>
            <a:r>
              <a:rPr lang="ru-RU" sz="5400" b="1" dirty="0" smtClean="0">
                <a:ln w="13462">
                  <a:solidFill>
                    <a:schemeClr val="bg1"/>
                  </a:solidFill>
                  <a:prstDash val="solid"/>
                </a:ln>
                <a:solidFill>
                  <a:srgbClr val="C00000"/>
                </a:solidFill>
                <a:effectLst>
                  <a:outerShdw dist="38100" dir="2700000" algn="bl" rotWithShape="0">
                    <a:schemeClr val="accent5"/>
                  </a:outerShdw>
                </a:effectLst>
              </a:rPr>
              <a:t>Участие жителей </a:t>
            </a:r>
          </a:p>
          <a:p>
            <a:pPr algn="ctr"/>
            <a:r>
              <a:rPr lang="ru-RU" sz="5400" b="1" dirty="0" smtClean="0">
                <a:ln w="13462">
                  <a:solidFill>
                    <a:schemeClr val="bg1"/>
                  </a:solidFill>
                  <a:prstDash val="solid"/>
                </a:ln>
                <a:solidFill>
                  <a:srgbClr val="C00000"/>
                </a:solidFill>
                <a:effectLst>
                  <a:outerShdw dist="38100" dir="2700000" algn="bl" rotWithShape="0">
                    <a:schemeClr val="accent5"/>
                  </a:outerShdw>
                </a:effectLst>
              </a:rPr>
              <a:t>Коми края </a:t>
            </a:r>
          </a:p>
          <a:p>
            <a:pPr algn="ctr"/>
            <a:r>
              <a:rPr lang="ru-RU" sz="5400" b="1" dirty="0" smtClean="0">
                <a:ln w="13462">
                  <a:solidFill>
                    <a:schemeClr val="bg1"/>
                  </a:solidFill>
                  <a:prstDash val="solid"/>
                </a:ln>
                <a:solidFill>
                  <a:srgbClr val="C00000"/>
                </a:solidFill>
                <a:effectLst>
                  <a:outerShdw dist="38100" dir="2700000" algn="bl" rotWithShape="0">
                    <a:schemeClr val="accent5"/>
                  </a:outerShdw>
                </a:effectLst>
              </a:rPr>
              <a:t>в Первой мировой войне</a:t>
            </a:r>
            <a:endParaRPr lang="ru-RU" sz="5400" b="1" cap="none" spc="0" dirty="0">
              <a:ln w="6600">
                <a:solidFill>
                  <a:schemeClr val="accent2"/>
                </a:solidFill>
                <a:prstDash val="solid"/>
              </a:ln>
              <a:solidFill>
                <a:srgbClr val="C00000"/>
              </a:solidFill>
              <a:effectLst>
                <a:outerShdw dist="38100" dir="2700000" algn="tl" rotWithShape="0">
                  <a:schemeClr val="accent2"/>
                </a:outerShdw>
              </a:effectLst>
            </a:endParaRPr>
          </a:p>
        </p:txBody>
      </p:sp>
      <p:sp>
        <p:nvSpPr>
          <p:cNvPr id="3" name="Подзаголовок 2"/>
          <p:cNvSpPr>
            <a:spLocks noGrp="1"/>
          </p:cNvSpPr>
          <p:nvPr>
            <p:ph type="subTitle" idx="1"/>
          </p:nvPr>
        </p:nvSpPr>
        <p:spPr>
          <a:xfrm>
            <a:off x="9365673" y="6093547"/>
            <a:ext cx="2826327" cy="764453"/>
          </a:xfrm>
          <a:solidFill>
            <a:schemeClr val="bg1">
              <a:alpha val="59000"/>
            </a:schemeClr>
          </a:solidFill>
        </p:spPr>
        <p:txBody>
          <a:bodyPr/>
          <a:lstStyle/>
          <a:p>
            <a:pPr>
              <a:lnSpc>
                <a:spcPct val="100000"/>
              </a:lnSpc>
              <a:spcBef>
                <a:spcPts val="0"/>
              </a:spcBef>
            </a:pPr>
            <a:r>
              <a:rPr lang="ru-RU" sz="1400" dirty="0" smtClean="0"/>
              <a:t>Исполнитель: Падалко Валентина </a:t>
            </a:r>
          </a:p>
          <a:p>
            <a:pPr>
              <a:lnSpc>
                <a:spcPct val="100000"/>
              </a:lnSpc>
              <a:spcBef>
                <a:spcPts val="0"/>
              </a:spcBef>
            </a:pPr>
            <a:r>
              <a:rPr lang="ru-RU" sz="1400" dirty="0" smtClean="0"/>
              <a:t>Александровна</a:t>
            </a:r>
            <a:r>
              <a:rPr lang="ru-RU" sz="1400" dirty="0"/>
              <a:t>, учитель истории</a:t>
            </a:r>
          </a:p>
          <a:p>
            <a:pPr>
              <a:spcBef>
                <a:spcPts val="0"/>
              </a:spcBef>
            </a:pPr>
            <a:endParaRPr lang="ru-RU" dirty="0" smtClean="0"/>
          </a:p>
        </p:txBody>
      </p:sp>
      <p:pic>
        <p:nvPicPr>
          <p:cNvPr id="7" name="Picture 2" descr="http://lingvostranovedcheskiy.academic.ru/pictures/lingvostranovedcheskiy/120-233_(128-241)_img_1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35"/>
          <a:stretch/>
        </p:blipFill>
        <p:spPr bwMode="auto">
          <a:xfrm>
            <a:off x="0" y="1331129"/>
            <a:ext cx="2290618" cy="50318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https://b-a.d-cd.net/64918du-9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58904" y="69417"/>
            <a:ext cx="2209316" cy="18051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7611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246891" y="2042192"/>
            <a:ext cx="5826102" cy="2529808"/>
          </a:xfrm>
        </p:spPr>
        <p:txBody>
          <a:bodyPr>
            <a:normAutofit fontScale="77500" lnSpcReduction="20000"/>
          </a:bodyPr>
          <a:lstStyle/>
          <a:p>
            <a:pPr marL="0" indent="0" algn="just">
              <a:lnSpc>
                <a:spcPct val="100000"/>
              </a:lnSpc>
              <a:buNone/>
            </a:pPr>
            <a:r>
              <a:rPr lang="ru-RU" sz="2400" dirty="0" smtClean="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Тихон </a:t>
            </a:r>
            <a:r>
              <a:rPr lang="ru-RU" sz="3100" dirty="0" err="1" smtClean="0">
                <a:latin typeface="Times New Roman" panose="02020603050405020304" pitchFamily="18" charset="0"/>
                <a:cs typeface="Times New Roman" panose="02020603050405020304" pitchFamily="18" charset="0"/>
              </a:rPr>
              <a:t>Машкалев</a:t>
            </a:r>
            <a:r>
              <a:rPr lang="ru-RU" sz="3100" dirty="0" smtClean="0">
                <a:latin typeface="Times New Roman" panose="02020603050405020304" pitchFamily="18" charset="0"/>
                <a:cs typeface="Times New Roman" panose="02020603050405020304" pitchFamily="18" charset="0"/>
              </a:rPr>
              <a:t> из </a:t>
            </a:r>
            <a:r>
              <a:rPr lang="ru-RU" sz="3100" dirty="0" err="1" smtClean="0">
                <a:latin typeface="Times New Roman" panose="02020603050405020304" pitchFamily="18" charset="0"/>
                <a:cs typeface="Times New Roman" panose="02020603050405020304" pitchFamily="18" charset="0"/>
              </a:rPr>
              <a:t>Кибры</a:t>
            </a:r>
            <a:r>
              <a:rPr lang="ru-RU" sz="3100" dirty="0" smtClean="0">
                <a:latin typeface="Times New Roman" panose="02020603050405020304" pitchFamily="18" charset="0"/>
                <a:cs typeface="Times New Roman" panose="02020603050405020304" pitchFamily="18" charset="0"/>
              </a:rPr>
              <a:t> ( Куратово), </a:t>
            </a:r>
          </a:p>
          <a:p>
            <a:pPr marL="0" indent="0" algn="just">
              <a:lnSpc>
                <a:spcPct val="100000"/>
              </a:lnSpc>
              <a:buNone/>
            </a:pPr>
            <a:r>
              <a:rPr lang="ru-RU" sz="3100" dirty="0" smtClean="0">
                <a:latin typeface="Times New Roman" panose="02020603050405020304" pitchFamily="18" charset="0"/>
                <a:cs typeface="Times New Roman" panose="02020603050405020304" pitchFamily="18" charset="0"/>
              </a:rPr>
              <a:t>-Алексей Мезенцев из </a:t>
            </a:r>
            <a:r>
              <a:rPr lang="ru-RU" sz="3100" dirty="0" err="1" smtClean="0">
                <a:latin typeface="Times New Roman" panose="02020603050405020304" pitchFamily="18" charset="0"/>
                <a:cs typeface="Times New Roman" panose="02020603050405020304" pitchFamily="18" charset="0"/>
              </a:rPr>
              <a:t>Троицко</a:t>
            </a:r>
            <a:r>
              <a:rPr lang="ru-RU" sz="3100" dirty="0" smtClean="0">
                <a:latin typeface="Times New Roman" panose="02020603050405020304" pitchFamily="18" charset="0"/>
                <a:cs typeface="Times New Roman" panose="02020603050405020304" pitchFamily="18" charset="0"/>
              </a:rPr>
              <a:t>- Печорской волости, </a:t>
            </a:r>
          </a:p>
          <a:p>
            <a:pPr algn="just">
              <a:lnSpc>
                <a:spcPct val="100000"/>
              </a:lnSpc>
              <a:buFontTx/>
              <a:buChar char="-"/>
            </a:pPr>
            <a:r>
              <a:rPr lang="ru-RU" sz="3100" dirty="0" smtClean="0">
                <a:latin typeface="Times New Roman" panose="02020603050405020304" pitchFamily="18" charset="0"/>
                <a:cs typeface="Times New Roman" panose="02020603050405020304" pitchFamily="18" charset="0"/>
              </a:rPr>
              <a:t>Петр Сажин из Чухлома (посмертно) и</a:t>
            </a:r>
          </a:p>
          <a:p>
            <a:pPr algn="just">
              <a:lnSpc>
                <a:spcPct val="100000"/>
              </a:lnSpc>
              <a:buFontTx/>
              <a:buChar char="-"/>
            </a:pPr>
            <a:r>
              <a:rPr lang="ru-RU" sz="3100" dirty="0" smtClean="0">
                <a:latin typeface="Times New Roman" panose="02020603050405020304" pitchFamily="18" charset="0"/>
                <a:cs typeface="Times New Roman" panose="02020603050405020304" pitchFamily="18" charset="0"/>
              </a:rPr>
              <a:t> Федор Мамонтов из </a:t>
            </a:r>
            <a:r>
              <a:rPr lang="ru-RU" sz="3100" dirty="0" err="1" smtClean="0">
                <a:latin typeface="Times New Roman" panose="02020603050405020304" pitchFamily="18" charset="0"/>
                <a:cs typeface="Times New Roman" panose="02020603050405020304" pitchFamily="18" charset="0"/>
              </a:rPr>
              <a:t>Усть</a:t>
            </a:r>
            <a:r>
              <a:rPr lang="ru-RU" sz="3100" dirty="0" smtClean="0">
                <a:latin typeface="Times New Roman" panose="02020603050405020304" pitchFamily="18" charset="0"/>
                <a:cs typeface="Times New Roman" panose="02020603050405020304" pitchFamily="18" charset="0"/>
              </a:rPr>
              <a:t> – </a:t>
            </a:r>
            <a:r>
              <a:rPr lang="ru-RU" sz="3100" dirty="0" err="1" smtClean="0">
                <a:latin typeface="Times New Roman" panose="02020603050405020304" pitchFamily="18" charset="0"/>
                <a:cs typeface="Times New Roman" panose="02020603050405020304" pitchFamily="18" charset="0"/>
              </a:rPr>
              <a:t>Немской</a:t>
            </a:r>
            <a:endParaRPr lang="ru-RU" sz="3100"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ru-RU" sz="3100" dirty="0" smtClean="0">
                <a:latin typeface="Times New Roman" panose="02020603050405020304" pitchFamily="18" charset="0"/>
                <a:cs typeface="Times New Roman" panose="02020603050405020304" pitchFamily="18" charset="0"/>
              </a:rPr>
              <a:t> волости (посмертно). </a:t>
            </a:r>
            <a:endParaRPr lang="ru-RU" sz="3100" dirty="0">
              <a:latin typeface="Times New Roman" panose="02020603050405020304" pitchFamily="18" charset="0"/>
              <a:cs typeface="Times New Roman" panose="02020603050405020304" pitchFamily="18" charset="0"/>
            </a:endParaRPr>
          </a:p>
        </p:txBody>
      </p:sp>
      <p:pic>
        <p:nvPicPr>
          <p:cNvPr id="1026" name="Picture 2" descr="http://oldru.com/symbol_1/img1/pic_29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12474" y="4001294"/>
            <a:ext cx="43529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oldru.com/symbol_1/img1/pic_29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a:ext>
            </a:extLst>
          </a:blip>
          <a:srcRect/>
          <a:stretch>
            <a:fillRect/>
          </a:stretch>
        </p:blipFill>
        <p:spPr bwMode="auto">
          <a:xfrm>
            <a:off x="489826" y="1178645"/>
            <a:ext cx="2939174" cy="355238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38200" y="316972"/>
            <a:ext cx="11116143" cy="523220"/>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Георгиевскими крестами за доблесть в боях были </a:t>
            </a:r>
            <a:r>
              <a:rPr lang="ru-RU" sz="2800" dirty="0" smtClean="0">
                <a:latin typeface="Times New Roman" panose="02020603050405020304" pitchFamily="18" charset="0"/>
                <a:cs typeface="Times New Roman" panose="02020603050405020304" pitchFamily="18" charset="0"/>
              </a:rPr>
              <a:t>награждены: </a:t>
            </a:r>
            <a:endParaRPr lang="ru-RU" sz="2800" dirty="0"/>
          </a:p>
        </p:txBody>
      </p:sp>
      <p:sp>
        <p:nvSpPr>
          <p:cNvPr id="5" name="Объект 4"/>
          <p:cNvSpPr>
            <a:spLocks noGrp="1"/>
          </p:cNvSpPr>
          <p:nvPr>
            <p:ph sz="half" idx="1"/>
          </p:nvPr>
        </p:nvSpPr>
        <p:spPr/>
        <p:txBody>
          <a:bodyPr>
            <a:normAutofit fontScale="77500" lnSpcReduction="20000"/>
          </a:bodyPr>
          <a:lstStyle/>
          <a:p>
            <a:endParaRPr lang="ru-RU" dirty="0"/>
          </a:p>
        </p:txBody>
      </p:sp>
      <p:pic>
        <p:nvPicPr>
          <p:cNvPr id="7170" name="Picture 2" descr="Нижегородцы — Георгиевские кавалеры"/>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17524" y="1178645"/>
            <a:ext cx="2047875" cy="2714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04139" y="6577722"/>
            <a:ext cx="1704313"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https://www.google.ru/search</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098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376114" y="1825625"/>
            <a:ext cx="5181600" cy="4351338"/>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Питание в лагерях для военнопленных было скудным, пленные голодали. Помогали выжить посылки из дома, в которых были сухари и письма. Им  разрешалось писать домой письма. Все письма написаны по –</a:t>
            </a:r>
            <a:r>
              <a:rPr lang="ru-RU" sz="2400" dirty="0" err="1" smtClean="0">
                <a:latin typeface="Times New Roman" panose="02020603050405020304" pitchFamily="18" charset="0"/>
                <a:cs typeface="Times New Roman" panose="02020603050405020304" pitchFamily="18" charset="0"/>
              </a:rPr>
              <a:t>русски</a:t>
            </a:r>
            <a:r>
              <a:rPr lang="ru-RU" sz="2400" dirty="0" smtClean="0">
                <a:latin typeface="Times New Roman" panose="02020603050405020304" pitchFamily="18" charset="0"/>
                <a:cs typeface="Times New Roman" panose="02020603050405020304" pitchFamily="18" charset="0"/>
              </a:rPr>
              <a:t>. О том как жили в плену писать запрещалось.</a:t>
            </a:r>
            <a:endParaRPr lang="ru-RU" sz="2400" dirty="0">
              <a:latin typeface="Times New Roman" panose="02020603050405020304" pitchFamily="18" charset="0"/>
              <a:cs typeface="Times New Roman" panose="02020603050405020304" pitchFamily="18" charset="0"/>
            </a:endParaRPr>
          </a:p>
        </p:txBody>
      </p:sp>
      <p:pic>
        <p:nvPicPr>
          <p:cNvPr id="4098" name="Picture 2" descr="http://www.gazeta-respublika.ru/photos/photo-24164.jpg"/>
          <p:cNvPicPr>
            <a:picLocks noGrp="1" noChangeAspect="1" noChangeArrowheads="1"/>
          </p:cNvPicPr>
          <p:nvPr>
            <p:ph sz="half" idx="1"/>
          </p:nvPr>
        </p:nvPicPr>
        <p:blipFill>
          <a:blip r:embed="rId2" cstate="print">
            <a:extLst>
              <a:ext uri="{28A0092B-C50C-407E-A947-70E740481C1C}">
                <a14:useLocalDpi xmlns:a14="http://schemas.microsoft.com/office/drawing/2010/main"/>
              </a:ext>
            </a:extLst>
          </a:blip>
          <a:srcRect/>
          <a:stretch>
            <a:fillRect/>
          </a:stretch>
        </p:blipFill>
        <p:spPr bwMode="auto">
          <a:xfrm>
            <a:off x="2395314" y="4265965"/>
            <a:ext cx="3541378" cy="220745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232352" y="6473423"/>
            <a:ext cx="4079386" cy="307777"/>
          </a:xfrm>
          <a:prstGeom prst="rect">
            <a:avLst/>
          </a:prstGeom>
        </p:spPr>
        <p:txBody>
          <a:bodyPr wrap="none">
            <a:spAutoFit/>
          </a:bodyPr>
          <a:lstStyle/>
          <a:p>
            <a:r>
              <a:rPr lang="ru-RU" sz="1400" dirty="0">
                <a:solidFill>
                  <a:srgbClr val="000000"/>
                </a:solidFill>
                <a:latin typeface="Times New Roman" panose="02020603050405020304" pitchFamily="18" charset="0"/>
                <a:cs typeface="Times New Roman" panose="02020603050405020304" pitchFamily="18" charset="0"/>
              </a:rPr>
              <a:t>Памятник русским военнопленным в лагере </a:t>
            </a:r>
            <a:r>
              <a:rPr lang="ru-RU" sz="1400" dirty="0" err="1">
                <a:solidFill>
                  <a:srgbClr val="000000"/>
                </a:solidFill>
                <a:latin typeface="Times New Roman" panose="02020603050405020304" pitchFamily="18" charset="0"/>
                <a:cs typeface="Times New Roman" panose="02020603050405020304" pitchFamily="18" charset="0"/>
              </a:rPr>
              <a:t>Заган</a:t>
            </a:r>
            <a:r>
              <a:rPr lang="ru-RU" sz="1400" dirty="0">
                <a:solidFill>
                  <a:srgbClr val="000000"/>
                </a:solidFill>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4100" name="Picture 4" descr="http://www.gazeta-respublika.ru/photos/photo-2417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9076" y="1572198"/>
            <a:ext cx="3980800" cy="279983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99076" y="395541"/>
            <a:ext cx="9524082" cy="523220"/>
          </a:xfrm>
          <a:prstGeom prst="rect">
            <a:avLst/>
          </a:prstGeom>
        </p:spPr>
        <p:txBody>
          <a:bodyPr wrap="none">
            <a:spAutoFit/>
          </a:bodyPr>
          <a:lstStyle/>
          <a:p>
            <a:r>
              <a:rPr lang="ru-RU" sz="2800" dirty="0">
                <a:latin typeface="Times New Roman" panose="02020603050405020304" pitchFamily="18" charset="0"/>
                <a:cs typeface="Times New Roman" panose="02020603050405020304" pitchFamily="18" charset="0"/>
              </a:rPr>
              <a:t>Многим пришлось побывать в плену в Австрии и Германии. </a:t>
            </a:r>
            <a:endParaRPr lang="ru-RU" sz="2800" dirty="0"/>
          </a:p>
        </p:txBody>
      </p:sp>
    </p:spTree>
    <p:extLst>
      <p:ext uri="{BB962C8B-B14F-4D97-AF65-F5344CB8AC3E}">
        <p14:creationId xmlns:p14="http://schemas.microsoft.com/office/powerpoint/2010/main" val="2225706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172200" y="1825625"/>
            <a:ext cx="5360670" cy="4351338"/>
          </a:xfrm>
        </p:spPr>
        <p:txBody>
          <a:bodyPr>
            <a:normAutofit/>
          </a:bodyPr>
          <a:lstStyle/>
          <a:p>
            <a:pPr marL="0" indent="0" algn="just">
              <a:buNone/>
            </a:pPr>
            <a:r>
              <a:rPr lang="ru-RU" sz="2400" dirty="0" err="1" smtClean="0">
                <a:latin typeface="Times New Roman" panose="02020603050405020304" pitchFamily="18" charset="0"/>
                <a:cs typeface="Times New Roman" panose="02020603050405020304" pitchFamily="18" charset="0"/>
              </a:rPr>
              <a:t>Д.А.Попов</a:t>
            </a:r>
            <a:r>
              <a:rPr lang="ru-RU" sz="2400" dirty="0" smtClean="0">
                <a:latin typeface="Times New Roman" panose="02020603050405020304" pitchFamily="18" charset="0"/>
                <a:cs typeface="Times New Roman" panose="02020603050405020304" pitchFamily="18" charset="0"/>
              </a:rPr>
              <a:t> из села Глотово вспоминал, что при наступлении у Французского города Реймса россияне захватили  три линии немецких укреплений, но бригада потеряла много людей. В его роте осталось 11 человек, погибли все офицеры, и Попов взял командование на себя. Еще три дня бойцы отбивали атаки противника.</a:t>
            </a:r>
            <a:endParaRPr lang="ru-RU" sz="2400" dirty="0">
              <a:latin typeface="Times New Roman" panose="02020603050405020304" pitchFamily="18" charset="0"/>
              <a:cs typeface="Times New Roman" panose="02020603050405020304" pitchFamily="18" charset="0"/>
            </a:endParaRPr>
          </a:p>
        </p:txBody>
      </p:sp>
      <p:pic>
        <p:nvPicPr>
          <p:cNvPr id="6146" name="Picture 2" descr="http://s017.radikal.ru/i402/1110/bd/6777f5298ada.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702398" y="1825625"/>
            <a:ext cx="5181600" cy="375089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68895" y="5508688"/>
            <a:ext cx="2882520"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http://humus.livejournal.com/2222404.html</a:t>
            </a:r>
            <a:endParaRPr lang="ru-RU" sz="1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88403" y="307533"/>
            <a:ext cx="11567594" cy="954107"/>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Коми довелось воевать даже во Франции в составе высадившегося там в 1916 году  Русского экспедиционного корпуса. </a:t>
            </a:r>
            <a:endParaRPr lang="ru-RU" sz="2800" dirty="0"/>
          </a:p>
        </p:txBody>
      </p:sp>
    </p:spTree>
    <p:extLst>
      <p:ext uri="{BB962C8B-B14F-4D97-AF65-F5344CB8AC3E}">
        <p14:creationId xmlns:p14="http://schemas.microsoft.com/office/powerpoint/2010/main" val="3684433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572633" y="4140420"/>
            <a:ext cx="10515600" cy="2495770"/>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В Коми практически не оставалось семьи, которой не коснулась бы всеобщая мобилизация 1914 года. </a:t>
            </a:r>
            <a:r>
              <a:rPr lang="ru-RU" sz="2400" dirty="0">
                <a:latin typeface="Times New Roman" panose="02020603050405020304" pitchFamily="18" charset="0"/>
                <a:cs typeface="Times New Roman" panose="02020603050405020304" pitchFamily="18" charset="0"/>
              </a:rPr>
              <a:t>И</a:t>
            </a:r>
            <a:r>
              <a:rPr lang="ru-RU" sz="2400" dirty="0" smtClean="0">
                <a:latin typeface="Times New Roman" panose="02020603050405020304" pitchFamily="18" charset="0"/>
                <a:cs typeface="Times New Roman" panose="02020603050405020304" pitchFamily="18" charset="0"/>
              </a:rPr>
              <a:t>з некоторых семей на войну были призваны трое и четверо братьев.</a:t>
            </a:r>
            <a:r>
              <a:rPr lang="ru-RU" sz="2400" dirty="0">
                <a:latin typeface="Times New Roman" panose="02020603050405020304" pitchFamily="18" charset="0"/>
                <a:cs typeface="Times New Roman" panose="02020603050405020304" pitchFamily="18" charset="0"/>
              </a:rPr>
              <a:t> У нашего Отечества не было дня Победы в Первой мировой. Однако, несмотря на то, что российским воинам не довелось быть увенчанными лаврами победителей, они внесли большой вклад в победу над Германией и ее союзниками, сковывая до половины всех сил противника и тем самым обеспечив успех войск Антанты.</a:t>
            </a:r>
          </a:p>
        </p:txBody>
      </p:sp>
      <p:pic>
        <p:nvPicPr>
          <p:cNvPr id="8194" name="Picture 2" descr="http://topwar.ru/uploads/posts/2013-10/1382341550_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1349" y="128266"/>
            <a:ext cx="6841828" cy="3876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3301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04046" y="220269"/>
            <a:ext cx="10515600" cy="1325563"/>
          </a:xfrm>
        </p:spPr>
        <p:txBody>
          <a:bodyPr>
            <a:normAutofit/>
          </a:bodyPr>
          <a:lstStyle/>
          <a:p>
            <a:pPr algn="ctr"/>
            <a:r>
              <a:rPr lang="ru-RU" sz="2800" dirty="0" smtClean="0">
                <a:latin typeface="Times New Roman" panose="02020603050405020304" pitchFamily="18" charset="0"/>
                <a:cs typeface="Times New Roman" panose="02020603050405020304" pitchFamily="18" charset="0"/>
              </a:rPr>
              <a:t>Источники</a:t>
            </a:r>
            <a:endParaRPr lang="ru-RU" sz="2800"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582930" y="1372829"/>
            <a:ext cx="11494393" cy="4351338"/>
          </a:xfrm>
        </p:spPr>
        <p:txBody>
          <a:bodyPr>
            <a:normAutofit/>
          </a:bodyPr>
          <a:lstStyle/>
          <a:p>
            <a:pPr marL="0" indent="0">
              <a:buNone/>
            </a:pPr>
            <a:r>
              <a:rPr lang="ru-RU" sz="1800" dirty="0" smtClean="0">
                <a:latin typeface="Times New Roman" panose="02020603050405020304" pitchFamily="18" charset="0"/>
                <a:cs typeface="Times New Roman" panose="02020603050405020304" pitchFamily="18" charset="0"/>
              </a:rPr>
              <a:t>1.О.Е.Бондаренко </a:t>
            </a:r>
            <a:r>
              <a:rPr lang="ru-RU" sz="1800" dirty="0">
                <a:latin typeface="Times New Roman" panose="02020603050405020304" pitchFamily="18" charset="0"/>
                <a:cs typeface="Times New Roman" panose="02020603050405020304" pitchFamily="18" charset="0"/>
              </a:rPr>
              <a:t>Рассказы по истории Коми края -  </a:t>
            </a:r>
            <a:r>
              <a:rPr lang="ru-RU" sz="1800" dirty="0" err="1">
                <a:latin typeface="Times New Roman" panose="02020603050405020304" pitchFamily="18" charset="0"/>
                <a:cs typeface="Times New Roman" panose="02020603050405020304" pitchFamily="18" charset="0"/>
              </a:rPr>
              <a:t>Анбур</a:t>
            </a:r>
            <a:r>
              <a:rPr lang="ru-RU" sz="1800" dirty="0">
                <a:latin typeface="Times New Roman" panose="02020603050405020304" pitchFamily="18" charset="0"/>
                <a:cs typeface="Times New Roman" panose="02020603050405020304" pitchFamily="18" charset="0"/>
              </a:rPr>
              <a:t>. Сыктывкар. 2010 г.</a:t>
            </a:r>
          </a:p>
          <a:p>
            <a:pPr marL="0" indent="0">
              <a:buNone/>
            </a:pPr>
            <a:r>
              <a:rPr lang="ru-RU" sz="1800" dirty="0" smtClean="0">
                <a:latin typeface="Times New Roman" panose="02020603050405020304" pitchFamily="18" charset="0"/>
                <a:cs typeface="Times New Roman" panose="02020603050405020304" pitchFamily="18" charset="0"/>
              </a:rPr>
              <a:t>2.И.Жеребцов, </a:t>
            </a:r>
            <a:r>
              <a:rPr lang="ru-RU" sz="1800" dirty="0" err="1" smtClean="0">
                <a:latin typeface="Times New Roman" panose="02020603050405020304" pitchFamily="18" charset="0"/>
                <a:cs typeface="Times New Roman" panose="02020603050405020304" pitchFamily="18" charset="0"/>
              </a:rPr>
              <a:t>П.Столповский</a:t>
            </a:r>
            <a:r>
              <a:rPr lang="ru-RU" sz="1800" dirty="0" smtClean="0">
                <a:latin typeface="Times New Roman" panose="02020603050405020304" pitchFamily="18" charset="0"/>
                <a:cs typeface="Times New Roman" panose="02020603050405020304" pitchFamily="18" charset="0"/>
              </a:rPr>
              <a:t>  Рассказы для детей об истории Коми края – Коми книжное издательство Сыктывкар. 2005 г.</a:t>
            </a:r>
          </a:p>
          <a:p>
            <a:pPr marL="0" indent="0">
              <a:buNone/>
            </a:pPr>
            <a:r>
              <a:rPr lang="ru-RU" sz="1800" dirty="0" smtClean="0">
                <a:latin typeface="Times New Roman" panose="02020603050405020304" pitchFamily="18" charset="0"/>
                <a:cs typeface="Times New Roman" panose="02020603050405020304" pitchFamily="18" charset="0"/>
              </a:rPr>
              <a:t>3.Лыткин</a:t>
            </a:r>
            <a:r>
              <a:rPr lang="ru-RU" sz="1800" dirty="0">
                <a:latin typeface="Times New Roman" panose="02020603050405020304" pitchFamily="18" charset="0"/>
                <a:cs typeface="Times New Roman" panose="02020603050405020304" pitchFamily="18" charset="0"/>
              </a:rPr>
              <a:t>, Василий Ильич - </a:t>
            </a:r>
            <a:r>
              <a:rPr lang="en-US" sz="1800" dirty="0">
                <a:latin typeface="Times New Roman" panose="02020603050405020304" pitchFamily="18" charset="0"/>
                <a:cs typeface="Times New Roman" panose="02020603050405020304" pitchFamily="18" charset="0"/>
              </a:rPr>
              <a:t>http://</a:t>
            </a:r>
            <a:r>
              <a:rPr lang="en-US" sz="1800" dirty="0" smtClean="0">
                <a:latin typeface="Times New Roman" panose="02020603050405020304" pitchFamily="18" charset="0"/>
                <a:cs typeface="Times New Roman" panose="02020603050405020304" pitchFamily="18" charset="0"/>
              </a:rPr>
              <a:t>ru.wikipedia.org/wiki</a:t>
            </a:r>
            <a:endParaRPr lang="ru-RU" sz="1800" dirty="0" smtClean="0">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4.Республика Коми. У руля - </a:t>
            </a:r>
            <a:r>
              <a:rPr lang="en-US" sz="1800" dirty="0" smtClean="0">
                <a:latin typeface="Times New Roman" panose="02020603050405020304" pitchFamily="18" charset="0"/>
                <a:cs typeface="Times New Roman" panose="02020603050405020304" pitchFamily="18" charset="0"/>
              </a:rPr>
              <a:t>http://www.usnov.ru/2011/05/31/respublika-komi-u-rulya.html</a:t>
            </a:r>
            <a:endParaRPr lang="ru-RU" sz="1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82930" y="3061535"/>
            <a:ext cx="11259003" cy="1200329"/>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5.Среди </a:t>
            </a:r>
            <a:r>
              <a:rPr lang="ru-RU" dirty="0">
                <a:latin typeface="Times New Roman" panose="02020603050405020304" pitchFamily="18" charset="0"/>
                <a:cs typeface="Times New Roman" panose="02020603050405020304" pitchFamily="18" charset="0"/>
              </a:rPr>
              <a:t>пленников Первой мировой оказались больше тысячи уроженцев </a:t>
            </a:r>
            <a:r>
              <a:rPr lang="ru-RU" dirty="0" err="1">
                <a:latin typeface="Times New Roman" panose="02020603050405020304" pitchFamily="18" charset="0"/>
                <a:cs typeface="Times New Roman" panose="02020603050405020304" pitchFamily="18" charset="0"/>
              </a:rPr>
              <a:t>Яренского</a:t>
            </a:r>
            <a:r>
              <a:rPr lang="ru-RU" dirty="0">
                <a:latin typeface="Times New Roman" panose="02020603050405020304" pitchFamily="18" charset="0"/>
                <a:cs typeface="Times New Roman" panose="02020603050405020304" pitchFamily="18" charset="0"/>
              </a:rPr>
              <a:t> уезда</a:t>
            </a:r>
          </a:p>
          <a:p>
            <a:r>
              <a:rPr lang="en-US" dirty="0">
                <a:latin typeface="Times New Roman" panose="02020603050405020304" pitchFamily="18" charset="0"/>
                <a:cs typeface="Times New Roman" panose="02020603050405020304" pitchFamily="18" charset="0"/>
              </a:rPr>
              <a:t>http://</a:t>
            </a:r>
            <a:r>
              <a:rPr lang="en-US" dirty="0" smtClean="0">
                <a:latin typeface="Times New Roman" panose="02020603050405020304" pitchFamily="18" charset="0"/>
                <a:cs typeface="Times New Roman" panose="02020603050405020304" pitchFamily="18" charset="0"/>
              </a:rPr>
              <a:t>www.gazeta-respublika.ru/article.php/24163</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6.Фотолетопись </a:t>
            </a:r>
            <a:r>
              <a:rPr lang="ru-RU" dirty="0">
                <a:latin typeface="Times New Roman" panose="02020603050405020304" pitchFamily="18" charset="0"/>
                <a:cs typeface="Times New Roman" panose="02020603050405020304" pitchFamily="18" charset="0"/>
              </a:rPr>
              <a:t>Первой мировой оставил потомкам наш земляк Василий </a:t>
            </a:r>
            <a:r>
              <a:rPr lang="ru-RU" dirty="0" err="1" smtClean="0">
                <a:latin typeface="Times New Roman" panose="02020603050405020304" pitchFamily="18" charset="0"/>
                <a:cs typeface="Times New Roman" panose="02020603050405020304" pitchFamily="18" charset="0"/>
              </a:rPr>
              <a:t>Мелехин</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http</a:t>
            </a:r>
            <a:r>
              <a:rPr lang="en-US" dirty="0">
                <a:latin typeface="Times New Roman" panose="02020603050405020304" pitchFamily="18" charset="0"/>
                <a:cs typeface="Times New Roman" panose="02020603050405020304" pitchFamily="18" charset="0"/>
              </a:rPr>
              <a:t>://www.gazeta-respublika.ru/photos/photo-24164.jpg</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89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306" y="211216"/>
            <a:ext cx="10515600" cy="1325563"/>
          </a:xfrm>
        </p:spPr>
        <p:txBody>
          <a:bodyPr>
            <a:normAutofit/>
          </a:bodyPr>
          <a:lstStyle/>
          <a:p>
            <a:r>
              <a:rPr lang="ru-RU" sz="2800" dirty="0" smtClean="0">
                <a:latin typeface="Times New Roman" panose="02020603050405020304" pitchFamily="18" charset="0"/>
                <a:cs typeface="Times New Roman" panose="02020603050405020304" pitchFamily="18" charset="0"/>
              </a:rPr>
              <a:t>В 1914 году началась Первая мировая война. 1 августа 1914 года Германия объявила войну </a:t>
            </a:r>
            <a:r>
              <a:rPr lang="ru-RU" sz="2800" dirty="0" smtClean="0">
                <a:latin typeface="Times New Roman" panose="02020603050405020304" pitchFamily="18" charset="0"/>
                <a:cs typeface="Times New Roman" panose="02020603050405020304" pitchFamily="18" charset="0"/>
              </a:rPr>
              <a:t>России</a:t>
            </a:r>
            <a:endParaRPr lang="ru-RU" sz="2800" dirty="0">
              <a:latin typeface="Times New Roman" panose="02020603050405020304" pitchFamily="18" charset="0"/>
              <a:cs typeface="Times New Roman" panose="02020603050405020304" pitchFamily="18" charset="0"/>
            </a:endParaRPr>
          </a:p>
        </p:txBody>
      </p:sp>
      <p:pic>
        <p:nvPicPr>
          <p:cNvPr id="2050" name="Picture 2" descr="http://file-rf.ru/uploads/2011/08/1/021--380261.jpg"/>
          <p:cNvPicPr>
            <a:picLocks noGrp="1" noChangeAspect="1" noChangeArrowheads="1"/>
          </p:cNvPicPr>
          <p:nvPr>
            <p:ph idx="1"/>
          </p:nvPr>
        </p:nvPicPr>
        <p:blipFill>
          <a:blip r:embed="rId2" cstate="print">
            <a:extLst>
              <a:ext uri="{28A0092B-C50C-407E-A947-70E740481C1C}">
                <a14:useLocalDpi xmlns:a14="http://schemas.microsoft.com/office/drawing/2010/main"/>
              </a:ext>
            </a:extLst>
          </a:blip>
          <a:srcRect/>
          <a:stretch>
            <a:fillRect/>
          </a:stretch>
        </p:blipFill>
        <p:spPr bwMode="auto">
          <a:xfrm>
            <a:off x="1602463" y="-108642"/>
            <a:ext cx="8462119" cy="718845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2387107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510" y="143452"/>
            <a:ext cx="10956636" cy="1325563"/>
          </a:xfrm>
        </p:spPr>
        <p:txBody>
          <a:bodyPr>
            <a:normAutofit/>
          </a:bodyPr>
          <a:lstStyle/>
          <a:p>
            <a:r>
              <a:rPr lang="ru-RU" sz="2800" dirty="0" smtClean="0">
                <a:latin typeface="Times New Roman" panose="02020603050405020304" pitchFamily="18" charset="0"/>
                <a:cs typeface="Times New Roman" panose="02020603050405020304" pitchFamily="18" charset="0"/>
              </a:rPr>
              <a:t>Жители Коми края поддержали вступление России в войну. В армию за годы войны было призвано 57 % всех мужчин Коми </a:t>
            </a:r>
            <a:r>
              <a:rPr lang="ru-RU" sz="2800" dirty="0" smtClean="0">
                <a:latin typeface="Times New Roman" panose="02020603050405020304" pitchFamily="18" charset="0"/>
                <a:cs typeface="Times New Roman" panose="02020603050405020304" pitchFamily="18" charset="0"/>
              </a:rPr>
              <a:t>края </a:t>
            </a:r>
            <a:endParaRPr lang="ru-RU" sz="2800" dirty="0">
              <a:latin typeface="Times New Roman" panose="02020603050405020304" pitchFamily="18" charset="0"/>
              <a:cs typeface="Times New Roman" panose="02020603050405020304" pitchFamily="18" charset="0"/>
            </a:endParaRPr>
          </a:p>
        </p:txBody>
      </p:sp>
      <p:pic>
        <p:nvPicPr>
          <p:cNvPr id="3076" name="Picture 4" descr="http://postsymbolism.ru/joomla/images/articles/proplanguage/2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78160" y="1795758"/>
            <a:ext cx="3462242" cy="456583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509621" y="6238478"/>
            <a:ext cx="6096000" cy="246221"/>
          </a:xfrm>
          <a:prstGeom prst="rect">
            <a:avLst/>
          </a:prstGeom>
        </p:spPr>
        <p:txBody>
          <a:bodyPr>
            <a:spAutoFit/>
          </a:bodyPr>
          <a:lstStyle/>
          <a:p>
            <a:r>
              <a:rPr lang="en-US" sz="1000" dirty="0">
                <a:hlinkClick r:id="rId3"/>
              </a:rPr>
              <a:t>https://</a:t>
            </a:r>
            <a:r>
              <a:rPr lang="en-US" sz="1000" dirty="0" smtClean="0">
                <a:hlinkClick r:id="rId3"/>
              </a:rPr>
              <a:t>www.google.ru/url</a:t>
            </a:r>
            <a:r>
              <a:rPr lang="ru-RU" sz="1000" dirty="0" smtClean="0"/>
              <a:t> </a:t>
            </a:r>
            <a:endParaRPr lang="en-US" sz="1000" dirty="0" smtClean="0"/>
          </a:p>
        </p:txBody>
      </p:sp>
      <p:pic>
        <p:nvPicPr>
          <p:cNvPr id="3" name="Picture 2" descr="https://images-blogger-opensocial.googleusercontent.com/gadgets/proxy?url=http%3A%2F%2F3.bp.blogspot.com%2F-QBSGvVPq-lA%2FUtLbWanrnQI%2FAAAAAAAAXKk%2FAfyCTY4Frik%2Fs1600%2F137.jpg&amp;container=blogger&amp;gadget=a&amp;rewriteMime=image%2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53067" y="1795758"/>
            <a:ext cx="5835718" cy="444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860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a:xfrm>
            <a:off x="6588659" y="1738369"/>
            <a:ext cx="5314950" cy="4351338"/>
          </a:xfrm>
        </p:spPr>
        <p:txBody>
          <a:bodyPr>
            <a:normAutofit/>
          </a:bodyPr>
          <a:lstStyle/>
          <a:p>
            <a:pPr marL="0" indent="0" algn="just">
              <a:lnSpc>
                <a:spcPct val="100000"/>
              </a:lnSpc>
              <a:buNone/>
            </a:pPr>
            <a:r>
              <a:rPr lang="ru-RU" sz="2400" dirty="0" smtClean="0">
                <a:latin typeface="Times New Roman" panose="02020603050405020304" pitchFamily="18" charset="0"/>
                <a:cs typeface="Times New Roman" panose="02020603050405020304" pitchFamily="18" charset="0"/>
              </a:rPr>
              <a:t>Среди них были сыновья крестьян, священников, мещан. За годы войны только из </a:t>
            </a:r>
            <a:r>
              <a:rPr lang="ru-RU" sz="2400" dirty="0" err="1" smtClean="0">
                <a:latin typeface="Times New Roman" panose="02020603050405020304" pitchFamily="18" charset="0"/>
                <a:cs typeface="Times New Roman" panose="02020603050405020304" pitchFamily="18" charset="0"/>
              </a:rPr>
              <a:t>Усть</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Сысольского</a:t>
            </a:r>
            <a:r>
              <a:rPr lang="ru-RU" sz="2400" dirty="0" smtClean="0">
                <a:latin typeface="Times New Roman" panose="02020603050405020304" pitchFamily="18" charset="0"/>
                <a:cs typeface="Times New Roman" panose="02020603050405020304" pitchFamily="18" charset="0"/>
              </a:rPr>
              <a:t> уезда добровольцами ушли 129 человек. </a:t>
            </a:r>
            <a:endParaRPr lang="ru-RU" sz="2400" dirty="0">
              <a:latin typeface="Times New Roman" panose="02020603050405020304" pitchFamily="18" charset="0"/>
              <a:cs typeface="Times New Roman" panose="02020603050405020304" pitchFamily="18" charset="0"/>
            </a:endParaRPr>
          </a:p>
        </p:txBody>
      </p:sp>
      <p:pic>
        <p:nvPicPr>
          <p:cNvPr id="5122" name="Picture 2" descr="http://nevnov.ru/assets/images/kultura/voina.jpg"/>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6960377" y="3577715"/>
            <a:ext cx="4237022" cy="269793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540903" y="6275648"/>
            <a:ext cx="2656496"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http://nevnov.ru/assets/images/kultura/voina.jpg</a:t>
            </a:r>
            <a:endParaRPr lang="ru-RU" sz="1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38908" y="352100"/>
            <a:ext cx="11302201" cy="954107"/>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Многие обращались с просьбами о зачислению их в армию на службу «охотниками» -  то есть </a:t>
            </a:r>
            <a:r>
              <a:rPr lang="ru-RU" sz="2800" dirty="0" smtClean="0">
                <a:latin typeface="Times New Roman" panose="02020603050405020304" pitchFamily="18" charset="0"/>
                <a:cs typeface="Times New Roman" panose="02020603050405020304" pitchFamily="18" charset="0"/>
              </a:rPr>
              <a:t>добровольцами </a:t>
            </a:r>
            <a:endParaRPr lang="ru-RU" sz="2800" dirty="0"/>
          </a:p>
        </p:txBody>
      </p:sp>
      <p:pic>
        <p:nvPicPr>
          <p:cNvPr id="4106" name="Picture 10" descr="http://xn--80aafgj1ati2a6l.xn--p1ai/wp-content/uploads/2013/12/Stefanovskij-sobor-_3-s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636" y="1738369"/>
            <a:ext cx="6191250" cy="3000376"/>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5145251" y="4680460"/>
            <a:ext cx="1388522" cy="246221"/>
          </a:xfrm>
          <a:prstGeom prst="rect">
            <a:avLst/>
          </a:prstGeom>
        </p:spPr>
        <p:txBody>
          <a:bodyPr wrap="none">
            <a:spAutoFit/>
          </a:bodyPr>
          <a:lstStyle/>
          <a:p>
            <a:r>
              <a:rPr lang="en-US" sz="1000" dirty="0"/>
              <a:t>https://www.google.ru</a:t>
            </a:r>
            <a:endParaRPr lang="ru-RU" sz="1000" dirty="0"/>
          </a:p>
        </p:txBody>
      </p:sp>
    </p:spTree>
    <p:extLst>
      <p:ext uri="{BB962C8B-B14F-4D97-AF65-F5344CB8AC3E}">
        <p14:creationId xmlns:p14="http://schemas.microsoft.com/office/powerpoint/2010/main" val="2283631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460375" y="244080"/>
            <a:ext cx="11125043" cy="4351338"/>
          </a:xfrm>
        </p:spPr>
        <p:txBody>
          <a:bodyPr>
            <a:normAutofit/>
          </a:bodyPr>
          <a:lstStyle/>
          <a:p>
            <a:pPr marL="0" indent="0" algn="just">
              <a:buNone/>
            </a:pPr>
            <a:r>
              <a:rPr lang="ru-RU" dirty="0" smtClean="0">
                <a:latin typeface="Times New Roman" panose="02020603050405020304" pitchFamily="18" charset="0"/>
                <a:cs typeface="Times New Roman" panose="02020603050405020304" pitchFamily="18" charset="0"/>
              </a:rPr>
              <a:t>Тысячи уроженцев Коми края прошли через армию. Среди них многие будущие политики и деятели культуры: </a:t>
            </a:r>
          </a:p>
          <a:p>
            <a:pPr marL="0" indent="0" algn="just">
              <a:buNone/>
            </a:pPr>
            <a:r>
              <a:rPr lang="ru-RU" sz="2400" dirty="0" err="1" smtClean="0">
                <a:latin typeface="Times New Roman" panose="02020603050405020304" pitchFamily="18" charset="0"/>
                <a:cs typeface="Times New Roman" panose="02020603050405020304" pitchFamily="18" charset="0"/>
              </a:rPr>
              <a:t>Д.И.Селиванов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А.Ф.Потапов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А.П.Гичев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В.Т.Чисталев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В.А.Молодцов</a:t>
            </a:r>
            <a:r>
              <a:rPr lang="ru-RU" sz="2400" dirty="0" smtClean="0">
                <a:latin typeface="Times New Roman" panose="02020603050405020304" pitchFamily="18" charset="0"/>
                <a:cs typeface="Times New Roman" panose="02020603050405020304" pitchFamily="18" charset="0"/>
              </a:rPr>
              <a:t> и другие.</a:t>
            </a:r>
          </a:p>
          <a:p>
            <a:pPr algn="just"/>
            <a:endParaRPr lang="ru-RU" sz="2400" dirty="0">
              <a:latin typeface="Times New Roman" panose="02020603050405020304" pitchFamily="18" charset="0"/>
              <a:cs typeface="Times New Roman" panose="02020603050405020304" pitchFamily="18" charset="0"/>
            </a:endParaRPr>
          </a:p>
        </p:txBody>
      </p:sp>
      <p:sp>
        <p:nvSpPr>
          <p:cNvPr id="5" name="AutoShape 2" descr="data:image/jpeg;base64,/9j/4AAQSkZJRgABAQAAAQABAAD/2wCEAAkGBxQTEhUUExQWFhQXGBgUFRUUFBoXFxQXGBQXFxcVFxcYHSggGBolHBQUITEhJSkrLi4uFx8zODMsNygtLisBCgoKBQUFDgUFDisZExkrKysrKysrKysrKysrKysrKysrKysrKysrKysrKysrKysrKysrKysrKysrKysrKysrK//AABEIAQMAwgMBIgACEQEDEQH/xAAcAAABBQEBAQAAAAAAAAAAAAAEAAECBQYDBwj/xABIEAABAwEEBgMKDAQHAQEAAAABAAIDEQQFITEGEkFRYXEigbEHEzJzkZOhstHwFSMkMzRCUlNUcsHSFGKSs0OCg8LD4fGiY//EABQBAQAAAAAAAAAAAAAAAAAAAAD/xAAUEQEAAAAAAAAAAAAAAAAAAAAA/9oADAMBAAIRAxEAPwDZ3TYWPhjc7XLjGxxPfZMSWgk+FvRzbqj3P87J+5K42/J4fFs9QKyYEADbqj3O87J+5SbdUW53nJP3KwDU9EAAuiLcfOSfuT/BMX2T5x/7kfRJACLpi+yf63/uTG6ovsn+t/7kelRBX/BcX2f/AKd7VJt1xfZ/+ne1HUSogDF2RfYHlPtT/BsX2B6famtF6wM8OWNvN4H6qvfphYhgbTH5a9iCy+Dovuwn+Dovu2+RVkel9iJ+lRdbqdqsrLecMnzcsb/yvB7Cgc3dF92z+kJvg2H7pn9IRVU6AP4Mh+6Z/SExuyH7qP8AoCMSQA/BUP3Mf9A9iXwTB9zH/Q32I4JIAvgiD7mLzbfYmNz2f7iLzbfYjkkFc+5rP9xF5tvsVdLGyz2hhjjY2scgOq0Nr04s6DmtFRUd9j46L8kvrQoLyPEA7wCkmg8FvIdiSCquEfJofFs9QKxaEBcP0eHxcfqBWIQSCdRBUggdMnTEoFRU996S2eyj41/S2Nbi7yLOaWabFutHZRrOGDpfqt/LvK8utWu5xc4uc4mhc41JPWg2d7d1KV1RZ42sH2n4u8mSyN4aS2qYkyTyGuxri1vKgouXwa/PVIHHBc3WIg7MPT7c0AuJz8pKQRUdlLjQDqRQul3DeKY++SCtpii7G4tNQSD/ACmhUpbGWOo7DCuyqiAQOsUQXVj0ptUZBbM4gfVeA4HhTNba4O6G15DZ2ap+23EdbcwvMO9n3optiNK49m2iD6GilDgC01ByIU1gu5xech1opCTTweHCu1b2qBJJJBAkkqpVQOFTX0342L8kvrQq4qqi+vnYvyS9sKC1g8FvIdiSeHwW8h2JkFfcY+Tw+KZ6gR7Agbj+jQ+KZ6gRgdRB0Thc45KrogjJIGglxAaBUk4AAbVjrzvgzirHFsINKbZOPJFaV69od/DNJbEAHzvH1hXoxN3kkVPAcVU2iwaoaAdUAYCnRY1udd57UFfNZ9ajY2DWcCQMqAHwnEDAHW9i5u0dEYAJq/Oprqt3kblZWO8oo2vI6Tq6uscS87huGSpdIb1OqG7T4RHVhVAFb7VmAK1FCTtNTs8iBsti74/A57amgyqR7hCt13VOQp1ndjt2K+uC7Nc65JpuGwbEDQWIAEs6VDQ73YA1rtx2qyu67AamQ6oBoBTfkBTNFtsB1WtDThtAqDht9HkQV5yPFAQQQTTdsA7M0AFruppeQ06xH83H/wAVfe93CLEu3ccN4ULS6THOh3V57EJLDI6po47cKny+VAmgEjD04e+St7ssBtD9QEtaBjvAJ/WqGsN1yPcKRuI24bOvqXoGiVyOi13vABdQADY0ZIBZ7lNli75Z6gt6T8cXAZnHduV/o1fwtA1TTXABpvB202KzEIoQcjnxWDttnNgtsT2/NOcG1yADjRzUHo1E6SSBkkkwQPRVF8fOw/ll7YVbqrvNlZofyy9sKCzh8FvIdiSdgoAkgrbjHyeHxTPVCNLUBch+Tw+LZ6gR4QTa2ijPMGNLjkBVSCz2nVr73ZHn7VGDrKCj+GBi7CrjrGh/px5foqO/L9Oo5oPSJxPDkcVnG2o0Iw8JvPAUQtqeXGp2oLCyWmpGGA3cK48StjZ9GnWhoLTgaYuBqNuO/Eqg0TuwSZiv6bV63dsWqwDggytl0LDcDq024YFaWx3SxgApkrBOg5thaMgozWZjsHNB5iq7JIK83PD923yKQu6MZNA6kcooBY7E0ZCi7alF1oouQRIWd03sXfLK8gVc0aw5jFaIlA3uCYZB/I7sKDrckutZ4Xb42V/pCNCCuVgbBEBkGN9UI1AilRJOgZVd7H42H8sv/ErVVN7/ADsP5Zf+JBaReCOQ7EkoPBbyHYkgq7k+jw+LZ6gVi1V9xt+Tw+LZ6gVgEEwsb3VCRYwRkJG166hbEBU2md39/sU8YzLNZvNp1h2IPDGPx66qWtXicNnBcW4AHqPUjYmjB+5wJpuO3sQbPQqzvFHDEVIPADZRemWc4LC6BA9LaK4EHicCFvIwg6pJgnQJJJJAxTJVTayCVUxUC9cpJwMyg6FC2nFrhwPpCBtmkMLK1kbUYUqM0LDpFE80DgammCC9us1hj/I3sCKVbcNoD4gAa6tWHCmLcPYrJAkkxSQPVVN8/Ow/ll/41b0VRfQ+Mh5S/wDGgtID0W8h2JJQeC3kOxMgAuT6ND4tnqhHgIG4fo8PimeqEegcJEJBcZ7Q1pALqZczU4dh8iDxTTu4hZbQ7VHxchL27hXHV6lS2V9F7bpPcLbXAWg9LNhONDzzC8bt91vgk1HtIINNuPLeEG60KDgS7ZkRhv8ACrtXoUDsFj9BW1iFRsw8pWzjag6BJQc+gqqC8rwnfhCNRu2R+RH8oz60FtbrziiFZHtaOJos/a+6BY21pIXHc1pNeulFhr1s9nMpM0xkcRQgAk4bsyUD/E2Egasb+ZGHag3DO6LZ3GnTbxLcFc2S+g8VaajD/tYGDRdshBjPROe2g66bl6Fcl0MjjDWjAYY5oKu/NI+9AmlTuPNYC33xarU+mu5oyoMKY7aLXafwaoadXDLLbTBUt23a2UxxgOEZI768GnRprEDmaBBSvsVnayskmtJXIOJpzpUJ7JYgHB8L60NaV7FaaT3G0P8Ai3xd6aTqNDTrjWNdU4UdQ1oarlBYi6Vjmt1DQNNBg4BoFSBmePBB6JoZKCyQbdep/wAzWntqtGqXR2DVDuNOs0z7FdBA6ZOkgSqL6+ch5S/7FaPkoqa9H1li5Sf7EFzZx0W8h2JJQeC3kOxMgDuIfJ4fFs9UI1B3H9Gh8Wz1QjqIGVfeEFZYn7sD6adpVkoSNqOxBzMRBBHWNh/7VffFzxzgazRrDIkKV8Wh7WNLHBtTi4gmgplQbdlUTdoPe2l2JIqetBW3TZjH0SBhlRXTUjHtToOMoJVTelzyWjomQxx0xDR0nHidg4K+Sogzc+jEccGpZyYpBiJQ0OeTQg69fCBqcFgLDcBhc5oLpXmrABHRg1sCTU7gvX5BXBCNsQrWgQVtxXZqMaAKUFKVJpwFdivo2USiZRdEFJpLYO+xOFK4LLXcx7RqgYe/pwXoMjKiiy81iEbyfqnqx5+RAPDdIONMffLgrJlgDSDTLgutnx9+C6ySUwQFXeKA8/0CNQV35E8SjCgRK5PmSkchpEDSSVVfeDvjYuUn+xGgIK8B8ZFyk7GILyz+C3kOxJKznot5DsSQCXJ9Gh8Wz1QjkDcp+Tw+LZ6oRhcgkSmXLvicPQc5oA6rXCoOIrv98VxskD43atQY9lfCGHkoiya/ona8HmgdxUGlCSWr40AeCAau2axybzoD6F0EqAwJFcmSqeuED0TEKJkC5vl3IFLNT340XdzgBUkAbzguIjqMVQaS2aA0NqlJYMo9bVDqZkhp6RQaTvgpWopvWevS+YC50JeO+FtWtHhV2U6wsFb9M44mGGytcI6nw9nFuNR1oG4NJGxy98kjDifCfXpmp8iD0mI6oxqD1+RDz2zpZnOm/MgLhZtJbNOCA7VdTJwpjuGwqFrwodx3ddeKDVXP80Dz7SiZHIS6D8SzlVdpXIObyoUyUS7gpNO1B0axBXpH8ZFyl7Gor+IAzQt7yjXh5Seq1BbwDot5DsTJWc9BvIdiSAC53fJ4fFs9UIhzyhLs+Yip92z1Qig1BJqmmaxTDUCAUnsBzAKVFkNPNL22VhjjIM7sBT/DH2jx3ICrTfOvaxY7O1p1PjJn/VjAIo0U+sTQKw/iN+1ZHuQ2c96nmcaukkALjmdUVOPNx8i0zojq0GwlvkJAQGxSrtEalUsNp6VK+hWUM25ARIKYJ2Gmag01zWV02vswM6nYb8gPSQgN0h0sbBQNLak0x5Zrye/L2ltL9eQk7G12BAS2l8r6uxJpXjwRdmuyaTGgaPtPNMOHkQVjmkFEwAbQtJDoc6nSnjGWQr+qEtd2xxkjvpeTSmrh5aIKuKYg7SMcKrQXFpA4ujilNaHVY8nHg0nbtFeKqDZcDSuWFTVCSQEAHjQc0H0JZGasbW7mgehO5DXK4mzxEnHUbXnqhEyGgQcHGuIQ089BhxTW20UwrTqVK+0kngMN/wCqA6S0E4beGYO9NaK60Vf/ANPVansMOsag1GGzH3yRN7RUdD/qeqEF1Z/AbyHYmT2c9BvIdiSCuullYIvyN9UI9rUNdA+Ii/I31QuN7X7Z7MKzSsZwJq48mjEoLEBJ7wBUkAbSV5vffdUYOjZY9c/bkqAP8uZ9Cwl86VWq0E99lOqfqNwb5Ag3umvdCDKxWUgnJ0uY5N48V5VLKXOLnEkk1JOZO8rm5yZpQe7dzSzd7u+Le7Wk/qcaeiiuZBqykHwJMWnc/wCs3rABHWuejLA2ywtypG3D/KFY2iBr2lrhgfKOIOw8UFNa7GQ6oyT2UHaRgiLPaSx/epsz83J9V4+ydz+G3MIiWz0xHNAqGi8s7pRc6cN2FooORNe1eotkCpr9uXv74nYdB2tWlaUx9KDzvRHRwvOs8HPAfqeC1tv0P120aDXgf+8VsLJZGtyARhAQeM2vQyZhwbh6eaGbdrhngR70Xs1qcCFk73s4Lq0HPbvQZBtnIryrXP3xr5FcaKaONmkc+Xpd71dUbKkE476CnlQF+W9kAxxfsb1VFd2Sz9z6V2izyOfGQdY1cxw6J2DDZgg94YzVaANiFtEtF5/D3ViR07MK7dWTD0tUh3S4nHpQvaOYKDQ2p2s4ZccOWXoU7JZany8MdyCum+7LaSA141tjXdE8aVzWqs8AaECscIYOOAqgb2NZIv8AU9UI9z6ZKqvB9ZIv8/qhBf2fwW8h2JJrMeg38o7E6Dwu+9N7ZrPgZJ3uONzoh3tuq4tY4tBLsTWg2UWUmkc4lziXE5lxJJ6yi74b8on8dL/ccgyglG3FSUWlLWQM9Rak5IIPoTRG1h9miI+yB5FftCwOgjDHZmHWq1wDgN1QKhbezzhwwKDpabO17S1wqD715qtjfJCdWSr469GT6zRufTMfzeVW1VFwQCyWcOoWniCFXWi1Oj8IVG8BFWizvbjC4NOZY4VY79WniPIVVW29NUEWiGWMD6zWmWM8Q5lSBzAQEMv+Og6VOeFEFbNLYmtrrtw/mFdmzbnsWWvy8IyQISX45MBqeYPasjaIJJKupQVpx5INxadOYxkSeAH/AGs1bdMpXYMAByDjifZVUE0WrhSnvvXNopju7diCNqkc5xLiXOOZK40UikgZwyPUoUXVu4++5c0EmPIxBIO8Gi0t06bWuCg75rty1ZBrenA+lZkJyg9WuruiwyUEzTE7Koq5vlzCvHWtkj4nMcHNIeQWkH6o3Lw1avuaOJtZFcO9PNNlas2eVB7bZz0W8h2JJ4PBbyHYmQfNl8n5TP46X+65AvKMvr6TP46X+45BoOjckqJ9ijVAnBRonL1HWQe06EwF1jhcMi2h5g0/RaGFjmVxw3buSzHcktzX2UxV6bHuw26pxr6Stw+KqDpBKHBdQEDGwtPBGsdVAixDW60MiYZJHBrGipJ7Oa537fMVliMsrqNGAG1x2NaN68S0o0tmtr+l0YgehEMhxd9p3ZsQW2kGlvfZNaLoNqQMACW/aOOZxQNxX3HG97Jm68L3E1Iq5hrgeSzrQTkuzYj+iDdXpoq1zBLA4PZiSa1w31Cw1vo0lo2HHnuV3o9fEtlDgQXQuB6J+q4jMLNSvqSd5qgipUTUThAxCZw2p3BRJQOnAUWp6oHotj3MWAW3/Sf6zFjgdxWq7mrqWz/Sk7WoPbo8hyCZNAei3kOxJB82X2PlM/jpf7jkFq7Uffn0qfx0v91yE1UHWaOgHIFcdVWET43Aa9QQKClD/wCLgYhmDggEIKiQiZGrmQg3fcrs+s6XVNJG6rozXCuIIO9pyK9Zu61tlZrAUIJa9pzY4ZtK8g7lNp1bU5tcHsI6waj9V6nJC6OXvrBgQBK37QGTh/MOxBbFoXG2WtkMbpJHBrGCpJ9812jeCKg4ZryLujaTm1Sfw0BrCw9NwykeOO1o7UGb0t0ikt05ecI24Rs+y3f+Y7VG5LkdNI1paQCQCRsBOavrl0SLm1NKEDDm4A9q9Muq5mRgBrQBwHagyD9DmwuoBVurWpz21V83QqzPhFWdIt1tbWOBIr5FqTEKrlaXtiic44NY0u6gK0QeF6TsdG8xmmeQ3DLLgqLVR162wzSvkObjXlwQ7GoOeom1V31E2ogYR1CHI38uSLClbYCKO2OrljjtQBhqi1q7gbVKhog4NYtZ3Nm0tmI/wpO1qzUbcRiMxjn6KLU9zo/LKD7uTtCD2WAdFvIdidRh8Ech2J0Hzbfx+VWjx0v9xyEqib/+lWjx0v8AdchoWFxoAg6wtr1ZqcklTTYFKRwA1W1oMzlUriBigcndsXJxXfUXF6Cy0atnerTE+tAHCvLaF9DMxAI2hfM7Sveu57ev8RY2EmrmdB1d42+SiAy97vdJG5jXlgcKO1cCRt5YLMWPRFkZwacDXhsXoBauboggrbLYw1tKDCnaFbtC5vZgV2QJee91e/dRjbMw9J/Sk4N2N6z2LcXnbmQRPleaNYKnjuHMleA3veDrRM+Z+bzWmwDYBwCAPVxXWlcPbxTUUxvCBqKL60zXSqbV3e4qgiBTb75oiyN1wYyRji381D2hQMY5b08DBrY7K9uGKAN7ccfRv5Lq2Pjs3Y8kdbmtLzqjEihAOJPIb0OYKHDPt/VBwdGfRXh1LS9zkUtg8W//AG4KjMVRjspt9C0egEdLWK/dvHVQFB6/EeiOQ7EkohgOQ7EkHzbpAPldo8dL/cco2cgMND0jhyCnpF9LtHjpf7jkJG6iDsAFJrcVBpSB3IJkLi5TJ2b1B6CIWv7nmkRsspYT0JKAjc6tAf0WPIonbJQgjA88ig+mbO8uxRCyXc+v8WqzCvzkfQeN+GDuRC1bXIE8YKYUJDgszp/pF/CWc6p+Nk6LOG93UgyXdM0nErjZozVjDWRw+s8VGqOA7VhYxvXFziSScziTxUmlAUWj3CkD7+Vcw44f9qZZt3oFhhX3Ck0Y50zr7+Typjln71p+q5k5c8TvQdQ2ppmcQk5waAc3EZbtmPsXJ04aK1qcseO30LgHE4n3zOWxAQ19K7Sczma+9V2jOB3gHDr3bP8A1Ca+2tMf/EZC40rvrifJ7UHaLfTZs2DMnjtw3LRaExUtIONC1+f5f/PKqeCE46tK0pyG2griKcFf6Iv+VAZYPOrjuwNDh/6g9PiyHIdiSaHwRyHYnQfN2kY+V2jx0v8Accq9XukN1zG1WgiGWhmlIPen0I74cQaYhAm6J/uZfNP9iAFrqLuw1Xb4In+4m80/2KTbotH3E3mX+xAO4neoOcj/AIItH4ebzL/YmNy2j8PN5l/7UFaSo1Vr8A2gg/ETVFKDvEmPI6uxQFwWr8NP5iT9qAnRC/nWOcSDFh6MjftN9ozC97sNtbIxr2mrXAFp3gr58Gj9q/DWjzEn7VvdA7baYGGGWCdralzHmCTD+XBvWg9OtEwawucaNA1idwGJXgell/OtlpdKcGjoxiuTBl1nPrWz05t1plYIYIrQ5rvnHNhkoR9nwd6wo0ftX4afzD/2oK8FdWORrdH7V+Gn8y/9q6suC1fhp/Mv/ag4DZ6T+ilI9EG4rV+Gn8y/2JvgG1fhp/Mv9iAM49q5SOptVl8BWqn0afzT/YufwBaq42afzL/Ygri3aTin1qj32BWYuC0/hp/NP/aujdH7R+Hn8y/sogrGMxzHv2ouytNDWg2VOyuXH3CMZcFo/DzeYfTfXJExXHMP8GbYARBIMOtvLyIIRSaooDgcidm0N5At3Yq50QI/jaU6Wo8nhwAGxDm6njFsNoaSKmkEmBpjsHo4qz0Vu+Rlqa4slDdRwq+N7RXYauaBXYg9Lh8Ech2JJ4fBHIdiSAW93Ho8z+iDYapkkD1U3FJJAycJJIHATgJJIJEJaqSSBwwUUg0JkkEwwe5UQwe5SSQOGBLUCSSBd7HuU4iHuUkkDmIe5S72PclOkgi6Ie5KXeh7lJJBHvQ3elIxD3JSSQGxjAckkkkH/9k="/>
          <p:cNvSpPr>
            <a:spLocks noGrp="1" noChangeAspect="1" noChangeArrowheads="1"/>
          </p:cNvSpPr>
          <p:nvPr>
            <p:ph sz="half" idx="1"/>
          </p:nvPr>
        </p:nvSpPr>
        <p:spPr bwMode="auto">
          <a:xfrm>
            <a:off x="4819619" y="5649220"/>
            <a:ext cx="2256694" cy="7992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ru-RU" sz="2000" dirty="0" err="1">
                <a:latin typeface="Times New Roman" panose="02020603050405020304" pitchFamily="18" charset="0"/>
                <a:cs typeface="Times New Roman" panose="02020603050405020304" pitchFamily="18" charset="0"/>
              </a:rPr>
              <a:t>В.Т.Чисталев</a:t>
            </a:r>
            <a:endParaRPr lang="ru-RU" sz="2000" dirty="0">
              <a:latin typeface="Times New Roman" panose="02020603050405020304" pitchFamily="18" charset="0"/>
              <a:cs typeface="Times New Roman" panose="02020603050405020304" pitchFamily="18" charset="0"/>
            </a:endParaRPr>
          </a:p>
        </p:txBody>
      </p:sp>
      <p:sp>
        <p:nvSpPr>
          <p:cNvPr id="6" name="AutoShape 4" descr="data:image/jpeg;base64,/9j/4AAQSkZJRgABAQAAAQABAAD/2wCEAAkGBxQTEhUUExQWFhQXGBgUFRUUFBoXFxQXGBQXFxcVFxcYHSggGBolHBQUITEhJSkrLi4uFx8zODMsNygtLisBCgoKBQUFDgUFDisZExkrKysrKysrKysrKysrKysrKysrKysrKysrKysrKysrKysrKysrKysrKysrKysrKysrK//AABEIAQMAwgMBIgACEQEDEQH/xAAcAAABBQEBAQAAAAAAAAAAAAAEAAECBQYDBwj/xABIEAABAwEEBgMKDAQHAQEAAAABAAIDEQQFITEGEkFRYXEigbEHEzJzkZOhstHwFSMkMzRCUlNUcsHSFGKSs0OCg8LD4fGiY//EABQBAQAAAAAAAAAAAAAAAAAAAAD/xAAUEQEAAAAAAAAAAAAAAAAAAAAA/9oADAMBAAIRAxEAPwDZ3TYWPhjc7XLjGxxPfZMSWgk+FvRzbqj3P87J+5K42/J4fFs9QKyYEADbqj3O87J+5SbdUW53nJP3KwDU9EAAuiLcfOSfuT/BMX2T5x/7kfRJACLpi+yf63/uTG6ovsn+t/7kelRBX/BcX2f/AKd7VJt1xfZ/+ne1HUSogDF2RfYHlPtT/BsX2B6famtF6wM8OWNvN4H6qvfphYhgbTH5a9iCy+Dovuwn+Dovu2+RVkel9iJ+lRdbqdqsrLecMnzcsb/yvB7Cgc3dF92z+kJvg2H7pn9IRVU6AP4Mh+6Z/SExuyH7qP8AoCMSQA/BUP3Mf9A9iXwTB9zH/Q32I4JIAvgiD7mLzbfYmNz2f7iLzbfYjkkFc+5rP9xF5tvsVdLGyz2hhjjY2scgOq0Nr04s6DmtFRUd9j46L8kvrQoLyPEA7wCkmg8FvIdiSCquEfJofFs9QKxaEBcP0eHxcfqBWIQSCdRBUggdMnTEoFRU996S2eyj41/S2Nbi7yLOaWabFutHZRrOGDpfqt/LvK8utWu5xc4uc4mhc41JPWg2d7d1KV1RZ42sH2n4u8mSyN4aS2qYkyTyGuxri1vKgouXwa/PVIHHBc3WIg7MPT7c0AuJz8pKQRUdlLjQDqRQul3DeKY++SCtpii7G4tNQSD/ACmhUpbGWOo7DCuyqiAQOsUQXVj0ptUZBbM4gfVeA4HhTNba4O6G15DZ2ap+23EdbcwvMO9n3optiNK49m2iD6GilDgC01ByIU1gu5xech1opCTTweHCu1b2qBJJJBAkkqpVQOFTX0342L8kvrQq4qqi+vnYvyS9sKC1g8FvIdiSeHwW8h2JkFfcY+Tw+KZ6gR7Agbj+jQ+KZ6gRgdRB0Thc45KrogjJIGglxAaBUk4AAbVjrzvgzirHFsINKbZOPJFaV69od/DNJbEAHzvH1hXoxN3kkVPAcVU2iwaoaAdUAYCnRY1udd57UFfNZ9ajY2DWcCQMqAHwnEDAHW9i5u0dEYAJq/Oprqt3kblZWO8oo2vI6Tq6uscS87huGSpdIb1OqG7T4RHVhVAFb7VmAK1FCTtNTs8iBsti74/A57amgyqR7hCt13VOQp1ndjt2K+uC7Nc65JpuGwbEDQWIAEs6VDQ73YA1rtx2qyu67AamQ6oBoBTfkBTNFtsB1WtDThtAqDht9HkQV5yPFAQQQTTdsA7M0AFruppeQ06xH83H/wAVfe93CLEu3ccN4ULS6THOh3V57EJLDI6po47cKny+VAmgEjD04e+St7ssBtD9QEtaBjvAJ/WqGsN1yPcKRuI24bOvqXoGiVyOi13vABdQADY0ZIBZ7lNli75Z6gt6T8cXAZnHduV/o1fwtA1TTXABpvB202KzEIoQcjnxWDttnNgtsT2/NOcG1yADjRzUHo1E6SSBkkkwQPRVF8fOw/ll7YVbqrvNlZofyy9sKCzh8FvIdiSdgoAkgrbjHyeHxTPVCNLUBch+Tw+LZ6gR4QTa2ijPMGNLjkBVSCz2nVr73ZHn7VGDrKCj+GBi7CrjrGh/px5foqO/L9Oo5oPSJxPDkcVnG2o0Iw8JvPAUQtqeXGp2oLCyWmpGGA3cK48StjZ9GnWhoLTgaYuBqNuO/Eqg0TuwSZiv6bV63dsWqwDggytl0LDcDq024YFaWx3SxgApkrBOg5thaMgozWZjsHNB5iq7JIK83PD923yKQu6MZNA6kcooBY7E0ZCi7alF1oouQRIWd03sXfLK8gVc0aw5jFaIlA3uCYZB/I7sKDrckutZ4Xb42V/pCNCCuVgbBEBkGN9UI1AilRJOgZVd7H42H8sv/ErVVN7/ADsP5Zf+JBaReCOQ7EkoPBbyHYkgq7k+jw+LZ6gVi1V9xt+Tw+LZ6gVgEEwsb3VCRYwRkJG166hbEBU2md39/sU8YzLNZvNp1h2IPDGPx66qWtXicNnBcW4AHqPUjYmjB+5wJpuO3sQbPQqzvFHDEVIPADZRemWc4LC6BA9LaK4EHicCFvIwg6pJgnQJJJJAxTJVTayCVUxUC9cpJwMyg6FC2nFrhwPpCBtmkMLK1kbUYUqM0LDpFE80DgammCC9us1hj/I3sCKVbcNoD4gAa6tWHCmLcPYrJAkkxSQPVVN8/Ow/ll/41b0VRfQ+Mh5S/wDGgtID0W8h2JJQeC3kOxMgAuT6ND4tnqhHgIG4fo8PimeqEegcJEJBcZ7Q1pALqZczU4dh8iDxTTu4hZbQ7VHxchL27hXHV6lS2V9F7bpPcLbXAWg9LNhONDzzC8bt91vgk1HtIINNuPLeEG60KDgS7ZkRhv8ACrtXoUDsFj9BW1iFRsw8pWzjag6BJQc+gqqC8rwnfhCNRu2R+RH8oz60FtbrziiFZHtaOJos/a+6BY21pIXHc1pNeulFhr1s9nMpM0xkcRQgAk4bsyUD/E2Egasb+ZGHag3DO6LZ3GnTbxLcFc2S+g8VaajD/tYGDRdshBjPROe2g66bl6Fcl0MjjDWjAYY5oKu/NI+9AmlTuPNYC33xarU+mu5oyoMKY7aLXafwaoadXDLLbTBUt23a2UxxgOEZI768GnRprEDmaBBSvsVnayskmtJXIOJpzpUJ7JYgHB8L60NaV7FaaT3G0P8Ai3xd6aTqNDTrjWNdU4UdQ1oarlBYi6Vjmt1DQNNBg4BoFSBmePBB6JoZKCyQbdep/wAzWntqtGqXR2DVDuNOs0z7FdBA6ZOkgSqL6+ch5S/7FaPkoqa9H1li5Sf7EFzZx0W8h2JJQeC3kOxMgDuIfJ4fFs9UI1B3H9Gh8Wz1QjqIGVfeEFZYn7sD6adpVkoSNqOxBzMRBBHWNh/7VffFzxzgazRrDIkKV8Wh7WNLHBtTi4gmgplQbdlUTdoPe2l2JIqetBW3TZjH0SBhlRXTUjHtToOMoJVTelzyWjomQxx0xDR0nHidg4K+Sogzc+jEccGpZyYpBiJQ0OeTQg69fCBqcFgLDcBhc5oLpXmrABHRg1sCTU7gvX5BXBCNsQrWgQVtxXZqMaAKUFKVJpwFdivo2USiZRdEFJpLYO+xOFK4LLXcx7RqgYe/pwXoMjKiiy81iEbyfqnqx5+RAPDdIONMffLgrJlgDSDTLgutnx9+C6ySUwQFXeKA8/0CNQV35E8SjCgRK5PmSkchpEDSSVVfeDvjYuUn+xGgIK8B8ZFyk7GILyz+C3kOxJKznot5DsSQCXJ9Gh8Wz1QjkDcp+Tw+LZ6oRhcgkSmXLvicPQc5oA6rXCoOIrv98VxskD43atQY9lfCGHkoiya/ona8HmgdxUGlCSWr40AeCAau2axybzoD6F0EqAwJFcmSqeuED0TEKJkC5vl3IFLNT340XdzgBUkAbzguIjqMVQaS2aA0NqlJYMo9bVDqZkhp6RQaTvgpWopvWevS+YC50JeO+FtWtHhV2U6wsFb9M44mGGytcI6nw9nFuNR1oG4NJGxy98kjDifCfXpmp8iD0mI6oxqD1+RDz2zpZnOm/MgLhZtJbNOCA7VdTJwpjuGwqFrwodx3ddeKDVXP80Dz7SiZHIS6D8SzlVdpXIObyoUyUS7gpNO1B0axBXpH8ZFyl7Gor+IAzQt7yjXh5Seq1BbwDot5DsTJWc9BvIdiSAC53fJ4fFs9UIhzyhLs+Yip92z1Qig1BJqmmaxTDUCAUnsBzAKVFkNPNL22VhjjIM7sBT/DH2jx3ICrTfOvaxY7O1p1PjJn/VjAIo0U+sTQKw/iN+1ZHuQ2c96nmcaukkALjmdUVOPNx8i0zojq0GwlvkJAQGxSrtEalUsNp6VK+hWUM25ARIKYJ2Gmag01zWV02vswM6nYb8gPSQgN0h0sbBQNLak0x5Zrye/L2ltL9eQk7G12BAS2l8r6uxJpXjwRdmuyaTGgaPtPNMOHkQVjmkFEwAbQtJDoc6nSnjGWQr+qEtd2xxkjvpeTSmrh5aIKuKYg7SMcKrQXFpA4ujilNaHVY8nHg0nbtFeKqDZcDSuWFTVCSQEAHjQc0H0JZGasbW7mgehO5DXK4mzxEnHUbXnqhEyGgQcHGuIQ089BhxTW20UwrTqVK+0kngMN/wCqA6S0E4beGYO9NaK60Vf/ANPVansMOsag1GGzH3yRN7RUdD/qeqEF1Z/AbyHYmT2c9BvIdiSCuullYIvyN9UI9rUNdA+Ii/I31QuN7X7Z7MKzSsZwJq48mjEoLEBJ7wBUkAbSV5vffdUYOjZY9c/bkqAP8uZ9Cwl86VWq0E99lOqfqNwb5Ag3umvdCDKxWUgnJ0uY5N48V5VLKXOLnEkk1JOZO8rm5yZpQe7dzSzd7u+Le7Wk/qcaeiiuZBqykHwJMWnc/wCs3rABHWuejLA2ywtypG3D/KFY2iBr2lrhgfKOIOw8UFNa7GQ6oyT2UHaRgiLPaSx/epsz83J9V4+ydz+G3MIiWz0xHNAqGi8s7pRc6cN2FooORNe1eotkCpr9uXv74nYdB2tWlaUx9KDzvRHRwvOs8HPAfqeC1tv0P120aDXgf+8VsLJZGtyARhAQeM2vQyZhwbh6eaGbdrhngR70Xs1qcCFk73s4Lq0HPbvQZBtnIryrXP3xr5FcaKaONmkc+Xpd71dUbKkE476CnlQF+W9kAxxfsb1VFd2Sz9z6V2izyOfGQdY1cxw6J2DDZgg94YzVaANiFtEtF5/D3ViR07MK7dWTD0tUh3S4nHpQvaOYKDQ2p2s4ZccOWXoU7JZany8MdyCum+7LaSA141tjXdE8aVzWqs8AaECscIYOOAqgb2NZIv8AU9UI9z6ZKqvB9ZIv8/qhBf2fwW8h2JJrMeg38o7E6Dwu+9N7ZrPgZJ3uONzoh3tuq4tY4tBLsTWg2UWUmkc4lziXE5lxJJ6yi74b8on8dL/ccgyglG3FSUWlLWQM9Rak5IIPoTRG1h9miI+yB5FftCwOgjDHZmHWq1wDgN1QKhbezzhwwKDpabO17S1wqD715qtjfJCdWSr469GT6zRufTMfzeVW1VFwQCyWcOoWniCFXWi1Oj8IVG8BFWizvbjC4NOZY4VY79WniPIVVW29NUEWiGWMD6zWmWM8Q5lSBzAQEMv+Og6VOeFEFbNLYmtrrtw/mFdmzbnsWWvy8IyQISX45MBqeYPasjaIJJKupQVpx5INxadOYxkSeAH/AGs1bdMpXYMAByDjifZVUE0WrhSnvvXNopju7diCNqkc5xLiXOOZK40UikgZwyPUoUXVu4++5c0EmPIxBIO8Gi0t06bWuCg75rty1ZBrenA+lZkJyg9WuruiwyUEzTE7Koq5vlzCvHWtkj4nMcHNIeQWkH6o3Lw1avuaOJtZFcO9PNNlas2eVB7bZz0W8h2JJ4PBbyHYmQfNl8n5TP46X+65AvKMvr6TP46X+45BoOjckqJ9ijVAnBRonL1HWQe06EwF1jhcMi2h5g0/RaGFjmVxw3buSzHcktzX2UxV6bHuw26pxr6Stw+KqDpBKHBdQEDGwtPBGsdVAixDW60MiYZJHBrGipJ7Oa537fMVliMsrqNGAG1x2NaN68S0o0tmtr+l0YgehEMhxd9p3ZsQW2kGlvfZNaLoNqQMACW/aOOZxQNxX3HG97Jm68L3E1Iq5hrgeSzrQTkuzYj+iDdXpoq1zBLA4PZiSa1w31Cw1vo0lo2HHnuV3o9fEtlDgQXQuB6J+q4jMLNSvqSd5qgipUTUThAxCZw2p3BRJQOnAUWp6oHotj3MWAW3/Sf6zFjgdxWq7mrqWz/Sk7WoPbo8hyCZNAei3kOxJB82X2PlM/jpf7jkFq7Uffn0qfx0v91yE1UHWaOgHIFcdVWET43Aa9QQKClD/wCLgYhmDggEIKiQiZGrmQg3fcrs+s6XVNJG6rozXCuIIO9pyK9Zu61tlZrAUIJa9pzY4ZtK8g7lNp1bU5tcHsI6waj9V6nJC6OXvrBgQBK37QGTh/MOxBbFoXG2WtkMbpJHBrGCpJ9812jeCKg4ZryLujaTm1Sfw0BrCw9NwykeOO1o7UGb0t0ikt05ecI24Rs+y3f+Y7VG5LkdNI1paQCQCRsBOavrl0SLm1NKEDDm4A9q9Muq5mRgBrQBwHagyD9DmwuoBVurWpz21V83QqzPhFWdIt1tbWOBIr5FqTEKrlaXtiic44NY0u6gK0QeF6TsdG8xmmeQ3DLLgqLVR162wzSvkObjXlwQ7GoOeom1V31E2ogYR1CHI38uSLClbYCKO2OrljjtQBhqi1q7gbVKhog4NYtZ3Nm0tmI/wpO1qzUbcRiMxjn6KLU9zo/LKD7uTtCD2WAdFvIdidRh8Ech2J0Hzbfx+VWjx0v9xyEqib/+lWjx0v8AdchoWFxoAg6wtr1ZqcklTTYFKRwA1W1oMzlUriBigcndsXJxXfUXF6Cy0atnerTE+tAHCvLaF9DMxAI2hfM7Sveu57ev8RY2EmrmdB1d42+SiAy97vdJG5jXlgcKO1cCRt5YLMWPRFkZwacDXhsXoBauboggrbLYw1tKDCnaFbtC5vZgV2QJee91e/dRjbMw9J/Sk4N2N6z2LcXnbmQRPleaNYKnjuHMleA3veDrRM+Z+bzWmwDYBwCAPVxXWlcPbxTUUxvCBqKL60zXSqbV3e4qgiBTb75oiyN1wYyRji381D2hQMY5b08DBrY7K9uGKAN7ccfRv5Lq2Pjs3Y8kdbmtLzqjEihAOJPIb0OYKHDPt/VBwdGfRXh1LS9zkUtg8W//AG4KjMVRjspt9C0egEdLWK/dvHVQFB6/EeiOQ7EkohgOQ7EkHzbpAPldo8dL/cco2cgMND0jhyCnpF9LtHjpf7jkJG6iDsAFJrcVBpSB3IJkLi5TJ2b1B6CIWv7nmkRsspYT0JKAjc6tAf0WPIonbJQgjA88ig+mbO8uxRCyXc+v8WqzCvzkfQeN+GDuRC1bXIE8YKYUJDgszp/pF/CWc6p+Nk6LOG93UgyXdM0nErjZozVjDWRw+s8VGqOA7VhYxvXFziSScziTxUmlAUWj3CkD7+Vcw44f9qZZt3oFhhX3Ck0Y50zr7+Typjln71p+q5k5c8TvQdQ2ppmcQk5waAc3EZbtmPsXJ04aK1qcseO30LgHE4n3zOWxAQ19K7Sczma+9V2jOB3gHDr3bP8A1Ca+2tMf/EZC40rvrifJ7UHaLfTZs2DMnjtw3LRaExUtIONC1+f5f/PKqeCE46tK0pyG2griKcFf6Iv+VAZYPOrjuwNDh/6g9PiyHIdiSaHwRyHYnQfN2kY+V2jx0v8Accq9XukN1zG1WgiGWhmlIPen0I74cQaYhAm6J/uZfNP9iAFrqLuw1Xb4In+4m80/2KTbotH3E3mX+xAO4neoOcj/AIItH4ebzL/YmNy2j8PN5l/7UFaSo1Vr8A2gg/ETVFKDvEmPI6uxQFwWr8NP5iT9qAnRC/nWOcSDFh6MjftN9ozC97sNtbIxr2mrXAFp3gr58Gj9q/DWjzEn7VvdA7baYGGGWCdralzHmCTD+XBvWg9OtEwawucaNA1idwGJXgell/OtlpdKcGjoxiuTBl1nPrWz05t1plYIYIrQ5rvnHNhkoR9nwd6wo0ftX4afzD/2oK8FdWORrdH7V+Gn8y/9q6suC1fhp/Mv/ag4DZ6T+ilI9EG4rV+Gn8y/2JvgG1fhp/Mv9iAM49q5SOptVl8BWqn0afzT/YufwBaq42afzL/Ygri3aTin1qj32BWYuC0/hp/NP/aujdH7R+Hn8y/sogrGMxzHv2ouytNDWg2VOyuXH3CMZcFo/DzeYfTfXJExXHMP8GbYARBIMOtvLyIIRSaooDgcidm0N5At3Yq50QI/jaU6Wo8nhwAGxDm6njFsNoaSKmkEmBpjsHo4qz0Vu+Rlqa4slDdRwq+N7RXYauaBXYg9Lh8Ech2JJ4fBHIdiSAW93Ho8z+iDYapkkD1U3FJJAycJJIHATgJJIJEJaqSSBwwUUg0JkkEwwe5UQwe5SSQOGBLUCSSBd7HuU4iHuUkkDmIe5S72PclOkgi6Ie5KXeh7lJJBHvQ3elIxD3JSSQGxjAckkkk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0" name="Picture 6" descr="http://www.nbrkomi.ru/content/1445/%D0%A7%D0%B8%D1%81%D1%82%D0%B0%D0%BB%D0%B5%D0%B2%20%D0%92%D0%B5%D0%BD%D0%B8%D0%B0%D0%BC%D0%B8%D0%BD%20%D0%A2%D0%B8%D0%BC%D0%BE%D1%84%D0%B5%D0%B5%D0%B2%D0%B8%D1%8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18503" y="1837531"/>
            <a:ext cx="2851842" cy="380245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nbrkomi.ru/content/1445/%D0%9C%D0%BE%D0%BB%D0%BE%D0%B4%D1%86%D0%BE%D0%B2,%20%D0%92%D0%B0%D1%81%D0%B8%D0%BB%D0%B8%D0%B9%20%D0%90%D0%BB%D0%B5%D0%BA%D1%81%D0%B0%D0%BD%D0%B4%D1%80%D0%BE%D0%B2%D0%B8%D1%8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30424" y="1859410"/>
            <a:ext cx="2808141" cy="376660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8708346" y="5649220"/>
            <a:ext cx="1783309" cy="400110"/>
          </a:xfrm>
          <a:prstGeom prst="rect">
            <a:avLst/>
          </a:prstGeom>
        </p:spPr>
        <p:txBody>
          <a:bodyPr wrap="none">
            <a:spAutoFit/>
          </a:bodyPr>
          <a:lstStyle/>
          <a:p>
            <a:r>
              <a:rPr lang="ru-RU" sz="2000" dirty="0" err="1">
                <a:latin typeface="Times New Roman" panose="02020603050405020304" pitchFamily="18" charset="0"/>
                <a:cs typeface="Times New Roman" panose="02020603050405020304" pitchFamily="18" charset="0"/>
              </a:rPr>
              <a:t>В.А.Молодцов</a:t>
            </a:r>
            <a:endParaRPr lang="ru-RU" sz="2000" dirty="0"/>
          </a:p>
        </p:txBody>
      </p:sp>
      <p:pic>
        <p:nvPicPr>
          <p:cNvPr id="1026" name="Picture 2" descr="Республика Коми. У руля"/>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8930" y="1859411"/>
            <a:ext cx="2907478" cy="37275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81443" y="5649220"/>
            <a:ext cx="1848326" cy="400110"/>
          </a:xfrm>
          <a:prstGeom prst="rect">
            <a:avLst/>
          </a:prstGeom>
        </p:spPr>
        <p:txBody>
          <a:bodyPr wrap="none">
            <a:spAutoFit/>
          </a:bodyPr>
          <a:lstStyle/>
          <a:p>
            <a:r>
              <a:rPr lang="ru-RU" sz="2000" dirty="0" err="1">
                <a:latin typeface="Times New Roman" panose="02020603050405020304" pitchFamily="18" charset="0"/>
                <a:cs typeface="Times New Roman" panose="02020603050405020304" pitchFamily="18" charset="0"/>
              </a:rPr>
              <a:t>Д.И.Селиванов</a:t>
            </a:r>
            <a:endParaRPr lang="ru-RU" sz="2000" dirty="0"/>
          </a:p>
        </p:txBody>
      </p:sp>
    </p:spTree>
    <p:extLst>
      <p:ext uri="{BB962C8B-B14F-4D97-AF65-F5344CB8AC3E}">
        <p14:creationId xmlns:p14="http://schemas.microsoft.com/office/powerpoint/2010/main" val="2954351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188860" y="1723727"/>
            <a:ext cx="5181600" cy="4351338"/>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a:t>
            </a:r>
            <a:r>
              <a:rPr lang="ru-RU" sz="2400" dirty="0" smtClean="0">
                <a:latin typeface="Times New Roman" panose="02020603050405020304" pitchFamily="18" charset="0"/>
                <a:cs typeface="Times New Roman" panose="02020603050405020304" pitchFamily="18" charset="0"/>
              </a:rPr>
              <a:t>сю первую зиму провел в Польше под постоянным артиллерийским обстрелом противника, нередко ураганным. Был контужен, не раз с окопов отбивал атаки противника.</a:t>
            </a:r>
            <a:endParaRPr lang="ru-RU" sz="2400" dirty="0">
              <a:latin typeface="Times New Roman" panose="02020603050405020304" pitchFamily="18" charset="0"/>
              <a:cs typeface="Times New Roman" panose="02020603050405020304" pitchFamily="18" charset="0"/>
            </a:endParaRPr>
          </a:p>
        </p:txBody>
      </p:sp>
      <p:pic>
        <p:nvPicPr>
          <p:cNvPr id="2050" name="Picture 2" descr="http://title-publishing.org/bigimages/673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1379" y="1846109"/>
            <a:ext cx="5224084" cy="391806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055019" y="6302064"/>
            <a:ext cx="6096000" cy="276999"/>
          </a:xfrm>
          <a:prstGeom prst="rect">
            <a:avLst/>
          </a:prstGeom>
        </p:spPr>
        <p:txBody>
          <a:bodyPr>
            <a:spAutoFit/>
          </a:bodyPr>
          <a:lstStyle/>
          <a:p>
            <a:r>
              <a:rPr lang="en-US" sz="1200" u="sng" dirty="0">
                <a:latin typeface="Times New Roman" panose="02020603050405020304" pitchFamily="18" charset="0"/>
                <a:cs typeface="Times New Roman" panose="02020603050405020304" pitchFamily="18" charset="0"/>
                <a:hlinkClick r:id="rId3"/>
              </a:rPr>
              <a:t>https://</a:t>
            </a:r>
            <a:r>
              <a:rPr lang="en-US" sz="1200" u="sng" dirty="0" smtClean="0">
                <a:solidFill>
                  <a:sysClr val="windowText" lastClr="000000"/>
                </a:solidFill>
                <a:latin typeface="Times New Roman" panose="02020603050405020304" pitchFamily="18" charset="0"/>
                <a:cs typeface="Times New Roman" panose="02020603050405020304" pitchFamily="18" charset="0"/>
                <a:hlinkClick r:id="rId3"/>
              </a:rPr>
              <a:t>www.google.ru</a:t>
            </a:r>
            <a:r>
              <a:rPr lang="ru-RU" sz="1200" u="sng" dirty="0" smtClean="0">
                <a:latin typeface="Times New Roman" panose="02020603050405020304" pitchFamily="18" charset="0"/>
                <a:cs typeface="Times New Roman" panose="02020603050405020304" pitchFamily="18" charset="0"/>
                <a:hlinkClick r:id="rId3"/>
              </a:rPr>
              <a:t> </a:t>
            </a:r>
            <a:r>
              <a:rPr lang="en-US" sz="1200" u="sng" dirty="0" smtClean="0">
                <a:latin typeface="Times New Roman" panose="02020603050405020304" pitchFamily="18" charset="0"/>
                <a:cs typeface="Times New Roman" panose="02020603050405020304" pitchFamily="18" charset="0"/>
                <a:hlinkClick r:id="rId3"/>
              </a:rPr>
              <a:t>/</a:t>
            </a:r>
            <a:r>
              <a:rPr lang="ru-RU" sz="1200" u="sng" dirty="0" smtClean="0">
                <a:latin typeface="Times New Roman" panose="02020603050405020304" pitchFamily="18" charset="0"/>
                <a:cs typeface="Times New Roman" panose="02020603050405020304" pitchFamily="18" charset="0"/>
              </a:rPr>
              <a:t>  </a:t>
            </a:r>
            <a:endParaRPr lang="ru-RU" sz="1200" u="sng" dirty="0" smtClean="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06300" y="173289"/>
            <a:ext cx="11565120" cy="1323439"/>
          </a:xfrm>
          <a:prstGeom prst="rect">
            <a:avLst/>
          </a:prstGeom>
        </p:spPr>
        <p:txBody>
          <a:bodyPr wrap="square">
            <a:spAutoFit/>
          </a:bodyPr>
          <a:lstStyle/>
          <a:p>
            <a:endParaRPr lang="ru-RU" sz="24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Известный </a:t>
            </a:r>
            <a:r>
              <a:rPr lang="ru-RU" sz="2800" dirty="0" err="1">
                <a:latin typeface="Times New Roman" panose="02020603050405020304" pitchFamily="18" charset="0"/>
                <a:cs typeface="Times New Roman" panose="02020603050405020304" pitchFamily="18" charset="0"/>
              </a:rPr>
              <a:t>коми</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политик </a:t>
            </a:r>
            <a:r>
              <a:rPr lang="ru-RU" sz="2800" dirty="0" err="1" smtClean="0">
                <a:latin typeface="Times New Roman" panose="02020603050405020304" pitchFamily="18" charset="0"/>
                <a:cs typeface="Times New Roman" panose="02020603050405020304" pitchFamily="18" charset="0"/>
              </a:rPr>
              <a:t>А.М.Мартюшев</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 началом войны был зачислен в ополченскую дружину унтер – офицером</a:t>
            </a:r>
            <a:endParaRPr lang="ru-RU" sz="2800" dirty="0"/>
          </a:p>
        </p:txBody>
      </p:sp>
      <p:pic>
        <p:nvPicPr>
          <p:cNvPr id="5122" name="Picture 2" descr="http://file-rf.ru/uploads/view/analitics/112011/72f78a6c6bbcdd577661f47eac9d44ebc3980c0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13336" y="3578040"/>
            <a:ext cx="4159251" cy="285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29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376473" y="458551"/>
            <a:ext cx="11393032" cy="4351338"/>
          </a:xfrm>
        </p:spPr>
        <p:txBody>
          <a:bodyPr>
            <a:normAutofit/>
          </a:bodyPr>
          <a:lstStyle/>
          <a:p>
            <a:pPr marL="0" indent="0" algn="just">
              <a:buNone/>
            </a:pPr>
            <a:r>
              <a:rPr lang="ru-RU" dirty="0" smtClean="0">
                <a:latin typeface="Times New Roman" panose="02020603050405020304" pitchFamily="18" charset="0"/>
                <a:cs typeface="Times New Roman" panose="02020603050405020304" pitchFamily="18" charset="0"/>
              </a:rPr>
              <a:t>Поэт А.А. </a:t>
            </a:r>
            <a:r>
              <a:rPr lang="ru-RU" dirty="0" err="1" smtClean="0">
                <a:latin typeface="Times New Roman" panose="02020603050405020304" pitchFamily="18" charset="0"/>
                <a:cs typeface="Times New Roman" panose="02020603050405020304" pitchFamily="18" charset="0"/>
              </a:rPr>
              <a:t>Маегов</a:t>
            </a:r>
            <a:r>
              <a:rPr lang="ru-RU" dirty="0" smtClean="0">
                <a:latin typeface="Times New Roman" panose="02020603050405020304" pitchFamily="18" charset="0"/>
                <a:cs typeface="Times New Roman" panose="02020603050405020304" pitchFamily="18" charset="0"/>
              </a:rPr>
              <a:t>, впоследствии политический деятель  и ученый, воевал с турками в Турецкой Армении, с австрийцами на </a:t>
            </a:r>
            <a:r>
              <a:rPr lang="ru-RU" dirty="0" err="1" smtClean="0">
                <a:latin typeface="Times New Roman" panose="02020603050405020304" pitchFamily="18" charset="0"/>
                <a:cs typeface="Times New Roman" panose="02020603050405020304" pitchFamily="18" charset="0"/>
              </a:rPr>
              <a:t>Юго</a:t>
            </a:r>
            <a:r>
              <a:rPr lang="ru-RU" dirty="0" smtClean="0">
                <a:latin typeface="Times New Roman" panose="02020603050405020304" pitchFamily="18" charset="0"/>
                <a:cs typeface="Times New Roman" panose="02020603050405020304" pitchFamily="18" charset="0"/>
              </a:rPr>
              <a:t> – Западном фронте</a:t>
            </a:r>
            <a:endParaRPr lang="ru-RU" dirty="0">
              <a:latin typeface="Times New Roman" panose="02020603050405020304" pitchFamily="18" charset="0"/>
              <a:cs typeface="Times New Roman" panose="02020603050405020304" pitchFamily="18" charset="0"/>
            </a:endParaRPr>
          </a:p>
        </p:txBody>
      </p:sp>
      <p:pic>
        <p:nvPicPr>
          <p:cNvPr id="3074" name="Picture 2" descr="http://aleksandkosi.narod.ru/olderfiles/1/Artilleriya_JErzerum_nashi.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611863" y="2021463"/>
            <a:ext cx="5178192" cy="337213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093483" y="5339173"/>
            <a:ext cx="2696572" cy="276999"/>
          </a:xfrm>
          <a:prstGeom prst="rect">
            <a:avLst/>
          </a:prstGeom>
        </p:spPr>
        <p:txBody>
          <a:bodyPr wrap="none">
            <a:spAutoFit/>
          </a:bodyPr>
          <a:lstStyle/>
          <a:p>
            <a:pPr lvl="0"/>
            <a:r>
              <a:rPr lang="en-US" sz="1200" dirty="0">
                <a:solidFill>
                  <a:prstClr val="black"/>
                </a:solidFill>
                <a:latin typeface="Times New Roman" panose="02020603050405020304" pitchFamily="18" charset="0"/>
                <a:cs typeface="Times New Roman" panose="02020603050405020304" pitchFamily="18" charset="0"/>
              </a:rPr>
              <a:t>http://aleksandkosi.narod.ru/index/0-224</a:t>
            </a:r>
            <a:endParaRPr lang="ru-RU" sz="1200" dirty="0">
              <a:solidFill>
                <a:prstClr val="black"/>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0427" y="1964001"/>
            <a:ext cx="5339443" cy="3479537"/>
          </a:xfrm>
          <a:prstGeom prst="rect">
            <a:avLst/>
          </a:prstGeom>
          <a:noFill/>
          <a:ln w="9525">
            <a:noFill/>
            <a:miter lim="800000"/>
            <a:headEnd/>
            <a:tailEnd/>
          </a:ln>
        </p:spPr>
      </p:pic>
      <p:sp>
        <p:nvSpPr>
          <p:cNvPr id="7" name="Прямоугольник 6"/>
          <p:cNvSpPr/>
          <p:nvPr/>
        </p:nvSpPr>
        <p:spPr>
          <a:xfrm>
            <a:off x="9839801" y="5301733"/>
            <a:ext cx="1742785" cy="369332"/>
          </a:xfrm>
          <a:prstGeom prst="rect">
            <a:avLst/>
          </a:prstGeom>
        </p:spPr>
        <p:txBody>
          <a:bodyPr wrap="none">
            <a:spAutoFit/>
          </a:bodyPr>
          <a:lstStyle/>
          <a:p>
            <a:r>
              <a:rPr lang="en-US" sz="1000" dirty="0" smtClean="0"/>
              <a:t>http://libr.rv.ua/ua/virt/105</a:t>
            </a:r>
            <a:r>
              <a:rPr lang="en-US" dirty="0" smtClean="0"/>
              <a:t>/</a:t>
            </a:r>
            <a:endParaRPr lang="ru-RU" dirty="0"/>
          </a:p>
        </p:txBody>
      </p:sp>
    </p:spTree>
    <p:extLst>
      <p:ext uri="{BB962C8B-B14F-4D97-AF65-F5344CB8AC3E}">
        <p14:creationId xmlns:p14="http://schemas.microsoft.com/office/powerpoint/2010/main" val="1574143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304148" y="1402859"/>
            <a:ext cx="5620021" cy="4351338"/>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 будущий политический деятель Коми края </a:t>
            </a:r>
            <a:r>
              <a:rPr lang="ru-RU" sz="2400" dirty="0" err="1" smtClean="0">
                <a:latin typeface="Times New Roman" panose="02020603050405020304" pitchFamily="18" charset="0"/>
                <a:cs typeface="Times New Roman" panose="02020603050405020304" pitchFamily="18" charset="0"/>
              </a:rPr>
              <a:t>В.П.Юркин</a:t>
            </a:r>
            <a:r>
              <a:rPr lang="ru-RU" sz="2400" dirty="0" smtClean="0">
                <a:latin typeface="Times New Roman" panose="02020603050405020304" pitchFamily="18" charset="0"/>
                <a:cs typeface="Times New Roman" panose="02020603050405020304" pitchFamily="18" charset="0"/>
              </a:rPr>
              <a:t>, </a:t>
            </a:r>
          </a:p>
          <a:p>
            <a:pPr marL="0" indent="0" algn="just">
              <a:buNone/>
            </a:pPr>
            <a:r>
              <a:rPr lang="ru-RU" sz="2400" dirty="0" smtClean="0">
                <a:latin typeface="Times New Roman" panose="02020603050405020304" pitchFamily="18" charset="0"/>
                <a:cs typeface="Times New Roman" panose="02020603050405020304" pitchFamily="18" charset="0"/>
              </a:rPr>
              <a:t>- ученый и поэт </a:t>
            </a:r>
            <a:r>
              <a:rPr lang="ru-RU" sz="2400" dirty="0" err="1" smtClean="0">
                <a:latin typeface="Times New Roman" panose="02020603050405020304" pitchFamily="18" charset="0"/>
                <a:cs typeface="Times New Roman" panose="02020603050405020304" pitchFamily="18" charset="0"/>
              </a:rPr>
              <a:t>В.И.Лыткин</a:t>
            </a:r>
            <a:r>
              <a:rPr lang="ru-RU" sz="2400" dirty="0" smtClean="0">
                <a:latin typeface="Times New Roman" panose="02020603050405020304" pitchFamily="18" charset="0"/>
                <a:cs typeface="Times New Roman" panose="02020603050405020304" pitchFamily="18" charset="0"/>
              </a:rPr>
              <a:t>, </a:t>
            </a:r>
          </a:p>
          <a:p>
            <a:pPr marL="0" indent="0" algn="just">
              <a:buNone/>
            </a:pPr>
            <a:r>
              <a:rPr lang="ru-RU" sz="2400" dirty="0" smtClean="0">
                <a:latin typeface="Times New Roman" panose="02020603050405020304" pitchFamily="18" charset="0"/>
                <a:cs typeface="Times New Roman" panose="02020603050405020304" pitchFamily="18" charset="0"/>
              </a:rPr>
              <a:t>-будущий организатор физкультурного движения </a:t>
            </a:r>
            <a:r>
              <a:rPr lang="ru-RU" sz="2400" dirty="0" err="1" smtClean="0">
                <a:latin typeface="Times New Roman" panose="02020603050405020304" pitchFamily="18" charset="0"/>
                <a:cs typeface="Times New Roman" panose="02020603050405020304" pitchFamily="18" charset="0"/>
              </a:rPr>
              <a:t>Н.М.Жеребцов</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1028" name="Picture 4" descr="Знак-брошь школы прапорщиков при Владимирском военном училище"/>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367522" y="4297554"/>
            <a:ext cx="5045757" cy="2028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210936" y="6304639"/>
            <a:ext cx="1531188" cy="400110"/>
          </a:xfrm>
          <a:prstGeom prst="rect">
            <a:avLst/>
          </a:prstGeom>
        </p:spPr>
        <p:txBody>
          <a:bodyPr wrap="none">
            <a:spAutoFit/>
          </a:bodyPr>
          <a:lstStyle/>
          <a:p>
            <a:r>
              <a:rPr lang="ru-RU" sz="2000" dirty="0" err="1">
                <a:latin typeface="Times New Roman" panose="02020603050405020304" pitchFamily="18" charset="0"/>
                <a:cs typeface="Times New Roman" panose="02020603050405020304" pitchFamily="18" charset="0"/>
              </a:rPr>
              <a:t>В.И.Лыткин</a:t>
            </a:r>
            <a:endParaRPr lang="ru-RU" sz="2000"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3966619" y="3279795"/>
            <a:ext cx="2019822" cy="3045764"/>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8388092" y="6202449"/>
            <a:ext cx="3025187" cy="246221"/>
          </a:xfrm>
          <a:prstGeom prst="rect">
            <a:avLst/>
          </a:prstGeom>
        </p:spPr>
        <p:txBody>
          <a:bodyPr wrap="none">
            <a:spAutoFit/>
          </a:bodyPr>
          <a:lstStyle/>
          <a:p>
            <a:r>
              <a:rPr lang="en-US" sz="1000" dirty="0"/>
              <a:t>http://www.flickr.com/photos/ruscadet/5407907599/</a:t>
            </a:r>
            <a:endParaRPr lang="ru-RU" sz="1000" dirty="0"/>
          </a:p>
        </p:txBody>
      </p:sp>
      <p:sp>
        <p:nvSpPr>
          <p:cNvPr id="3" name="Прямоугольник 2"/>
          <p:cNvSpPr/>
          <p:nvPr/>
        </p:nvSpPr>
        <p:spPr>
          <a:xfrm>
            <a:off x="675573" y="253646"/>
            <a:ext cx="10983424" cy="954107"/>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Немало выходцев  из Коми края окончили военные училища и получили первый офицерский чин прапорщика: </a:t>
            </a:r>
          </a:p>
        </p:txBody>
      </p:sp>
      <p:pic>
        <p:nvPicPr>
          <p:cNvPr id="6146" name="Picture 2" descr="http://img-fotki.yandex.ru/get/4121/93445684.10/0_b7c04_b60194d3_L.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3505" y="1301033"/>
            <a:ext cx="3238500" cy="427672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6779" y="5569531"/>
            <a:ext cx="3836307"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Прапорщик русской армии, 1917 год </a:t>
            </a:r>
          </a:p>
        </p:txBody>
      </p:sp>
    </p:spTree>
    <p:extLst>
      <p:ext uri="{BB962C8B-B14F-4D97-AF65-F5344CB8AC3E}">
        <p14:creationId xmlns:p14="http://schemas.microsoft.com/office/powerpoint/2010/main" val="397678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6331595" y="1825625"/>
            <a:ext cx="5181600" cy="4351338"/>
          </a:xfrm>
        </p:spPr>
        <p:txBody>
          <a:bodyPr>
            <a:normAutofit/>
          </a:bodyPr>
          <a:lstStyle/>
          <a:p>
            <a:pPr marL="0" indent="0" algn="just">
              <a:buNone/>
            </a:pPr>
            <a:r>
              <a:rPr lang="ru-RU" sz="2400" dirty="0" smtClean="0">
                <a:latin typeface="Times New Roman" panose="02020603050405020304" pitchFamily="18" charset="0"/>
                <a:cs typeface="Times New Roman" panose="02020603050405020304" pitchFamily="18" charset="0"/>
              </a:rPr>
              <a:t>Александр </a:t>
            </a:r>
            <a:r>
              <a:rPr lang="ru-RU" sz="2400" dirty="0" err="1" smtClean="0">
                <a:latin typeface="Times New Roman" panose="02020603050405020304" pitchFamily="18" charset="0"/>
                <a:cs typeface="Times New Roman" panose="02020603050405020304" pitchFamily="18" charset="0"/>
              </a:rPr>
              <a:t>Назарович</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Изъюров</a:t>
            </a:r>
            <a:r>
              <a:rPr lang="ru-RU" sz="2400" dirty="0" smtClean="0">
                <a:latin typeface="Times New Roman" panose="02020603050405020304" pitchFamily="18" charset="0"/>
                <a:cs typeface="Times New Roman" panose="02020603050405020304" pitchFamily="18" charset="0"/>
              </a:rPr>
              <a:t> из села Зеленца, несмотря на сильный огонь противника, вызвался разведать, есть ли проволочные заграждения перед вражескими окопами. Он доставил точные сведения об укреплениях противника, за что был награжден Георгиевским крестом. Вскоре он был смертельно ранен в бою.</a:t>
            </a:r>
            <a:endParaRPr lang="ru-RU" sz="2400" dirty="0">
              <a:latin typeface="Times New Roman" panose="02020603050405020304" pitchFamily="18" charset="0"/>
              <a:cs typeface="Times New Roman" panose="02020603050405020304" pitchFamily="18" charset="0"/>
            </a:endParaRPr>
          </a:p>
        </p:txBody>
      </p:sp>
      <p:pic>
        <p:nvPicPr>
          <p:cNvPr id="4098" name="Picture 2" descr="http://aleksandkosi.narod.ru/olderfiles/2/krepost.jpg"/>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338156" y="1620570"/>
            <a:ext cx="5772076" cy="3829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24194" y="5344339"/>
            <a:ext cx="2696572"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http://aleksandkosi.narod.ru/index/0-224</a:t>
            </a:r>
            <a:endParaRPr lang="ru-RU" sz="1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15667" y="400170"/>
            <a:ext cx="10897528" cy="954107"/>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Коми воины сражались доблестно, и многие сложили головы на полях </a:t>
            </a:r>
            <a:r>
              <a:rPr lang="ru-RU" sz="2800" dirty="0" smtClean="0">
                <a:latin typeface="Times New Roman" panose="02020603050405020304" pitchFamily="18" charset="0"/>
                <a:cs typeface="Times New Roman" panose="02020603050405020304" pitchFamily="18" charset="0"/>
              </a:rPr>
              <a:t>сражений </a:t>
            </a:r>
            <a:endParaRPr lang="ru-RU" sz="2800" dirty="0"/>
          </a:p>
        </p:txBody>
      </p:sp>
    </p:spTree>
    <p:extLst>
      <p:ext uri="{BB962C8B-B14F-4D97-AF65-F5344CB8AC3E}">
        <p14:creationId xmlns:p14="http://schemas.microsoft.com/office/powerpoint/2010/main" val="1511984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666</Words>
  <Application>Microsoft Office PowerPoint</Application>
  <PresentationFormat>Широкоэкранный</PresentationFormat>
  <Paragraphs>56</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Презентация PowerPoint</vt:lpstr>
      <vt:lpstr>В 1914 году началась Первая мировая война. 1 августа 1914 года Германия объявила войну России</vt:lpstr>
      <vt:lpstr>Жители Коми края поддержали вступление России в войну. В армию за годы войны было призвано 57 % всех мужчин Коми края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Участие жителей Коми края в Первой мировой войне</dc:title>
  <dc:creator>Nikolay Padalko</dc:creator>
  <cp:lastModifiedBy>Nikolay Padalko</cp:lastModifiedBy>
  <cp:revision>51</cp:revision>
  <dcterms:created xsi:type="dcterms:W3CDTF">2014-04-22T17:08:30Z</dcterms:created>
  <dcterms:modified xsi:type="dcterms:W3CDTF">2014-05-13T18:41:45Z</dcterms:modified>
</cp:coreProperties>
</file>