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78" r:id="rId2"/>
    <p:sldId id="277" r:id="rId3"/>
    <p:sldId id="257" r:id="rId4"/>
    <p:sldId id="258" r:id="rId5"/>
    <p:sldId id="259" r:id="rId6"/>
    <p:sldId id="260" r:id="rId7"/>
    <p:sldId id="266" r:id="rId8"/>
    <p:sldId id="261" r:id="rId9"/>
    <p:sldId id="280" r:id="rId10"/>
    <p:sldId id="262" r:id="rId11"/>
    <p:sldId id="267" r:id="rId12"/>
    <p:sldId id="268" r:id="rId13"/>
    <p:sldId id="269" r:id="rId14"/>
    <p:sldId id="281" r:id="rId15"/>
    <p:sldId id="263" r:id="rId16"/>
    <p:sldId id="270" r:id="rId17"/>
    <p:sldId id="279" r:id="rId1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1A3C1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101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CEEC43-3412-4712-BD31-5DC07A652C71}" type="datetimeFigureOut">
              <a:rPr lang="ru-RU" smtClean="0"/>
              <a:pPr/>
              <a:t>21.03.2012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2A7D82-7796-4705-BE07-E16ADD87323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44075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4275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  <p:sp>
        <p:nvSpPr>
          <p:cNvPr id="54276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8CA202F-9721-4746-9FEB-82EE90E9B6A6}" type="slidenum">
              <a:rPr lang="ru-RU" smtClean="0"/>
              <a:pPr/>
              <a:t>17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81EF01-6390-40B4-9C03-433CFAE8BFE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AE539A-E588-4454-8C14-62D372E3426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E79E4F-29B3-4265-B206-DA10436E524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362AAD-5C9E-4AE0-B676-8A2E070B543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A3EDB7-B6AF-44F5-80AC-0D45C32930E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55A9ED-D492-4B09-8228-DF5643F35F3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6ED7FA-A46C-46F6-9644-EFC6CDD56FF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3F90A0-1392-462F-8CF5-7F0B089BCF3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371492-0F8B-456A-B12A-BE9824A4965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EC055D-2D28-4E13-90B6-4F70A87F86A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8F42C6-FBCC-4544-A7A4-56DCD506BF2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E77EC078-1DD3-4C0A-B74C-E3862D05EF80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gif"/><Relationship Id="rId5" Type="http://schemas.openxmlformats.org/officeDocument/2006/relationships/image" Target="../media/image15.gif"/><Relationship Id="rId4" Type="http://schemas.openxmlformats.org/officeDocument/2006/relationships/image" Target="../media/image14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500662" y="1357298"/>
            <a:ext cx="3643338" cy="782638"/>
          </a:xfrm>
        </p:spPr>
        <p:txBody>
          <a:bodyPr/>
          <a:lstStyle/>
          <a:p>
            <a:pPr algn="ctr"/>
            <a:r>
              <a:rPr lang="ru-RU" dirty="0" smtClean="0"/>
              <a:t>Мозоль </a:t>
            </a:r>
          </a:p>
          <a:p>
            <a:pPr algn="ctr"/>
            <a:r>
              <a:rPr lang="ru-RU" dirty="0" smtClean="0"/>
              <a:t>Любовь Николаевна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0" y="1142984"/>
            <a:ext cx="3186106" cy="925514"/>
          </a:xfrm>
        </p:spPr>
        <p:txBody>
          <a:bodyPr/>
          <a:lstStyle/>
          <a:p>
            <a:pPr algn="ctr"/>
            <a:r>
              <a:rPr lang="ru-RU" dirty="0" smtClean="0"/>
              <a:t>Бавыкина </a:t>
            </a:r>
          </a:p>
          <a:p>
            <a:pPr algn="ctr"/>
            <a:r>
              <a:rPr lang="ru-RU" dirty="0" smtClean="0"/>
              <a:t>Лидия Петровна</a:t>
            </a:r>
            <a:endParaRPr lang="ru-RU" dirty="0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7472386" cy="725470"/>
          </a:xfrm>
        </p:spPr>
        <p:txBody>
          <a:bodyPr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l"/>
            <a:r>
              <a:rPr lang="ru-RU" sz="2400" b="1" dirty="0" smtClean="0">
                <a:ln w="11430"/>
                <a:solidFill>
                  <a:schemeClr val="bg1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КГС( К )ОУ  ШКОЛА - ИНТЕРНАТ  VIII ВИДА № 11</a:t>
            </a:r>
            <a:endParaRPr lang="ru-RU" sz="2400" b="1" dirty="0">
              <a:ln w="11430"/>
              <a:solidFill>
                <a:schemeClr val="bg1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8" name="Содержимое 7" descr="F:\СО СТОЛА\мои фото к портфолио\фото-РАБОТА\DSC01321.JPG"/>
          <p:cNvPicPr preferRelativeResize="0">
            <a:picLocks noGrp="1" noChangeAspect="1"/>
          </p:cNvPicPr>
          <p:nvPr>
            <p:ph sz="half" idx="2"/>
          </p:nvPr>
        </p:nvPicPr>
        <p:blipFill>
          <a:blip r:embed="rId2" cstate="print">
            <a:lum bright="20000" contras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4414" y="2214554"/>
            <a:ext cx="3207723" cy="4165602"/>
          </a:xfrm>
          <a:prstGeom prst="roundRect">
            <a:avLst/>
          </a:prstGeom>
          <a:solidFill>
            <a:srgbClr val="FFFFFF">
              <a:shade val="85000"/>
            </a:srgbClr>
          </a:solidFill>
          <a:ln w="76200" cap="sq">
            <a:solidFill>
              <a:srgbClr val="00800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isometricOffAxis1Righ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9" name="Picture 9"/>
          <p:cNvPicPr preferRelativeResize="0">
            <a:picLocks noGrp="1" noChangeAspect="1" noChangeArrowheads="1"/>
          </p:cNvPicPr>
          <p:nvPr>
            <p:ph sz="quarter" idx="4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43438" y="2285992"/>
            <a:ext cx="3395712" cy="4143404"/>
          </a:xfrm>
          <a:prstGeom prst="round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00800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isometricOffAxis2Lef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0" name="TextBox 9"/>
          <p:cNvSpPr txBox="1"/>
          <p:nvPr/>
        </p:nvSpPr>
        <p:spPr>
          <a:xfrm>
            <a:off x="3714744" y="6286520"/>
            <a:ext cx="21431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/>
              <a:t>п</a:t>
            </a:r>
            <a:r>
              <a:rPr lang="ru-RU" sz="2000" b="1" dirty="0" smtClean="0"/>
              <a:t>. ВАНИНО</a:t>
            </a:r>
            <a:endParaRPr lang="ru-RU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000"/>
                            </p:stCondLst>
                            <p:childTnLst>
                              <p:par>
                                <p:cTn id="5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build="p"/>
      <p:bldP spid="1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33375"/>
            <a:ext cx="7283450" cy="503238"/>
          </a:xfrm>
        </p:spPr>
        <p:txBody>
          <a:bodyPr/>
          <a:lstStyle/>
          <a:p>
            <a:r>
              <a:rPr lang="ru-RU" b="1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«Узелки на память»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25538"/>
            <a:ext cx="8472518" cy="5472112"/>
          </a:xfrm>
        </p:spPr>
        <p:txBody>
          <a:bodyPr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>
              <a:buNone/>
            </a:pPr>
            <a:endParaRPr lang="ru-RU" b="1" dirty="0" smtClean="0">
              <a:ln w="11430"/>
              <a:solidFill>
                <a:srgbClr val="008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+mn-lt"/>
              <a:ea typeface="+mn-ea"/>
              <a:cs typeface="+mn-cs"/>
            </a:endParaRPr>
          </a:p>
          <a:p>
            <a:pPr>
              <a:buNone/>
            </a:pPr>
            <a:r>
              <a:rPr lang="ru-RU" b="1" dirty="0" smtClean="0">
                <a:ln w="11430"/>
                <a:solidFill>
                  <a:srgbClr val="008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n-lt"/>
                <a:ea typeface="+mn-ea"/>
                <a:cs typeface="+mn-cs"/>
              </a:rPr>
              <a:t>1 </a:t>
            </a:r>
            <a:r>
              <a:rPr lang="ru-RU" b="1" dirty="0">
                <a:ln w="11430"/>
                <a:solidFill>
                  <a:srgbClr val="008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n-lt"/>
                <a:ea typeface="+mn-ea"/>
                <a:cs typeface="+mn-cs"/>
              </a:rPr>
              <a:t>причина – борьба за </a:t>
            </a:r>
            <a:r>
              <a:rPr lang="ru-RU" b="1" dirty="0" smtClean="0">
                <a:ln w="11430"/>
                <a:solidFill>
                  <a:srgbClr val="008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n-lt"/>
                <a:ea typeface="+mn-ea"/>
                <a:cs typeface="+mn-cs"/>
              </a:rPr>
              <a:t>внимание </a:t>
            </a:r>
          </a:p>
          <a:p>
            <a:pPr>
              <a:buNone/>
            </a:pPr>
            <a:endParaRPr lang="ru-RU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  <a:p>
            <a:pPr>
              <a:buNone/>
            </a:pPr>
            <a:r>
              <a:rPr lang="ru-RU" b="1" dirty="0" smtClean="0">
                <a:ln w="11430"/>
                <a:solidFill>
                  <a:srgbClr val="1A3C18"/>
                </a:solidFill>
                <a:latin typeface="+mn-lt"/>
                <a:ea typeface="+mn-ea"/>
                <a:cs typeface="+mn-cs"/>
              </a:rPr>
              <a:t>Непослушание </a:t>
            </a:r>
            <a:r>
              <a:rPr lang="ru-RU" b="1" dirty="0">
                <a:ln w="11430"/>
                <a:solidFill>
                  <a:srgbClr val="1A3C18"/>
                </a:solidFill>
                <a:latin typeface="+mn-lt"/>
                <a:ea typeface="+mn-ea"/>
                <a:cs typeface="+mn-cs"/>
              </a:rPr>
              <a:t>– это  тоже возможность привлечь к себе </a:t>
            </a:r>
            <a:r>
              <a:rPr lang="ru-RU" b="1" dirty="0" smtClean="0">
                <a:ln w="11430"/>
                <a:solidFill>
                  <a:srgbClr val="1A3C18"/>
                </a:solidFill>
                <a:latin typeface="+mn-lt"/>
                <a:ea typeface="+mn-ea"/>
                <a:cs typeface="+mn-cs"/>
              </a:rPr>
              <a:t>внимание </a:t>
            </a:r>
          </a:p>
          <a:p>
            <a:pPr>
              <a:buNone/>
            </a:pPr>
            <a:r>
              <a:rPr lang="ru-RU" b="1" dirty="0" smtClean="0">
                <a:ln w="11430"/>
                <a:solidFill>
                  <a:srgbClr val="1A3C18"/>
                </a:solidFill>
                <a:latin typeface="+mn-lt"/>
                <a:ea typeface="+mn-ea"/>
                <a:cs typeface="+mn-cs"/>
              </a:rPr>
              <a:t>Внимание </a:t>
            </a:r>
            <a:r>
              <a:rPr lang="ru-RU" b="1" dirty="0">
                <a:ln w="11430"/>
                <a:solidFill>
                  <a:srgbClr val="1A3C18"/>
                </a:solidFill>
                <a:latin typeface="+mn-lt"/>
                <a:ea typeface="+mn-ea"/>
                <a:cs typeface="+mn-cs"/>
              </a:rPr>
              <a:t>необходимо для эмоционального </a:t>
            </a:r>
            <a:r>
              <a:rPr lang="ru-RU" b="1" dirty="0" smtClean="0">
                <a:ln w="11430"/>
                <a:solidFill>
                  <a:srgbClr val="1A3C18"/>
                </a:solidFill>
                <a:latin typeface="+mn-lt"/>
                <a:ea typeface="+mn-ea"/>
                <a:cs typeface="+mn-cs"/>
              </a:rPr>
              <a:t>благополучия</a:t>
            </a:r>
            <a:endParaRPr lang="ru-RU" b="1" dirty="0">
              <a:ln w="11430"/>
              <a:solidFill>
                <a:srgbClr val="1A3C18"/>
              </a:solidFill>
            </a:endParaRPr>
          </a:p>
        </p:txBody>
      </p:sp>
      <p:pic>
        <p:nvPicPr>
          <p:cNvPr id="4" name="Picture 2" descr="G:\Блестяшки\анимашки для портфолио\574a61436c4d46c39fe790e129042249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2198" y="4714884"/>
            <a:ext cx="2843581" cy="194311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33375"/>
            <a:ext cx="7283450" cy="503238"/>
          </a:xfrm>
        </p:spPr>
        <p:txBody>
          <a:bodyPr/>
          <a:lstStyle/>
          <a:p>
            <a:r>
              <a:rPr lang="ru-RU" b="1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«Узелки на память»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25538"/>
            <a:ext cx="8472518" cy="5472112"/>
          </a:xfrm>
        </p:spPr>
        <p:txBody>
          <a:bodyPr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>
              <a:buNone/>
            </a:pPr>
            <a:r>
              <a:rPr lang="ru-RU" b="1" dirty="0" smtClean="0">
                <a:ln w="11430"/>
                <a:solidFill>
                  <a:srgbClr val="008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n-lt"/>
                <a:ea typeface="+mn-ea"/>
                <a:cs typeface="+mn-cs"/>
              </a:rPr>
              <a:t>2 </a:t>
            </a:r>
            <a:r>
              <a:rPr lang="ru-RU" b="1" dirty="0">
                <a:ln w="11430"/>
                <a:solidFill>
                  <a:srgbClr val="008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n-lt"/>
                <a:ea typeface="+mn-ea"/>
                <a:cs typeface="+mn-cs"/>
              </a:rPr>
              <a:t>причина – борьба за </a:t>
            </a:r>
            <a:r>
              <a:rPr lang="ru-RU" b="1" dirty="0" smtClean="0">
                <a:ln w="11430"/>
                <a:solidFill>
                  <a:srgbClr val="008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n-lt"/>
                <a:ea typeface="+mn-ea"/>
                <a:cs typeface="+mn-cs"/>
              </a:rPr>
              <a:t>самоутверждение</a:t>
            </a:r>
          </a:p>
          <a:p>
            <a:pPr>
              <a:buNone/>
            </a:pPr>
            <a:endParaRPr lang="ru-RU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  <a:p>
            <a:pPr>
              <a:buNone/>
            </a:pPr>
            <a:r>
              <a:rPr lang="ru-RU" b="1" dirty="0" smtClean="0">
                <a:ln w="11430"/>
                <a:solidFill>
                  <a:srgbClr val="1A3C18"/>
                </a:solidFill>
                <a:latin typeface="+mn-lt"/>
                <a:ea typeface="+mn-ea"/>
                <a:cs typeface="+mn-cs"/>
              </a:rPr>
              <a:t>Подросток объявляет </a:t>
            </a:r>
            <a:r>
              <a:rPr lang="ru-RU" b="1" dirty="0">
                <a:ln w="11430"/>
                <a:solidFill>
                  <a:srgbClr val="1A3C18"/>
                </a:solidFill>
                <a:latin typeface="+mn-lt"/>
                <a:ea typeface="+mn-ea"/>
                <a:cs typeface="+mn-cs"/>
              </a:rPr>
              <a:t>войну бесконечным указаниям, замечаниям и опасениям </a:t>
            </a:r>
            <a:r>
              <a:rPr lang="ru-RU" b="1" dirty="0" smtClean="0">
                <a:ln w="11430"/>
                <a:solidFill>
                  <a:srgbClr val="1A3C18"/>
                </a:solidFill>
                <a:latin typeface="+mn-lt"/>
                <a:ea typeface="+mn-ea"/>
                <a:cs typeface="+mn-cs"/>
              </a:rPr>
              <a:t>взрослых </a:t>
            </a:r>
          </a:p>
          <a:p>
            <a:pPr>
              <a:buNone/>
            </a:pPr>
            <a:r>
              <a:rPr lang="ru-RU" b="1" dirty="0" smtClean="0">
                <a:ln w="11430"/>
                <a:solidFill>
                  <a:srgbClr val="1A3C18"/>
                </a:solidFill>
                <a:latin typeface="+mn-lt"/>
                <a:ea typeface="+mn-ea"/>
                <a:cs typeface="+mn-cs"/>
              </a:rPr>
              <a:t>Возможность </a:t>
            </a:r>
            <a:r>
              <a:rPr lang="ru-RU" b="1" dirty="0">
                <a:ln w="11430"/>
                <a:solidFill>
                  <a:srgbClr val="1A3C18"/>
                </a:solidFill>
                <a:latin typeface="+mn-lt"/>
                <a:ea typeface="+mn-ea"/>
                <a:cs typeface="+mn-cs"/>
              </a:rPr>
              <a:t>иметь своё мнение, принимать собственное решение – это возможность приобретать свой опыт, пусть даже ошибочный</a:t>
            </a:r>
            <a:endParaRPr lang="ru-RU" b="1" dirty="0">
              <a:ln w="11430"/>
              <a:solidFill>
                <a:srgbClr val="1A3C18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33375"/>
            <a:ext cx="7283450" cy="503238"/>
          </a:xfrm>
        </p:spPr>
        <p:txBody>
          <a:bodyPr/>
          <a:lstStyle/>
          <a:p>
            <a:r>
              <a:rPr lang="ru-RU" b="1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«Узелки на память»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4282" y="1142984"/>
            <a:ext cx="8929718" cy="5715016"/>
          </a:xfrm>
        </p:spPr>
        <p:txBody>
          <a:bodyPr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marL="514350" indent="-514350">
              <a:buAutoNum type="arabicPlain" startAt="3"/>
            </a:pPr>
            <a:r>
              <a:rPr lang="ru-RU" b="1" dirty="0" smtClean="0">
                <a:ln w="11430"/>
                <a:solidFill>
                  <a:srgbClr val="008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n-lt"/>
                <a:ea typeface="+mn-ea"/>
                <a:cs typeface="+mn-cs"/>
              </a:rPr>
              <a:t>причина </a:t>
            </a:r>
            <a:r>
              <a:rPr lang="ru-RU" b="1" dirty="0">
                <a:ln w="11430"/>
                <a:solidFill>
                  <a:srgbClr val="008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n-lt"/>
                <a:ea typeface="+mn-ea"/>
                <a:cs typeface="+mn-cs"/>
              </a:rPr>
              <a:t>– желание </a:t>
            </a:r>
            <a:r>
              <a:rPr lang="ru-RU" b="1" dirty="0" smtClean="0">
                <a:ln w="11430"/>
                <a:solidFill>
                  <a:srgbClr val="008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n-lt"/>
                <a:ea typeface="+mn-ea"/>
                <a:cs typeface="+mn-cs"/>
              </a:rPr>
              <a:t>мщения</a:t>
            </a:r>
          </a:p>
          <a:p>
            <a:pPr algn="ctr">
              <a:buNone/>
            </a:pPr>
            <a:r>
              <a:rPr lang="ru-RU" b="1" dirty="0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n-lt"/>
                <a:ea typeface="+mn-ea"/>
                <a:cs typeface="+mn-cs"/>
              </a:rPr>
              <a:t>Подросток </a:t>
            </a:r>
            <a:r>
              <a:rPr lang="ru-RU" b="1" dirty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n-lt"/>
                <a:ea typeface="+mn-ea"/>
                <a:cs typeface="+mn-cs"/>
              </a:rPr>
              <a:t>может мстить:</a:t>
            </a:r>
          </a:p>
          <a:p>
            <a:pPr>
              <a:buFontTx/>
              <a:buChar char="-"/>
            </a:pPr>
            <a:r>
              <a:rPr lang="ru-RU" b="1" dirty="0" smtClean="0">
                <a:ln w="11430"/>
                <a:latin typeface="+mn-lt"/>
                <a:ea typeface="+mn-ea"/>
                <a:cs typeface="+mn-cs"/>
              </a:rPr>
              <a:t>за </a:t>
            </a:r>
            <a:r>
              <a:rPr lang="ru-RU" b="1" dirty="0">
                <a:ln w="11430"/>
                <a:latin typeface="+mn-lt"/>
                <a:ea typeface="+mn-ea"/>
                <a:cs typeface="+mn-cs"/>
              </a:rPr>
              <a:t>сравнение не в его пользу </a:t>
            </a:r>
            <a:r>
              <a:rPr lang="ru-RU" b="1" dirty="0" smtClean="0">
                <a:ln w="11430"/>
                <a:latin typeface="+mn-lt"/>
                <a:ea typeface="+mn-ea"/>
                <a:cs typeface="+mn-cs"/>
              </a:rPr>
              <a:t>с другими;</a:t>
            </a:r>
          </a:p>
          <a:p>
            <a:pPr>
              <a:buNone/>
            </a:pPr>
            <a:endParaRPr lang="ru-RU" b="1" dirty="0" smtClean="0">
              <a:ln w="11430"/>
              <a:latin typeface="+mn-lt"/>
              <a:ea typeface="+mn-ea"/>
              <a:cs typeface="+mn-cs"/>
            </a:endParaRPr>
          </a:p>
          <a:p>
            <a:pPr>
              <a:buFontTx/>
              <a:buChar char="-"/>
            </a:pPr>
            <a:r>
              <a:rPr lang="ru-RU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унижение перед другими, в том числе и взрослыми;</a:t>
            </a:r>
          </a:p>
          <a:p>
            <a:pPr>
              <a:buNone/>
            </a:pPr>
            <a:endParaRPr lang="ru-RU" b="1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FontTx/>
              <a:buChar char="-"/>
            </a:pPr>
            <a:r>
              <a:rPr lang="ru-RU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несправедливость </a:t>
            </a:r>
          </a:p>
          <a:p>
            <a:pPr>
              <a:buFontTx/>
              <a:buChar char="-"/>
            </a:pPr>
            <a:r>
              <a:rPr lang="ru-RU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и </a:t>
            </a:r>
            <a:r>
              <a:rPr lang="ru-RU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невыполнение обещания;</a:t>
            </a:r>
          </a:p>
          <a:p>
            <a:pPr>
              <a:buFontTx/>
              <a:buChar char="-"/>
            </a:pPr>
            <a:endParaRPr lang="ru-RU" b="1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FontTx/>
              <a:buChar char="-"/>
            </a:pPr>
            <a:endParaRPr lang="ru-RU" b="1" dirty="0">
              <a:ln w="11430"/>
              <a:latin typeface="+mn-lt"/>
              <a:ea typeface="+mn-ea"/>
              <a:cs typeface="+mn-cs"/>
            </a:endParaRPr>
          </a:p>
          <a:p>
            <a:pPr marL="514350" indent="-514350">
              <a:buNone/>
            </a:pPr>
            <a:endParaRPr lang="ru-RU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770" decel="1000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" dur="770" decel="1000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6" dur="77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8" dur="77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3" dur="20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500"/>
                            </p:stCondLst>
                            <p:childTnLst>
                              <p:par>
                                <p:cTn id="25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7" dur="2000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500"/>
                            </p:stCondLst>
                            <p:childTnLst>
                              <p:par>
                                <p:cTn id="29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1" dur="2000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8500"/>
                            </p:stCondLst>
                            <p:childTnLst>
                              <p:par>
                                <p:cTn id="33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5" dur="2000"/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33375"/>
            <a:ext cx="7283450" cy="503238"/>
          </a:xfrm>
        </p:spPr>
        <p:txBody>
          <a:bodyPr/>
          <a:lstStyle/>
          <a:p>
            <a:r>
              <a:rPr lang="ru-RU" b="1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«Узелки на память»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7158" y="1071546"/>
            <a:ext cx="5072098" cy="5526104"/>
          </a:xfrm>
        </p:spPr>
        <p:txBody>
          <a:bodyPr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marL="514350" indent="-514350">
              <a:buNone/>
            </a:pPr>
            <a:r>
              <a:rPr lang="ru-RU" b="1" dirty="0" smtClean="0">
                <a:ln w="11430"/>
                <a:solidFill>
                  <a:srgbClr val="008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n-lt"/>
                <a:ea typeface="+mn-ea"/>
                <a:cs typeface="+mn-cs"/>
              </a:rPr>
              <a:t>4 </a:t>
            </a:r>
            <a:r>
              <a:rPr lang="ru-RU" b="1" dirty="0">
                <a:ln w="11430"/>
                <a:solidFill>
                  <a:srgbClr val="008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n-lt"/>
                <a:ea typeface="+mn-ea"/>
                <a:cs typeface="+mn-cs"/>
              </a:rPr>
              <a:t>причина – неверие в собственный успех, </a:t>
            </a:r>
            <a:r>
              <a:rPr lang="ru-RU" b="1" dirty="0" smtClean="0">
                <a:ln w="11430"/>
                <a:solidFill>
                  <a:srgbClr val="008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n-lt"/>
                <a:ea typeface="+mn-ea"/>
                <a:cs typeface="+mn-cs"/>
              </a:rPr>
              <a:t> </a:t>
            </a:r>
            <a:r>
              <a:rPr lang="ru-RU" sz="2800" b="1" dirty="0" smtClean="0">
                <a:ln w="11430"/>
                <a:latin typeface="+mn-lt"/>
                <a:ea typeface="+mn-ea"/>
                <a:cs typeface="+mn-cs"/>
              </a:rPr>
              <a:t>обусловленное </a:t>
            </a:r>
            <a:r>
              <a:rPr lang="ru-RU" sz="2800" b="1" dirty="0">
                <a:ln w="11430"/>
                <a:latin typeface="+mn-lt"/>
                <a:ea typeface="+mn-ea"/>
                <a:cs typeface="+mn-cs"/>
              </a:rPr>
              <a:t>учебными проблемами,  «натянутые» взаимоотношения в классе с одноклассниками и с учителем, с низкой или заниженной самооценкой</a:t>
            </a:r>
            <a:endParaRPr lang="ru-RU" sz="2800" b="1" dirty="0">
              <a:ln w="11430"/>
            </a:endParaRPr>
          </a:p>
          <a:p>
            <a:pPr>
              <a:buNone/>
            </a:pPr>
            <a:endParaRPr lang="ru-RU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+mn-lt"/>
              <a:ea typeface="+mn-ea"/>
              <a:cs typeface="+mn-cs"/>
            </a:endParaRPr>
          </a:p>
          <a:p>
            <a:pPr marL="514350" indent="-514350">
              <a:buNone/>
            </a:pPr>
            <a:endParaRPr lang="ru-RU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4942" y="1643050"/>
            <a:ext cx="3687361" cy="3786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72386" cy="654032"/>
          </a:xfrm>
        </p:spPr>
        <p:txBody>
          <a:bodyPr/>
          <a:lstStyle/>
          <a:p>
            <a:r>
              <a:rPr lang="ru-RU" sz="2800" b="1" dirty="0" smtClean="0">
                <a:solidFill>
                  <a:schemeClr val="bg1"/>
                </a:solidFill>
              </a:rPr>
              <a:t>Трудный возраст – трудный подросток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>
              <a:buNone/>
            </a:pPr>
            <a:r>
              <a:rPr lang="ru-RU" sz="4800" b="1" dirty="0" smtClean="0">
                <a:ln w="11430"/>
                <a:solidFill>
                  <a:srgbClr val="008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«Свод законов» успешного преодоления трудностей</a:t>
            </a:r>
            <a:endParaRPr lang="ru-RU" sz="4800" b="1" dirty="0">
              <a:ln w="11430"/>
              <a:solidFill>
                <a:srgbClr val="008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33374"/>
            <a:ext cx="7543824" cy="595296"/>
          </a:xfrm>
        </p:spPr>
        <p:txBody>
          <a:bodyPr/>
          <a:lstStyle/>
          <a:p>
            <a:r>
              <a:rPr lang="ru-RU" sz="2800" b="1" dirty="0" smtClean="0">
                <a:solidFill>
                  <a:schemeClr val="bg1"/>
                </a:solidFill>
              </a:rPr>
              <a:t>Трудный возраст – трудный подросток</a:t>
            </a:r>
            <a:endParaRPr lang="ru-RU" sz="1600" b="1" dirty="0">
              <a:solidFill>
                <a:srgbClr val="1A3C18"/>
              </a:solidFill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43050"/>
            <a:ext cx="8229600" cy="4954600"/>
          </a:xfrm>
        </p:spPr>
        <p:txBody>
          <a:bodyPr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>
              <a:buNone/>
            </a:pPr>
            <a:r>
              <a:rPr lang="ru-RU" b="1" dirty="0" smtClean="0">
                <a:ln w="11430"/>
                <a:solidFill>
                  <a:srgbClr val="008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n-lt"/>
                <a:ea typeface="+mn-ea"/>
                <a:cs typeface="+mn-cs"/>
              </a:rPr>
              <a:t>1 </a:t>
            </a:r>
            <a:r>
              <a:rPr lang="ru-RU" b="1" dirty="0">
                <a:ln w="11430"/>
                <a:solidFill>
                  <a:srgbClr val="008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n-lt"/>
                <a:ea typeface="+mn-ea"/>
                <a:cs typeface="+mn-cs"/>
              </a:rPr>
              <a:t>закон </a:t>
            </a:r>
            <a:endParaRPr lang="ru-RU" b="1" dirty="0" smtClean="0">
              <a:ln w="11430"/>
              <a:solidFill>
                <a:srgbClr val="008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+mn-lt"/>
              <a:ea typeface="+mn-ea"/>
              <a:cs typeface="+mn-cs"/>
            </a:endParaRPr>
          </a:p>
          <a:p>
            <a:pPr>
              <a:buNone/>
            </a:pPr>
            <a:r>
              <a:rPr lang="ru-RU" b="1" dirty="0" smtClean="0">
                <a:ln w="11430"/>
                <a:solidFill>
                  <a:srgbClr val="1A3C18"/>
                </a:solidFill>
                <a:latin typeface="+mn-lt"/>
                <a:ea typeface="+mn-ea"/>
                <a:cs typeface="+mn-cs"/>
              </a:rPr>
              <a:t>– </a:t>
            </a:r>
            <a:r>
              <a:rPr lang="ru-RU" b="1" dirty="0">
                <a:ln w="11430"/>
                <a:solidFill>
                  <a:srgbClr val="1A3C18"/>
                </a:solidFill>
                <a:latin typeface="+mn-lt"/>
                <a:ea typeface="+mn-ea"/>
                <a:cs typeface="+mn-cs"/>
              </a:rPr>
              <a:t>Нужно учить </a:t>
            </a:r>
            <a:r>
              <a:rPr lang="ru-RU" b="1" dirty="0" smtClean="0">
                <a:ln w="11430"/>
                <a:solidFill>
                  <a:srgbClr val="1A3C18"/>
                </a:solidFill>
                <a:latin typeface="+mn-lt"/>
                <a:ea typeface="+mn-ea"/>
                <a:cs typeface="+mn-cs"/>
              </a:rPr>
              <a:t>подростка </a:t>
            </a:r>
            <a:r>
              <a:rPr lang="ru-RU" b="1" dirty="0">
                <a:ln w="11430"/>
                <a:solidFill>
                  <a:srgbClr val="1A3C18"/>
                </a:solidFill>
                <a:latin typeface="+mn-lt"/>
                <a:ea typeface="+mn-ea"/>
                <a:cs typeface="+mn-cs"/>
              </a:rPr>
              <a:t>соблюдать определённые правила поведения терпеливо и </a:t>
            </a:r>
            <a:r>
              <a:rPr lang="ru-RU" b="1" dirty="0" smtClean="0">
                <a:ln w="11430"/>
                <a:solidFill>
                  <a:srgbClr val="1A3C18"/>
                </a:solidFill>
                <a:latin typeface="+mn-lt"/>
                <a:ea typeface="+mn-ea"/>
                <a:cs typeface="+mn-cs"/>
              </a:rPr>
              <a:t>постепенно</a:t>
            </a:r>
          </a:p>
          <a:p>
            <a:pPr>
              <a:buNone/>
            </a:pPr>
            <a:endParaRPr lang="ru-RU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+mn-lt"/>
              <a:ea typeface="+mn-ea"/>
              <a:cs typeface="+mn-cs"/>
            </a:endParaRPr>
          </a:p>
          <a:p>
            <a:pPr>
              <a:buNone/>
            </a:pPr>
            <a:r>
              <a:rPr lang="ru-RU" b="1" dirty="0">
                <a:ln w="11430"/>
                <a:solidFill>
                  <a:srgbClr val="008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n-lt"/>
                <a:ea typeface="+mn-ea"/>
                <a:cs typeface="+mn-cs"/>
              </a:rPr>
              <a:t>2 закон </a:t>
            </a:r>
            <a:endParaRPr lang="ru-RU" b="1" dirty="0" smtClean="0">
              <a:ln w="11430"/>
              <a:solidFill>
                <a:srgbClr val="008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+mn-lt"/>
              <a:ea typeface="+mn-ea"/>
              <a:cs typeface="+mn-cs"/>
            </a:endParaRPr>
          </a:p>
          <a:p>
            <a:pPr>
              <a:buNone/>
            </a:pPr>
            <a:r>
              <a:rPr lang="ru-RU" b="1" dirty="0" smtClean="0">
                <a:ln w="11430"/>
                <a:solidFill>
                  <a:srgbClr val="1A3C18"/>
                </a:solidFill>
                <a:latin typeface="+mn-lt"/>
                <a:ea typeface="+mn-ea"/>
                <a:cs typeface="+mn-cs"/>
              </a:rPr>
              <a:t>– </a:t>
            </a:r>
            <a:r>
              <a:rPr lang="ru-RU" b="1" dirty="0">
                <a:ln w="11430"/>
                <a:solidFill>
                  <a:srgbClr val="1A3C18"/>
                </a:solidFill>
                <a:latin typeface="+mn-lt"/>
                <a:ea typeface="+mn-ea"/>
                <a:cs typeface="+mn-cs"/>
              </a:rPr>
              <a:t>Запреты и требования должны быть гибкими, и их не должно быть </a:t>
            </a:r>
            <a:r>
              <a:rPr lang="ru-RU" b="1" dirty="0" smtClean="0">
                <a:ln w="11430"/>
                <a:solidFill>
                  <a:srgbClr val="1A3C18"/>
                </a:solidFill>
                <a:latin typeface="+mn-lt"/>
                <a:ea typeface="+mn-ea"/>
                <a:cs typeface="+mn-cs"/>
              </a:rPr>
              <a:t>много</a:t>
            </a:r>
            <a:endParaRPr lang="ru-RU" b="1" dirty="0">
              <a:ln w="11430"/>
              <a:solidFill>
                <a:srgbClr val="1A3C18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endParaRPr lang="ru-RU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770" decel="100000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5" dur="770" decel="100000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7" dur="77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9" dur="77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33374"/>
            <a:ext cx="7543824" cy="595296"/>
          </a:xfrm>
        </p:spPr>
        <p:txBody>
          <a:bodyPr/>
          <a:lstStyle/>
          <a:p>
            <a:r>
              <a:rPr lang="ru-RU" sz="2800" b="1" dirty="0" smtClean="0">
                <a:solidFill>
                  <a:schemeClr val="bg1"/>
                </a:solidFill>
              </a:rPr>
              <a:t>Трудный возраст – трудный подросток</a:t>
            </a:r>
            <a:endParaRPr lang="ru-RU" sz="2800" b="1" dirty="0">
              <a:solidFill>
                <a:srgbClr val="1A3C18"/>
              </a:solidFill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8596" y="1285860"/>
            <a:ext cx="8472518" cy="4954600"/>
          </a:xfrm>
        </p:spPr>
        <p:txBody>
          <a:bodyPr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>
              <a:buNone/>
            </a:pPr>
            <a:r>
              <a:rPr lang="ru-RU" b="1" dirty="0" smtClean="0">
                <a:ln w="11430"/>
                <a:solidFill>
                  <a:srgbClr val="008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n-lt"/>
                <a:ea typeface="+mn-ea"/>
                <a:cs typeface="+mn-cs"/>
              </a:rPr>
              <a:t>3 </a:t>
            </a:r>
            <a:r>
              <a:rPr lang="ru-RU" b="1" dirty="0">
                <a:ln w="11430"/>
                <a:solidFill>
                  <a:srgbClr val="008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n-lt"/>
                <a:ea typeface="+mn-ea"/>
                <a:cs typeface="+mn-cs"/>
              </a:rPr>
              <a:t>закон </a:t>
            </a:r>
            <a:endParaRPr lang="ru-RU" b="1" dirty="0" smtClean="0">
              <a:ln w="11430"/>
              <a:solidFill>
                <a:srgbClr val="008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+mn-lt"/>
              <a:ea typeface="+mn-ea"/>
              <a:cs typeface="+mn-cs"/>
            </a:endParaRPr>
          </a:p>
          <a:p>
            <a:pPr>
              <a:buNone/>
            </a:pPr>
            <a:r>
              <a:rPr lang="ru-RU" b="1" dirty="0" smtClean="0">
                <a:ln w="11430"/>
                <a:solidFill>
                  <a:srgbClr val="1A3C18"/>
                </a:solidFill>
                <a:latin typeface="+mn-lt"/>
                <a:ea typeface="+mn-ea"/>
                <a:cs typeface="+mn-cs"/>
              </a:rPr>
              <a:t>– </a:t>
            </a:r>
            <a:r>
              <a:rPr lang="ru-RU" b="1" dirty="0">
                <a:ln w="11430"/>
                <a:solidFill>
                  <a:srgbClr val="1A3C18"/>
                </a:solidFill>
                <a:latin typeface="+mn-lt"/>
                <a:ea typeface="+mn-ea"/>
                <a:cs typeface="+mn-cs"/>
              </a:rPr>
              <a:t>Требования и запреты не должны вступать в противоречие с важнейшими потребностями </a:t>
            </a:r>
            <a:r>
              <a:rPr lang="ru-RU" b="1" dirty="0" smtClean="0">
                <a:ln w="11430"/>
                <a:solidFill>
                  <a:srgbClr val="1A3C18"/>
                </a:solidFill>
                <a:latin typeface="+mn-lt"/>
                <a:ea typeface="+mn-ea"/>
                <a:cs typeface="+mn-cs"/>
              </a:rPr>
              <a:t>подростка</a:t>
            </a:r>
          </a:p>
          <a:p>
            <a:pPr>
              <a:buNone/>
            </a:pPr>
            <a:r>
              <a:rPr lang="ru-RU" b="1" dirty="0" smtClean="0">
                <a:ln w="11430"/>
                <a:solidFill>
                  <a:srgbClr val="008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n-lt"/>
                <a:ea typeface="+mn-ea"/>
                <a:cs typeface="+mn-cs"/>
              </a:rPr>
              <a:t>4 </a:t>
            </a:r>
            <a:r>
              <a:rPr lang="ru-RU" b="1" dirty="0">
                <a:ln w="11430"/>
                <a:solidFill>
                  <a:srgbClr val="008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n-lt"/>
                <a:ea typeface="+mn-ea"/>
                <a:cs typeface="+mn-cs"/>
              </a:rPr>
              <a:t>закон </a:t>
            </a:r>
            <a:endParaRPr lang="ru-RU" b="1" dirty="0" smtClean="0">
              <a:ln w="11430"/>
              <a:solidFill>
                <a:srgbClr val="008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+mn-lt"/>
              <a:ea typeface="+mn-ea"/>
              <a:cs typeface="+mn-cs"/>
            </a:endParaRPr>
          </a:p>
          <a:p>
            <a:pPr>
              <a:buNone/>
            </a:pPr>
            <a:r>
              <a:rPr lang="ru-RU" b="1" dirty="0" smtClean="0">
                <a:ln w="11430"/>
                <a:solidFill>
                  <a:srgbClr val="1A3C18"/>
                </a:solidFill>
                <a:latin typeface="+mn-lt"/>
                <a:ea typeface="+mn-ea"/>
                <a:cs typeface="+mn-cs"/>
              </a:rPr>
              <a:t>– </a:t>
            </a:r>
            <a:r>
              <a:rPr lang="ru-RU" b="1" dirty="0">
                <a:ln w="11430"/>
                <a:solidFill>
                  <a:srgbClr val="1A3C18"/>
                </a:solidFill>
                <a:latin typeface="+mn-lt"/>
                <a:ea typeface="+mn-ea"/>
                <a:cs typeface="+mn-cs"/>
              </a:rPr>
              <a:t>Запреты и требования, предъявляемые </a:t>
            </a:r>
            <a:r>
              <a:rPr lang="ru-RU" b="1" dirty="0" smtClean="0">
                <a:ln w="11430"/>
                <a:solidFill>
                  <a:srgbClr val="1A3C18"/>
                </a:solidFill>
                <a:latin typeface="+mn-lt"/>
                <a:ea typeface="+mn-ea"/>
                <a:cs typeface="+mn-cs"/>
              </a:rPr>
              <a:t>педагогами, </a:t>
            </a:r>
            <a:r>
              <a:rPr lang="ru-RU" b="1" dirty="0">
                <a:ln w="11430"/>
                <a:solidFill>
                  <a:srgbClr val="1A3C18"/>
                </a:solidFill>
                <a:latin typeface="+mn-lt"/>
                <a:ea typeface="+mn-ea"/>
                <a:cs typeface="+mn-cs"/>
              </a:rPr>
              <a:t>должны быть </a:t>
            </a:r>
            <a:r>
              <a:rPr lang="ru-RU" b="1" dirty="0" smtClean="0">
                <a:ln w="11430"/>
                <a:solidFill>
                  <a:srgbClr val="1A3C18"/>
                </a:solidFill>
                <a:latin typeface="+mn-lt"/>
                <a:ea typeface="+mn-ea"/>
                <a:cs typeface="+mn-cs"/>
              </a:rPr>
              <a:t>едиными</a:t>
            </a:r>
            <a:endParaRPr lang="ru-RU" b="1" dirty="0">
              <a:ln w="11430"/>
              <a:solidFill>
                <a:srgbClr val="1A3C18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endParaRPr lang="ru-RU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770" decel="1000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5" dur="770" decel="1000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7" dur="77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9" dur="77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1" name="Rectangle 3"/>
          <p:cNvSpPr>
            <a:spLocks noGrp="1" noChangeArrowheads="1"/>
          </p:cNvSpPr>
          <p:nvPr>
            <p:ph idx="1"/>
          </p:nvPr>
        </p:nvSpPr>
        <p:spPr>
          <a:xfrm>
            <a:off x="0" y="0"/>
            <a:ext cx="9144000" cy="4293096"/>
          </a:xfr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>
              <a:buFontTx/>
              <a:buNone/>
              <a:defRPr/>
            </a:pPr>
            <a:endParaRPr lang="ru-RU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>
              <a:buFontTx/>
              <a:buNone/>
              <a:defRPr/>
            </a:pPr>
            <a:endParaRPr lang="ru-RU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>
              <a:buFontTx/>
              <a:buNone/>
              <a:defRPr/>
            </a:pPr>
            <a:r>
              <a:rPr lang="ru-RU" sz="9600" b="1" i="1" u="sng" dirty="0" smtClean="0">
                <a:ln w="76200">
                  <a:solidFill>
                    <a:srgbClr val="FF3399"/>
                  </a:solidFill>
                </a:ln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Спасибо</a:t>
            </a:r>
          </a:p>
          <a:p>
            <a:pPr algn="ctr">
              <a:buFontTx/>
              <a:buNone/>
              <a:defRPr/>
            </a:pPr>
            <a:r>
              <a:rPr lang="ru-RU" sz="9600" b="1" i="1" u="sng" dirty="0" smtClean="0">
                <a:ln w="76200">
                  <a:solidFill>
                    <a:srgbClr val="FF3399"/>
                  </a:solidFill>
                </a:ln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 внимание !</a:t>
            </a:r>
          </a:p>
        </p:txBody>
      </p:sp>
      <p:pic>
        <p:nvPicPr>
          <p:cNvPr id="33795" name="Picture 4" descr="F:\АНИМАШКИ-КАРТИНКИ\2F1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8313" y="5300663"/>
            <a:ext cx="666750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796" name="Picture 5" descr="F:\АНИМАШКИ-КАРТИНКИ\2F2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763713" y="4292600"/>
            <a:ext cx="666750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797" name="Picture 6" descr="F:\АНИМАШКИ-КАРТИНКИ\2F3.gif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987675" y="5300663"/>
            <a:ext cx="666750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798" name="Picture 7" descr="F:\АНИМАШКИ-КАРТИНКИ\2F4.gif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238625" y="4292600"/>
            <a:ext cx="666750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799" name="Picture 4" descr="F:\АНИМАШКИ-КАРТИНКИ\2F1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740650" y="4967288"/>
            <a:ext cx="666750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800" name="Picture 4" descr="F:\АНИМАШКИ-КАРТИНКИ\2F1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0713" y="1557338"/>
            <a:ext cx="666750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801" name="Picture 4" descr="F:\АНИМАШКИ-КАРТИНКИ\2F1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74025" y="1223963"/>
            <a:ext cx="666750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802" name="Picture 4" descr="F:\АНИМАШКИ-КАРТИНКИ\2F1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38625" y="260350"/>
            <a:ext cx="666750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803" name="Picture 4" descr="F:\АНИМАШКИ-КАРТИНКИ\2F1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05375" y="5786438"/>
            <a:ext cx="666750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804" name="Picture 5" descr="F:\АНИМАШКИ-КАРТИНКИ\2F2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227763" y="4300538"/>
            <a:ext cx="666750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805" name="Picture 5" descr="F:\АНИМАШКИ-КАРТИНКИ\2F2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34938" y="2781300"/>
            <a:ext cx="666750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806" name="Picture 5" descr="F:\АНИМАШКИ-КАРТИНКИ\2F2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763713" y="260350"/>
            <a:ext cx="666750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807" name="Picture 5" descr="F:\АНИМАШКИ-КАРТИНКИ\2F2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235825" y="0"/>
            <a:ext cx="666750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808" name="Picture 5" descr="F:\АНИМАШКИ-КАРТИНКИ\2F2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430338" y="5967413"/>
            <a:ext cx="666750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809" name="Picture 5" descr="F:\АНИМАШКИ-КАРТИНКИ\2F2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569075" y="5786438"/>
            <a:ext cx="666750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810" name="Picture 7" descr="F:\АНИМАШКИ-КАРТИНКИ\2F4.gif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902325" y="333375"/>
            <a:ext cx="666750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811" name="Picture 7" descr="F:\АНИМАШКИ-КАРТИНКИ\2F4.gif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235825" y="1890713"/>
            <a:ext cx="666750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812" name="Picture 7" descr="F:\АНИМАШКИ-КАРТИНКИ\2F4.gif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87338" y="333375"/>
            <a:ext cx="666750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813" name="Picture 7" descr="F:\АНИМАШКИ-КАРТИНКИ\2F4.gif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8074025" y="5967413"/>
            <a:ext cx="666750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814" name="Picture 7" descr="F:\АНИМАШКИ-КАРТИНКИ\2F4.gif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763713" y="2114550"/>
            <a:ext cx="666750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815" name="Picture 6" descr="F:\АНИМАШКИ-КАРТИНКИ\2F3.gif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238625" y="2447925"/>
            <a:ext cx="666750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816" name="Picture 6" descr="F:\АНИМАШКИ-КАРТИНКИ\2F3.gif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407400" y="3625850"/>
            <a:ext cx="666750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817" name="Picture 6" descr="F:\АНИМАШКИ-КАРТИНКИ\2F3.gif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140075" y="666750"/>
            <a:ext cx="666750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818" name="Picture 6" descr="F:\АНИМАШКИ-КАРТИНКИ\2F3.gif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477250" y="0"/>
            <a:ext cx="666750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819" name="Picture 6" descr="F:\АНИМАШКИ-КАРТИНКИ\2F3.gif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34938" y="4149725"/>
            <a:ext cx="666750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8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8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8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8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8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8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85786" y="4357694"/>
            <a:ext cx="7848600" cy="48418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28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Деловая игра</a:t>
            </a:r>
            <a:endParaRPr lang="ru-RU" sz="28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71604" y="5143512"/>
            <a:ext cx="69294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</a:rPr>
              <a:t>МО воспитателей</a:t>
            </a:r>
            <a:endParaRPr lang="ru-RU" sz="2800" b="1" dirty="0">
              <a:solidFill>
                <a:schemeClr val="bg1"/>
              </a:solidFill>
            </a:endParaRPr>
          </a:p>
        </p:txBody>
      </p:sp>
      <p:pic>
        <p:nvPicPr>
          <p:cNvPr id="12291" name="Picture 3" descr="G:\Блестяшки\анимация\deti-69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357554" y="142852"/>
            <a:ext cx="5583114" cy="4147076"/>
          </a:xfrm>
          <a:prstGeom prst="rect">
            <a:avLst/>
          </a:prstGeom>
          <a:noFill/>
        </p:spPr>
      </p:pic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2844" y="285728"/>
            <a:ext cx="3357586" cy="3714776"/>
          </a:xfrm>
        </p:spPr>
        <p:txBody>
          <a:bodyPr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ru-RU" sz="4000" b="1" dirty="0" smtClean="0">
                <a:ln w="11430"/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Трудный возраст – трудный подросток.</a:t>
            </a:r>
            <a:br>
              <a:rPr lang="ru-RU" sz="4000" b="1" dirty="0" smtClean="0">
                <a:ln w="11430"/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</a:br>
            <a:r>
              <a:rPr lang="ru-RU" sz="4000" b="1" dirty="0" smtClean="0">
                <a:ln w="11430"/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br>
              <a:rPr lang="ru-RU" sz="4000" b="1" dirty="0" smtClean="0">
                <a:ln w="11430"/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</a:br>
            <a:r>
              <a:rPr lang="ru-RU" sz="4000" b="1" dirty="0" smtClean="0">
                <a:ln w="11430"/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Так ли это?</a:t>
            </a:r>
            <a:endParaRPr lang="ru-RU" sz="4000" b="1" dirty="0">
              <a:ln w="11430"/>
              <a:solidFill>
                <a:srgbClr val="C00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 build="p"/>
      <p:bldP spid="205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33375"/>
            <a:ext cx="7283450" cy="503238"/>
          </a:xfrm>
        </p:spPr>
        <p:txBody>
          <a:bodyPr/>
          <a:lstStyle/>
          <a:p>
            <a:pPr algn="l"/>
            <a:r>
              <a:rPr lang="ru-RU" b="1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Цель: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28926" y="2000240"/>
            <a:ext cx="5757874" cy="2357454"/>
          </a:xfrm>
        </p:spPr>
        <p:txBody>
          <a:bodyPr/>
          <a:lstStyle/>
          <a:p>
            <a:r>
              <a:rPr lang="ru-RU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обсуждение проблемы воспитания в трудный для </a:t>
            </a:r>
            <a:r>
              <a:rPr lang="ru-RU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подростка </a:t>
            </a:r>
            <a:r>
              <a:rPr lang="ru-RU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период жизни – </a:t>
            </a:r>
            <a:r>
              <a:rPr lang="ru-RU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переходный</a:t>
            </a:r>
            <a:endParaRPr lang="ru-RU" b="1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endParaRPr lang="ru-RU" dirty="0">
              <a:solidFill>
                <a:srgbClr val="1A3C18"/>
              </a:solidFill>
            </a:endParaRPr>
          </a:p>
        </p:txBody>
      </p:sp>
      <p:pic>
        <p:nvPicPr>
          <p:cNvPr id="6" name="Picture 2" descr="G:\Блестяшки\анимация\deti-49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20" y="3000372"/>
            <a:ext cx="3143272" cy="380335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33375"/>
            <a:ext cx="7283450" cy="503238"/>
          </a:xfrm>
        </p:spPr>
        <p:txBody>
          <a:bodyPr/>
          <a:lstStyle/>
          <a:p>
            <a:pPr algn="l"/>
            <a:r>
              <a:rPr lang="ru-RU" b="1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Задачи: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25538"/>
            <a:ext cx="8229600" cy="2303462"/>
          </a:xfrm>
        </p:spPr>
        <p:txBody>
          <a:bodyPr/>
          <a:lstStyle/>
          <a:p>
            <a:pPr>
              <a:buNone/>
            </a:pPr>
            <a:endParaRPr lang="ru-RU" b="1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514350" indent="-514350">
              <a:buAutoNum type="arabicPeriod"/>
            </a:pPr>
            <a:r>
              <a:rPr lang="ru-RU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Раскрыть </a:t>
            </a:r>
            <a:r>
              <a:rPr lang="ru-RU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причины, </a:t>
            </a:r>
            <a:endParaRPr lang="ru-RU" b="1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514350" indent="-514350">
              <a:buNone/>
            </a:pPr>
            <a:r>
              <a:rPr lang="ru-RU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которые </a:t>
            </a:r>
            <a:r>
              <a:rPr lang="ru-RU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приводят к плохому </a:t>
            </a:r>
            <a:r>
              <a:rPr lang="ru-RU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поведению</a:t>
            </a:r>
          </a:p>
          <a:p>
            <a:endParaRPr lang="ru-RU" dirty="0">
              <a:solidFill>
                <a:srgbClr val="1A3C18"/>
              </a:solidFill>
            </a:endParaRPr>
          </a:p>
        </p:txBody>
      </p:sp>
      <p:pic>
        <p:nvPicPr>
          <p:cNvPr id="4101" name="Picture 5" descr="G:\Блестяшки\анимашки для портфолио\8b1747ac230d8b3e41b4a1330d0f9b8e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3636" y="571480"/>
            <a:ext cx="2705112" cy="2643206"/>
          </a:xfrm>
          <a:prstGeom prst="rect">
            <a:avLst/>
          </a:prstGeom>
          <a:noFill/>
        </p:spPr>
      </p:pic>
      <p:pic>
        <p:nvPicPr>
          <p:cNvPr id="8" name="Picture 5" descr="G:\Блестяшки\анимашки для портфолио\8b1747ac230d8b3e41b4a1330d0f9b8e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42844" y="3357562"/>
            <a:ext cx="3357586" cy="3286148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3714744" y="3643314"/>
            <a:ext cx="5143536" cy="3077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2</a:t>
            </a:r>
            <a:r>
              <a:rPr lang="ru-RU" sz="4800" b="1" dirty="0" smtClean="0"/>
              <a:t>.     </a:t>
            </a:r>
            <a:r>
              <a:rPr lang="ru-RU" sz="3200" b="1" dirty="0" smtClean="0"/>
              <a:t>Развивать умения поиска выхода в сложных ситуациях общения с воспитанниками</a:t>
            </a:r>
            <a:endParaRPr lang="ru-RU" b="1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25538"/>
            <a:ext cx="8229600" cy="5472112"/>
          </a:xfrm>
        </p:spPr>
        <p:txBody>
          <a:bodyPr/>
          <a:lstStyle/>
          <a:p>
            <a:pPr>
              <a:buNone/>
            </a:pPr>
            <a:endParaRPr lang="ru-RU" b="1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endParaRPr lang="ru-RU" b="1" dirty="0"/>
          </a:p>
          <a:p>
            <a:pPr>
              <a:buNone/>
            </a:pPr>
            <a:r>
              <a:rPr lang="ru-RU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«Семья </a:t>
            </a:r>
            <a:r>
              <a:rPr lang="ru-RU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– это место приземления для старших, стартовая площадка для младших и маячок взаимоотношений для каждого»</a:t>
            </a:r>
          </a:p>
          <a:p>
            <a:endParaRPr lang="ru-RU" dirty="0">
              <a:solidFill>
                <a:srgbClr val="1A3C18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00034" y="285728"/>
            <a:ext cx="67866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chemeClr val="bg1"/>
                </a:solidFill>
              </a:rPr>
              <a:t>ЭПИГРАФ</a:t>
            </a:r>
            <a:endParaRPr lang="ru-RU" sz="32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33375"/>
            <a:ext cx="7283450" cy="503238"/>
          </a:xfrm>
        </p:spPr>
        <p:txBody>
          <a:bodyPr/>
          <a:lstStyle/>
          <a:p>
            <a:pPr algn="l"/>
            <a:r>
              <a:rPr lang="ru-RU" b="1" dirty="0" err="1" smtClean="0">
                <a:solidFill>
                  <a:schemeClr val="bg1"/>
                </a:solidFill>
              </a:rPr>
              <a:t>Рассуждалки</a:t>
            </a:r>
            <a:r>
              <a:rPr lang="ru-RU" b="1" dirty="0" smtClean="0">
                <a:solidFill>
                  <a:schemeClr val="bg1"/>
                </a:solidFill>
              </a:rPr>
              <a:t> 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8596" y="1500174"/>
            <a:ext cx="8501122" cy="5097476"/>
          </a:xfrm>
        </p:spPr>
        <p:txBody>
          <a:bodyPr/>
          <a:lstStyle/>
          <a:p>
            <a:pPr lvl="0"/>
            <a:endParaRPr lang="ru-RU" b="1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/>
            <a:r>
              <a:rPr lang="ru-RU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Трудный </a:t>
            </a:r>
            <a:r>
              <a:rPr lang="ru-RU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возраст </a:t>
            </a:r>
            <a:r>
              <a:rPr lang="ru-RU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и трудный подросток – </a:t>
            </a:r>
            <a:r>
              <a:rPr lang="ru-RU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это одно и </a:t>
            </a:r>
            <a:r>
              <a:rPr lang="ru-RU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тоже?</a:t>
            </a:r>
          </a:p>
          <a:p>
            <a:pPr lvl="0"/>
            <a:endParaRPr lang="ru-RU" b="1" dirty="0"/>
          </a:p>
          <a:p>
            <a:r>
              <a:rPr lang="ru-RU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Что </a:t>
            </a:r>
            <a:r>
              <a:rPr lang="ru-RU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скрывается </a:t>
            </a:r>
            <a:r>
              <a:rPr lang="ru-RU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за понятием трудный </a:t>
            </a:r>
            <a:r>
              <a:rPr lang="ru-RU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подросток?    Какой </a:t>
            </a:r>
            <a:r>
              <a:rPr lang="ru-RU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он? </a:t>
            </a:r>
            <a:endParaRPr lang="ru-RU" b="1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endParaRPr lang="ru-RU" b="1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r>
              <a:rPr lang="ru-RU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Попробуйте </a:t>
            </a:r>
            <a:r>
              <a:rPr lang="ru-RU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нарисовать словесный портрет трудного </a:t>
            </a:r>
            <a:r>
              <a:rPr lang="ru-RU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воспитанника</a:t>
            </a:r>
            <a:endParaRPr lang="ru-RU" b="1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/>
            <a:endParaRPr lang="ru-RU" b="1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ru-RU" dirty="0">
              <a:solidFill>
                <a:srgbClr val="1A3C18"/>
              </a:solidFill>
            </a:endParaRPr>
          </a:p>
        </p:txBody>
      </p:sp>
      <p:pic>
        <p:nvPicPr>
          <p:cNvPr id="6148" name="Picture 4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8" y="285728"/>
            <a:ext cx="3619525" cy="2714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33375"/>
            <a:ext cx="7283450" cy="503238"/>
          </a:xfrm>
        </p:spPr>
        <p:txBody>
          <a:bodyPr/>
          <a:lstStyle/>
          <a:p>
            <a:pPr algn="l"/>
            <a:r>
              <a:rPr lang="ru-RU" b="1" dirty="0" err="1" smtClean="0">
                <a:solidFill>
                  <a:schemeClr val="bg1"/>
                </a:solidFill>
              </a:rPr>
              <a:t>Рассуждалки</a:t>
            </a:r>
            <a:r>
              <a:rPr lang="ru-RU" b="1" dirty="0" smtClean="0">
                <a:solidFill>
                  <a:schemeClr val="bg1"/>
                </a:solidFill>
              </a:rPr>
              <a:t> 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0034" y="1285860"/>
            <a:ext cx="8229600" cy="1857388"/>
          </a:xfrm>
        </p:spPr>
        <p:txBody>
          <a:bodyPr/>
          <a:lstStyle/>
          <a:p>
            <a:pPr lvl="0">
              <a:buFont typeface="Wingdings" pitchFamily="2" charset="2"/>
              <a:buChar char="v"/>
            </a:pPr>
            <a:r>
              <a:rPr lang="ru-RU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Что </a:t>
            </a:r>
            <a:r>
              <a:rPr lang="ru-RU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может стать причиной </a:t>
            </a:r>
            <a:endParaRPr lang="ru-RU" b="1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>
              <a:buNone/>
            </a:pPr>
            <a:r>
              <a:rPr lang="ru-RU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проблем </a:t>
            </a:r>
            <a:r>
              <a:rPr lang="ru-RU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 поведении </a:t>
            </a:r>
            <a:endParaRPr lang="ru-RU" b="1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>
              <a:buNone/>
            </a:pPr>
            <a:r>
              <a:rPr lang="ru-RU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подростка? </a:t>
            </a:r>
          </a:p>
          <a:p>
            <a:pPr lvl="0">
              <a:buNone/>
            </a:pPr>
            <a:endParaRPr lang="ru-RU" b="1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ru-RU" dirty="0">
              <a:solidFill>
                <a:srgbClr val="1A3C18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71472" y="4857760"/>
            <a:ext cx="521497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buFont typeface="Wingdings" pitchFamily="2" charset="2"/>
              <a:buChar char="v"/>
            </a:pPr>
            <a:r>
              <a:rPr lang="ru-RU" sz="3200" b="1" dirty="0" smtClean="0"/>
              <a:t>Приведите аргументы и ситуации, связанные с данными вопросами</a:t>
            </a:r>
            <a:endParaRPr lang="ru-RU" sz="3200" b="1" dirty="0"/>
          </a:p>
        </p:txBody>
      </p:sp>
      <p:pic>
        <p:nvPicPr>
          <p:cNvPr id="10" name="Picture 4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20" y="1071545"/>
            <a:ext cx="4833971" cy="47750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285720" y="333375"/>
            <a:ext cx="8429684" cy="503238"/>
          </a:xfrm>
        </p:spPr>
        <p:txBody>
          <a:bodyPr/>
          <a:lstStyle/>
          <a:p>
            <a:r>
              <a:rPr lang="ru-RU" sz="3600" b="1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Работа педагогов  в группах</a:t>
            </a:r>
            <a:endParaRPr lang="ru-RU" sz="3600" b="1" dirty="0">
              <a:solidFill>
                <a:schemeClr val="bg1"/>
              </a:solidFill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71472" y="928670"/>
            <a:ext cx="8229600" cy="2786082"/>
          </a:xfrm>
        </p:spPr>
        <p:txBody>
          <a:bodyPr/>
          <a:lstStyle/>
          <a:p>
            <a:endParaRPr lang="ru-RU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ru-RU" b="1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Составьте </a:t>
            </a:r>
            <a:r>
              <a:rPr lang="ru-RU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список причин трудного поведения </a:t>
            </a:r>
            <a:r>
              <a:rPr lang="ru-RU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воспитанников </a:t>
            </a:r>
          </a:p>
          <a:p>
            <a:endParaRPr lang="ru-RU" b="1" dirty="0"/>
          </a:p>
          <a:p>
            <a:r>
              <a:rPr lang="ru-RU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Обсуждение</a:t>
            </a:r>
            <a:endParaRPr lang="ru-RU" b="1" dirty="0">
              <a:solidFill>
                <a:srgbClr val="1A3C18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770" decel="100000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770" decel="100000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5" dur="77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7" dur="77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72386" cy="654032"/>
          </a:xfrm>
        </p:spPr>
        <p:txBody>
          <a:bodyPr/>
          <a:lstStyle/>
          <a:p>
            <a:r>
              <a:rPr lang="ru-RU" sz="2800" b="1" dirty="0" smtClean="0">
                <a:solidFill>
                  <a:schemeClr val="bg1"/>
                </a:solidFill>
              </a:rPr>
              <a:t>Трудный возраст – трудный подросток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214422"/>
            <a:ext cx="8229600" cy="4525963"/>
          </a:xfrm>
        </p:spPr>
        <p:txBody>
          <a:bodyPr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>
              <a:buNone/>
            </a:pPr>
            <a:r>
              <a:rPr lang="ru-RU" sz="5400" b="1" dirty="0" smtClean="0">
                <a:ln w="11430"/>
                <a:solidFill>
                  <a:srgbClr val="008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«О</a:t>
            </a:r>
            <a:r>
              <a:rPr lang="ru-RU" sz="5400" b="1" dirty="0" smtClean="0">
                <a:solidFill>
                  <a:srgbClr val="008000"/>
                </a:solidFill>
              </a:rPr>
              <a:t>сновные причины нарушения в поведении</a:t>
            </a:r>
            <a:r>
              <a:rPr lang="ru-RU" sz="5400" b="1" dirty="0" smtClean="0">
                <a:ln w="11430"/>
                <a:solidFill>
                  <a:srgbClr val="008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»</a:t>
            </a:r>
            <a:endParaRPr lang="ru-RU" sz="5400" b="1" dirty="0">
              <a:ln w="11430"/>
              <a:solidFill>
                <a:srgbClr val="008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29256" y="3714752"/>
            <a:ext cx="3362325" cy="294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6429388" y="4143380"/>
            <a:ext cx="714380" cy="461665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200" dirty="0" err="1" smtClean="0"/>
              <a:t>Воспи</a:t>
            </a:r>
            <a:r>
              <a:rPr lang="ru-RU" sz="1200" dirty="0" smtClean="0"/>
              <a:t>-</a:t>
            </a:r>
          </a:p>
          <a:p>
            <a:r>
              <a:rPr lang="ru-RU" sz="1200" dirty="0" err="1" smtClean="0"/>
              <a:t>татель</a:t>
            </a:r>
            <a:endParaRPr lang="ru-RU" sz="1200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20" y="3857628"/>
            <a:ext cx="3143272" cy="2839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Деловая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Тема Offic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Деловая</Template>
  <TotalTime>257</TotalTime>
  <Words>377</Words>
  <Application>Microsoft Office PowerPoint</Application>
  <PresentationFormat>Экран (4:3)</PresentationFormat>
  <Paragraphs>83</Paragraphs>
  <Slides>17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Деловая</vt:lpstr>
      <vt:lpstr>КГС( К )ОУ  ШКОЛА - ИНТЕРНАТ  VIII ВИДА № 11</vt:lpstr>
      <vt:lpstr>Трудный возраст – трудный подросток.   Так ли это?</vt:lpstr>
      <vt:lpstr>Цель:</vt:lpstr>
      <vt:lpstr>Задачи:</vt:lpstr>
      <vt:lpstr>Презентация PowerPoint</vt:lpstr>
      <vt:lpstr>Рассуждалки </vt:lpstr>
      <vt:lpstr>Рассуждалки </vt:lpstr>
      <vt:lpstr>Работа педагогов  в группах</vt:lpstr>
      <vt:lpstr>Трудный возраст – трудный подросток</vt:lpstr>
      <vt:lpstr>«Узелки на память»</vt:lpstr>
      <vt:lpstr>«Узелки на память»</vt:lpstr>
      <vt:lpstr>«Узелки на память»</vt:lpstr>
      <vt:lpstr>«Узелки на память»</vt:lpstr>
      <vt:lpstr>Трудный возраст – трудный подросток</vt:lpstr>
      <vt:lpstr>Трудный возраст – трудный подросток</vt:lpstr>
      <vt:lpstr>Трудный возраст – трудный подросток</vt:lpstr>
      <vt:lpstr>Презентация PowerPoint</vt:lpstr>
    </vt:vector>
  </TitlesOfParts>
  <Company> 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Трудный возраст – трудный ребенок.  Так ли это?</dc:title>
  <dc:creator> </dc:creator>
  <cp:lastModifiedBy>SAINT</cp:lastModifiedBy>
  <cp:revision>26</cp:revision>
  <dcterms:created xsi:type="dcterms:W3CDTF">2011-03-17T10:28:27Z</dcterms:created>
  <dcterms:modified xsi:type="dcterms:W3CDTF">2012-03-21T06:21:43Z</dcterms:modified>
</cp:coreProperties>
</file>