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6" r:id="rId6"/>
    <p:sldId id="269" r:id="rId7"/>
    <p:sldId id="272" r:id="rId8"/>
    <p:sldId id="273" r:id="rId9"/>
    <p:sldId id="274" r:id="rId10"/>
    <p:sldId id="275" r:id="rId11"/>
    <p:sldId id="278" r:id="rId12"/>
    <p:sldId id="279" r:id="rId13"/>
    <p:sldId id="280" r:id="rId14"/>
    <p:sldId id="281" r:id="rId15"/>
    <p:sldId id="276" r:id="rId16"/>
    <p:sldId id="282" r:id="rId17"/>
    <p:sldId id="263" r:id="rId18"/>
    <p:sldId id="284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D39C-E234-4CCF-BA2F-CAF277CD92E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C116-994F-4C61-8B53-E98D5B870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D39C-E234-4CCF-BA2F-CAF277CD92E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C116-994F-4C61-8B53-E98D5B870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D39C-E234-4CCF-BA2F-CAF277CD92E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C116-994F-4C61-8B53-E98D5B870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D39C-E234-4CCF-BA2F-CAF277CD92E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C116-994F-4C61-8B53-E98D5B870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D39C-E234-4CCF-BA2F-CAF277CD92E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C116-994F-4C61-8B53-E98D5B870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D39C-E234-4CCF-BA2F-CAF277CD92E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C116-994F-4C61-8B53-E98D5B870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D39C-E234-4CCF-BA2F-CAF277CD92E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C116-994F-4C61-8B53-E98D5B870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D39C-E234-4CCF-BA2F-CAF277CD92E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C116-994F-4C61-8B53-E98D5B870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D39C-E234-4CCF-BA2F-CAF277CD92E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C116-994F-4C61-8B53-E98D5B870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D39C-E234-4CCF-BA2F-CAF277CD92E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C116-994F-4C61-8B53-E98D5B870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D39C-E234-4CCF-BA2F-CAF277CD92E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C116-994F-4C61-8B53-E98D5B870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3D39C-E234-4CCF-BA2F-CAF277CD92E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DC116-994F-4C61-8B53-E98D5B870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milantravels.ru/wp-content/uploads/%D0%A1%D1%82%D0%B8%D1%85%D0%B8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g-fotki.yandex.ru/get/5411/18658295.4b/0_799bb_9e1496f4_M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pics.photographer.ru/pictures/5408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opoccuu.com/030112-02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g-fotki.yandex.ru/get/4529/50083820.1d0/0_a447a_2ae0a580_XX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pravoslavie.ru/sas/image/100174/17418.p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hrono.ru/img/pisateli/dostoevskaya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g0.liveinternet.ru/images/attach/c/1/57/169/57169729_Kazna7gravure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uslania.com/pictures/big/9785170218981.jpg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upload.wikimedia.org/wikipedia/commons/b/b3/Bkdraft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11.nnm.ru/c/4/3/6/2/b5336968a3fa8b0ff1b6fa17de2.jpg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20.jpeg"/><Relationship Id="rId10" Type="http://schemas.openxmlformats.org/officeDocument/2006/relationships/hyperlink" Target="http://dic.academic.ru/pictures/wiki/files/68/Dostoevsky-Brothers_Karamazov.jpg" TargetMode="External"/><Relationship Id="rId4" Type="http://schemas.openxmlformats.org/officeDocument/2006/relationships/hyperlink" Target="http://www.ruslania.com/pictures/big/9785389010949.jpg" TargetMode="External"/><Relationship Id="rId9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annews.ru/upload/iblock/c2f/dostoevski_fn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af0n.ru/uploads/u7/Dostoevskij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nndb.com/people/844/000024772/dostoevsky-crop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improvement.ru/discus/messages/14/615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4.bp.blogspot.com/-eJB_KX0YpTg/TcQ-T-gbnwI/AAAAAAAAAt0/IaLxWMN7sMU/s1600/Fyodor+Dostoyevsky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ics.livejournal.com/lvitali/pic/001t8dq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files.photowanderers.com/wp/wp-content/uploads/gallery/lviv/CRW_1357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mirobcheniay.ucoz.ru/_ph/10/732725362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spbfoto.spb.ru/foto/data/media/17/night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Arno Pro Smbd Display" pitchFamily="18" charset="0"/>
              </a:rPr>
              <a:t>Ф.М. Достоевский</a:t>
            </a:r>
            <a:br>
              <a:rPr lang="ru-RU" dirty="0" smtClean="0">
                <a:latin typeface="Arno Pro Smbd Display" pitchFamily="18" charset="0"/>
              </a:rPr>
            </a:br>
            <a:r>
              <a:rPr lang="ru-RU" dirty="0" smtClean="0">
                <a:latin typeface="Arno Pro Smbd Display" pitchFamily="18" charset="0"/>
              </a:rPr>
              <a:t>По страницам жизни и творчества</a:t>
            </a:r>
            <a:endParaRPr lang="ru-RU" dirty="0">
              <a:latin typeface="Arno Pro Smbd Displa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357430"/>
            <a:ext cx="6400800" cy="1752600"/>
          </a:xfrm>
        </p:spPr>
        <p:txBody>
          <a:bodyPr/>
          <a:lstStyle/>
          <a:p>
            <a:r>
              <a:rPr lang="ru-RU" dirty="0" smtClean="0"/>
              <a:t>Презентация к уроку литературы</a:t>
            </a:r>
          </a:p>
          <a:p>
            <a:r>
              <a:rPr lang="ru-RU" dirty="0" smtClean="0"/>
              <a:t>В 10 классе</a:t>
            </a:r>
            <a:endParaRPr lang="ru-RU" dirty="0"/>
          </a:p>
        </p:txBody>
      </p:sp>
      <p:pic>
        <p:nvPicPr>
          <p:cNvPr id="12290" name="Picture 2" descr="Картинка 552 из 106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4524830"/>
            <a:ext cx="2000264" cy="1990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а 688 из 106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642918"/>
            <a:ext cx="1819275" cy="2857500"/>
          </a:xfrm>
          <a:prstGeom prst="rect">
            <a:avLst/>
          </a:prstGeom>
          <a:noFill/>
        </p:spPr>
      </p:pic>
      <p:pic>
        <p:nvPicPr>
          <p:cNvPr id="32772" name="Picture 4" descr="Картинка 601 из 106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714752"/>
            <a:ext cx="2582576" cy="25955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67299" y="1000108"/>
            <a:ext cx="597670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Год работы над романом «Бедные люди».</a:t>
            </a:r>
          </a:p>
          <a:p>
            <a:r>
              <a:rPr lang="ru-RU" dirty="0" smtClean="0"/>
              <a:t>Похвальный отзыв В.Г. Белинского.</a:t>
            </a:r>
          </a:p>
          <a:p>
            <a:endParaRPr lang="ru-RU" dirty="0"/>
          </a:p>
          <a:p>
            <a:r>
              <a:rPr lang="ru-RU" dirty="0" smtClean="0"/>
              <a:t>Цикл произведений о жизни различных слоев Петербурга:</a:t>
            </a:r>
          </a:p>
          <a:p>
            <a:r>
              <a:rPr lang="ru-RU" dirty="0" smtClean="0"/>
              <a:t>1846 г. Повести «Двойник», «Господин </a:t>
            </a:r>
            <a:r>
              <a:rPr lang="ru-RU" dirty="0" err="1" smtClean="0"/>
              <a:t>Прохарчин</a:t>
            </a:r>
            <a:r>
              <a:rPr lang="ru-RU" dirty="0" smtClean="0"/>
              <a:t>»</a:t>
            </a:r>
          </a:p>
          <a:p>
            <a:r>
              <a:rPr lang="ru-RU" dirty="0" smtClean="0"/>
              <a:t>1847 г. Повесть «Роман в девяти письмах»</a:t>
            </a:r>
          </a:p>
          <a:p>
            <a:r>
              <a:rPr lang="ru-RU" dirty="0" smtClean="0"/>
              <a:t>1848 г. «Ползунков»</a:t>
            </a:r>
          </a:p>
          <a:p>
            <a:endParaRPr lang="ru-RU" dirty="0"/>
          </a:p>
          <a:p>
            <a:r>
              <a:rPr lang="ru-RU" dirty="0" smtClean="0"/>
              <a:t>Повести о «мечтателях» ( о противоречии мечты и</a:t>
            </a:r>
          </a:p>
          <a:p>
            <a:r>
              <a:rPr lang="ru-RU" dirty="0" smtClean="0"/>
              <a:t> действительности, идеала и реальности):</a:t>
            </a:r>
          </a:p>
          <a:p>
            <a:r>
              <a:rPr lang="ru-RU" dirty="0" smtClean="0"/>
              <a:t>1847 г. «Хозяйка»</a:t>
            </a:r>
          </a:p>
          <a:p>
            <a:r>
              <a:rPr lang="ru-RU" dirty="0" smtClean="0"/>
              <a:t>1848 г. «Белые ночи», «Слабое сердце»</a:t>
            </a:r>
          </a:p>
          <a:p>
            <a:r>
              <a:rPr lang="ru-RU" dirty="0" smtClean="0"/>
              <a:t>1849 г. «</a:t>
            </a:r>
            <a:r>
              <a:rPr lang="ru-RU" dirty="0" err="1" smtClean="0"/>
              <a:t>Неточка</a:t>
            </a:r>
            <a:r>
              <a:rPr lang="ru-RU" dirty="0" smtClean="0"/>
              <a:t> </a:t>
            </a:r>
            <a:r>
              <a:rPr lang="ru-RU" dirty="0" err="1" smtClean="0"/>
              <a:t>Незванова</a:t>
            </a:r>
            <a:r>
              <a:rPr lang="ru-RU" dirty="0" smtClean="0"/>
              <a:t>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а 632 из 106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929066"/>
            <a:ext cx="4076700" cy="2238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714356"/>
            <a:ext cx="845359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1846 г. Знакомство с бывшим служащим Министерства иностранных дел М. В.</a:t>
            </a:r>
          </a:p>
          <a:p>
            <a:r>
              <a:rPr lang="ru-RU" dirty="0" err="1" smtClean="0"/>
              <a:t>Буташевичем</a:t>
            </a:r>
            <a:r>
              <a:rPr lang="ru-RU" dirty="0" smtClean="0"/>
              <a:t> – Петрашевским.</a:t>
            </a:r>
          </a:p>
          <a:p>
            <a:r>
              <a:rPr lang="ru-RU" dirty="0" smtClean="0"/>
              <a:t>С весны 1847 г. становится постоянным посетителем его «пятниц». Увлечение</a:t>
            </a:r>
          </a:p>
          <a:p>
            <a:r>
              <a:rPr lang="ru-RU" dirty="0" smtClean="0"/>
              <a:t> идеями утопического социализма. Разрыв с Белинским.</a:t>
            </a:r>
          </a:p>
          <a:p>
            <a:endParaRPr lang="ru-RU" dirty="0" smtClean="0"/>
          </a:p>
          <a:p>
            <a:r>
              <a:rPr lang="ru-RU" dirty="0" smtClean="0"/>
              <a:t>С 22 на 23 апреля 1849 года все члены кружка Петрашевского были арестованы </a:t>
            </a:r>
          </a:p>
          <a:p>
            <a:r>
              <a:rPr lang="ru-RU" dirty="0" smtClean="0"/>
              <a:t>и заключены в </a:t>
            </a:r>
            <a:r>
              <a:rPr lang="ru-RU" dirty="0" err="1" smtClean="0"/>
              <a:t>Птропавловскую</a:t>
            </a:r>
            <a:r>
              <a:rPr lang="ru-RU" dirty="0" smtClean="0"/>
              <a:t> крепость.</a:t>
            </a:r>
          </a:p>
          <a:p>
            <a:r>
              <a:rPr lang="ru-RU" dirty="0" smtClean="0"/>
              <a:t>22 декабря 1849 г. на Семеновском плацу в Петербурге над петрашевцами был </a:t>
            </a:r>
          </a:p>
          <a:p>
            <a:r>
              <a:rPr lang="ru-RU" dirty="0" smtClean="0"/>
              <a:t>совершен обряд подготовки к смертной казни. В последнюю минуту был объявлен </a:t>
            </a:r>
          </a:p>
          <a:p>
            <a:r>
              <a:rPr lang="ru-RU" dirty="0" smtClean="0"/>
              <a:t>окончательный приговор. Достоевский был осужден на 4 года каторжных работ и</a:t>
            </a:r>
          </a:p>
          <a:p>
            <a:r>
              <a:rPr lang="ru-RU" dirty="0" smtClean="0"/>
              <a:t>солдатчину.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633 из 106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1009870"/>
            <a:ext cx="4714908" cy="29191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428604"/>
            <a:ext cx="4626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Дом-музей Достоевского в </a:t>
            </a:r>
            <a:r>
              <a:rPr lang="ru-RU" dirty="0" err="1" smtClean="0"/>
              <a:t>Семипалатиннске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114371" y="857232"/>
            <a:ext cx="405527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Наказание писатель отбывал в </a:t>
            </a:r>
          </a:p>
          <a:p>
            <a:r>
              <a:rPr lang="ru-RU" dirty="0" smtClean="0"/>
              <a:t>Омской каторжной тюрьме, а </a:t>
            </a:r>
          </a:p>
          <a:p>
            <a:r>
              <a:rPr lang="ru-RU" dirty="0" smtClean="0"/>
              <a:t>затем в Сибирском линейном № 7</a:t>
            </a:r>
          </a:p>
          <a:p>
            <a:r>
              <a:rPr lang="ru-RU" dirty="0" smtClean="0"/>
              <a:t> батальоне, расквартированном в</a:t>
            </a:r>
          </a:p>
          <a:p>
            <a:r>
              <a:rPr lang="ru-RU" dirty="0" smtClean="0"/>
              <a:t> Семипалатинске (с 1854 г.)</a:t>
            </a:r>
          </a:p>
          <a:p>
            <a:endParaRPr lang="ru-RU" dirty="0" smtClean="0"/>
          </a:p>
          <a:p>
            <a:r>
              <a:rPr lang="ru-RU" dirty="0" smtClean="0"/>
              <a:t>В сомнениях и колебаниях </a:t>
            </a:r>
            <a:r>
              <a:rPr lang="ru-RU" dirty="0" err="1" smtClean="0"/>
              <a:t>вырабо</a:t>
            </a:r>
            <a:r>
              <a:rPr lang="ru-RU" dirty="0" smtClean="0"/>
              <a:t> –</a:t>
            </a:r>
          </a:p>
          <a:p>
            <a:r>
              <a:rPr lang="ru-RU" dirty="0" err="1" smtClean="0"/>
              <a:t>тался</a:t>
            </a:r>
            <a:r>
              <a:rPr lang="ru-RU" dirty="0" smtClean="0"/>
              <a:t> символ веры :</a:t>
            </a:r>
          </a:p>
          <a:p>
            <a:r>
              <a:rPr lang="ru-RU" dirty="0" smtClean="0"/>
              <a:t>«Верить, что нет ничего прекраснее, </a:t>
            </a:r>
          </a:p>
          <a:p>
            <a:r>
              <a:rPr lang="ru-RU" dirty="0" smtClean="0"/>
              <a:t>глубже, симпатичнее, разумнее, </a:t>
            </a:r>
          </a:p>
          <a:p>
            <a:r>
              <a:rPr lang="ru-RU" dirty="0" smtClean="0"/>
              <a:t>мужественнее и совершеннее Христа,</a:t>
            </a:r>
          </a:p>
          <a:p>
            <a:r>
              <a:rPr lang="ru-RU" dirty="0" smtClean="0"/>
              <a:t> и не только нет, но… и не может быть»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4357694"/>
            <a:ext cx="84466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1857 г. Женитьба на Марии Дмитриевне Исаевой. Главным занятием становится </a:t>
            </a:r>
          </a:p>
          <a:p>
            <a:r>
              <a:rPr lang="ru-RU" dirty="0" smtClean="0"/>
              <a:t>литература.</a:t>
            </a:r>
          </a:p>
          <a:p>
            <a:r>
              <a:rPr lang="ru-RU" dirty="0" smtClean="0"/>
              <a:t>1859 г. Написаны повести «Дядюшкин сон» и «Село </a:t>
            </a:r>
            <a:r>
              <a:rPr lang="ru-RU" dirty="0" err="1" smtClean="0"/>
              <a:t>Степанчиково</a:t>
            </a:r>
            <a:r>
              <a:rPr lang="ru-RU" dirty="0" smtClean="0"/>
              <a:t> и его обитатели»</a:t>
            </a:r>
          </a:p>
          <a:p>
            <a:r>
              <a:rPr lang="ru-RU" dirty="0" smtClean="0"/>
              <a:t>Июнь 1859г. Уволился по состоянию здоровья. Покинул навсегда Сибирь.</a:t>
            </a:r>
          </a:p>
          <a:p>
            <a:r>
              <a:rPr lang="ru-RU" dirty="0" smtClean="0"/>
              <a:t>Конец 1859г. Возвращение в Петербург.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6 из 5284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2314575" cy="381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00364" y="571480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84979" y="714356"/>
            <a:ext cx="6285054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1861 г. Участие в издании журнала «Время»</a:t>
            </a:r>
          </a:p>
          <a:p>
            <a:r>
              <a:rPr lang="ru-RU" dirty="0" smtClean="0"/>
              <a:t>Идейная платформа журнала – теория «почвенничества».</a:t>
            </a:r>
          </a:p>
          <a:p>
            <a:endParaRPr lang="ru-RU" dirty="0" smtClean="0"/>
          </a:p>
          <a:p>
            <a:r>
              <a:rPr lang="ru-RU" dirty="0" smtClean="0"/>
              <a:t>1861г. Опубликование романа «Униженные и оскорбленные».</a:t>
            </a:r>
          </a:p>
          <a:p>
            <a:r>
              <a:rPr lang="ru-RU" dirty="0" smtClean="0"/>
              <a:t>             «Записки из Мертвого дома»</a:t>
            </a:r>
          </a:p>
          <a:p>
            <a:r>
              <a:rPr lang="ru-RU" dirty="0" smtClean="0"/>
              <a:t>Лето 1862 г. Путешествие за границу (Италия, Германия, </a:t>
            </a:r>
          </a:p>
          <a:p>
            <a:r>
              <a:rPr lang="ru-RU" dirty="0" smtClean="0"/>
              <a:t>Франция, Швейцария, Лондон). Как итог - очерки «Зимние </a:t>
            </a:r>
          </a:p>
          <a:p>
            <a:r>
              <a:rPr lang="ru-RU" dirty="0" smtClean="0"/>
              <a:t>заметки о летних впечатлениях»</a:t>
            </a:r>
          </a:p>
          <a:p>
            <a:r>
              <a:rPr lang="ru-RU" dirty="0" smtClean="0"/>
              <a:t>Апрель 1863 г. Закрытие журнала «Время»</a:t>
            </a:r>
          </a:p>
          <a:p>
            <a:r>
              <a:rPr lang="ru-RU" dirty="0" smtClean="0"/>
              <a:t>1864г. Получено разрешение на издание Журнала «Эпоха»</a:t>
            </a:r>
          </a:p>
          <a:p>
            <a:r>
              <a:rPr lang="ru-RU" dirty="0" smtClean="0"/>
              <a:t>Публикация повести «Записки из подполья», направленной </a:t>
            </a:r>
          </a:p>
          <a:p>
            <a:r>
              <a:rPr lang="ru-RU" dirty="0" smtClean="0"/>
              <a:t>против романа Чернышевского «Что делать?» и теории </a:t>
            </a:r>
          </a:p>
          <a:p>
            <a:r>
              <a:rPr lang="ru-RU" dirty="0" smtClean="0"/>
              <a:t>«разумного эгоизма»</a:t>
            </a:r>
          </a:p>
          <a:p>
            <a:endParaRPr lang="ru-RU" dirty="0" smtClean="0"/>
          </a:p>
          <a:p>
            <a:r>
              <a:rPr lang="ru-RU" dirty="0" smtClean="0"/>
              <a:t>1864 г. Смерть Марии Дмитриевны, жены писателя.</a:t>
            </a:r>
          </a:p>
          <a:p>
            <a:r>
              <a:rPr lang="ru-RU" dirty="0" smtClean="0"/>
              <a:t>1865 г. Прекращение издания журнала «Эпоха», не имевшего</a:t>
            </a:r>
          </a:p>
          <a:p>
            <a:r>
              <a:rPr lang="ru-RU" dirty="0" smtClean="0"/>
              <a:t> успеха у публики.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77 из 5248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84"/>
            <a:ext cx="2695575" cy="38004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4929198"/>
            <a:ext cx="2001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Анна Григорьевна </a:t>
            </a:r>
          </a:p>
          <a:p>
            <a:r>
              <a:rPr lang="ru-RU" dirty="0" smtClean="0"/>
              <a:t>Достоевская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86116" y="1285860"/>
            <a:ext cx="551317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1866 г.  Создание романа «Игрок» (создан за 28 дней)</a:t>
            </a:r>
          </a:p>
          <a:p>
            <a:endParaRPr lang="ru-RU" dirty="0" smtClean="0"/>
          </a:p>
          <a:p>
            <a:r>
              <a:rPr lang="ru-RU" dirty="0" smtClean="0"/>
              <a:t>Женитьба на стенографистке Анне Григорьевне </a:t>
            </a:r>
          </a:p>
          <a:p>
            <a:r>
              <a:rPr lang="ru-RU" dirty="0" err="1" smtClean="0"/>
              <a:t>Сниткиной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Замысел романа «Пьяненькие», история семьи </a:t>
            </a:r>
          </a:p>
          <a:p>
            <a:r>
              <a:rPr lang="ru-RU" dirty="0" smtClean="0"/>
              <a:t>пьяницы-чиновника, как продолжение темы</a:t>
            </a:r>
          </a:p>
          <a:p>
            <a:r>
              <a:rPr lang="ru-RU" dirty="0" smtClean="0"/>
              <a:t> «униженных и оскорбленных».</a:t>
            </a:r>
          </a:p>
          <a:p>
            <a:r>
              <a:rPr lang="ru-RU" dirty="0" smtClean="0"/>
              <a:t>Развитие этого замысла в роман «Преступление и </a:t>
            </a:r>
          </a:p>
          <a:p>
            <a:r>
              <a:rPr lang="ru-RU" dirty="0" smtClean="0"/>
              <a:t>наказание»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7-tub-ru.yandex.net/i?id=5170138-10-16f-548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856" y="1026887"/>
            <a:ext cx="2360318" cy="36879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28992" y="714356"/>
            <a:ext cx="4651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«Преступление и наказание»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857488" y="1643050"/>
            <a:ext cx="606050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«Идеологический» роман, подобного которому не было</a:t>
            </a:r>
          </a:p>
          <a:p>
            <a:r>
              <a:rPr lang="ru-RU" dirty="0" smtClean="0"/>
              <a:t> ни в русской, ни в мировой литературе.</a:t>
            </a:r>
          </a:p>
          <a:p>
            <a:endParaRPr lang="ru-RU" dirty="0" smtClean="0"/>
          </a:p>
          <a:p>
            <a:r>
              <a:rPr lang="ru-RU" dirty="0" smtClean="0"/>
              <a:t>«Перерыть все вопросы в этом романе» – такую задачу </a:t>
            </a:r>
          </a:p>
          <a:p>
            <a:r>
              <a:rPr lang="ru-RU" dirty="0" smtClean="0"/>
              <a:t>поставил перед собой писатель.</a:t>
            </a:r>
          </a:p>
          <a:p>
            <a:endParaRPr lang="ru-RU" dirty="0" smtClean="0"/>
          </a:p>
          <a:p>
            <a:r>
              <a:rPr lang="ru-RU" dirty="0" smtClean="0"/>
              <a:t>В романе отчетливо просматривается призыв Достоевского</a:t>
            </a:r>
          </a:p>
          <a:p>
            <a:r>
              <a:rPr lang="ru-RU" dirty="0" smtClean="0"/>
              <a:t>к преодолению эгоизма, к смирению, христианской любви</a:t>
            </a:r>
          </a:p>
          <a:p>
            <a:r>
              <a:rPr lang="ru-RU" dirty="0" smtClean="0"/>
              <a:t> к ближнему, к очистительному страданию.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29 из 5284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2981325" cy="381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7554" y="642918"/>
            <a:ext cx="566821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1867 году, спасаясь от кредиторов, Достоевский</a:t>
            </a:r>
          </a:p>
          <a:p>
            <a:r>
              <a:rPr lang="ru-RU" dirty="0" smtClean="0"/>
              <a:t> уезжает за границу.</a:t>
            </a:r>
          </a:p>
          <a:p>
            <a:endParaRPr lang="ru-RU" dirty="0" smtClean="0"/>
          </a:p>
          <a:p>
            <a:r>
              <a:rPr lang="ru-RU" dirty="0" smtClean="0"/>
              <a:t>В конце 1871 года, частично расплатившись с долгами, </a:t>
            </a:r>
          </a:p>
          <a:p>
            <a:r>
              <a:rPr lang="ru-RU" dirty="0" smtClean="0"/>
              <a:t>вернулся в Петербург.</a:t>
            </a:r>
          </a:p>
          <a:p>
            <a:endParaRPr lang="ru-RU" dirty="0" smtClean="0"/>
          </a:p>
          <a:p>
            <a:r>
              <a:rPr lang="ru-RU" dirty="0" smtClean="0"/>
              <a:t>В 1868 году в «Русском вестнике» опубликован роман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Идиот</a:t>
            </a:r>
            <a:r>
              <a:rPr lang="ru-RU" dirty="0" smtClean="0"/>
              <a:t>».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i="1" dirty="0" smtClean="0"/>
              <a:t>«Главная мысль романа – изобразить положительно </a:t>
            </a:r>
          </a:p>
          <a:p>
            <a:r>
              <a:rPr lang="ru-RU" i="1" dirty="0" smtClean="0"/>
              <a:t>прекрасного человека»</a:t>
            </a:r>
          </a:p>
          <a:p>
            <a:r>
              <a:rPr lang="ru-RU" dirty="0" smtClean="0"/>
              <a:t>                                                       Ф. Достоевский</a:t>
            </a:r>
          </a:p>
          <a:p>
            <a:endParaRPr lang="ru-RU" dirty="0" smtClean="0"/>
          </a:p>
          <a:p>
            <a:r>
              <a:rPr lang="ru-RU" dirty="0" smtClean="0"/>
              <a:t>1871 -1872г.г. Роман «Бесы»</a:t>
            </a:r>
          </a:p>
          <a:p>
            <a:endParaRPr lang="ru-RU" dirty="0" smtClean="0"/>
          </a:p>
          <a:p>
            <a:r>
              <a:rPr lang="ru-RU" dirty="0" smtClean="0"/>
              <a:t>1875г. Роман «Подросток»</a:t>
            </a:r>
          </a:p>
          <a:p>
            <a:endParaRPr lang="ru-RU" dirty="0" smtClean="0"/>
          </a:p>
          <a:p>
            <a:r>
              <a:rPr lang="ru-RU" dirty="0" smtClean="0"/>
              <a:t>1879 – 1880 г.г. Роман «Братья Карамазовы»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144 из 106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03" y="313940"/>
            <a:ext cx="8860024" cy="5901142"/>
          </a:xfrm>
          <a:prstGeom prst="rect">
            <a:avLst/>
          </a:prstGeom>
          <a:noFill/>
        </p:spPr>
      </p:pic>
      <p:pic>
        <p:nvPicPr>
          <p:cNvPr id="4098" name="Picture 2" descr="Картинка 65 из 5284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571480"/>
            <a:ext cx="2466975" cy="3810000"/>
          </a:xfrm>
          <a:prstGeom prst="rect">
            <a:avLst/>
          </a:prstGeom>
          <a:noFill/>
        </p:spPr>
      </p:pic>
      <p:pic>
        <p:nvPicPr>
          <p:cNvPr id="4100" name="Picture 4" descr="Картинка 72 из 5284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1714488"/>
            <a:ext cx="2381250" cy="3810000"/>
          </a:xfrm>
          <a:prstGeom prst="rect">
            <a:avLst/>
          </a:prstGeom>
          <a:noFill/>
        </p:spPr>
      </p:pic>
      <p:pic>
        <p:nvPicPr>
          <p:cNvPr id="4102" name="Picture 6" descr="Картинка 102 из 5284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6248" y="2143116"/>
            <a:ext cx="2533650" cy="3810000"/>
          </a:xfrm>
          <a:prstGeom prst="rect">
            <a:avLst/>
          </a:prstGeom>
          <a:noFill/>
        </p:spPr>
      </p:pic>
      <p:pic>
        <p:nvPicPr>
          <p:cNvPr id="4104" name="Picture 8" descr="Картинка 215 из 52841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57950" y="3357562"/>
            <a:ext cx="2389280" cy="2738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42918"/>
            <a:ext cx="839633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1874году Некрасов предложил Достоевскому напечатать его новый роман</a:t>
            </a:r>
          </a:p>
          <a:p>
            <a:r>
              <a:rPr lang="ru-RU" dirty="0" smtClean="0"/>
              <a:t> «Подросток» в журнале «Отечественные записки». Возобновление отношений</a:t>
            </a:r>
          </a:p>
          <a:p>
            <a:r>
              <a:rPr lang="ru-RU" dirty="0" smtClean="0"/>
              <a:t> с великим поэтом.</a:t>
            </a:r>
          </a:p>
          <a:p>
            <a:r>
              <a:rPr lang="ru-RU" dirty="0" smtClean="0"/>
              <a:t>«Разложение – главная видимая мысль романа» (Достоевский о романе) </a:t>
            </a:r>
          </a:p>
          <a:p>
            <a:endParaRPr lang="ru-RU" dirty="0" smtClean="0"/>
          </a:p>
          <a:p>
            <a:r>
              <a:rPr lang="ru-RU" dirty="0" smtClean="0"/>
              <a:t>Роман «Братья Карамазовы» – свидетельство упорных поисков писателем </a:t>
            </a:r>
          </a:p>
          <a:p>
            <a:r>
              <a:rPr lang="ru-RU" dirty="0" smtClean="0"/>
              <a:t>ответов на важнейшие вопросы человеческого бытия.</a:t>
            </a:r>
          </a:p>
          <a:p>
            <a:endParaRPr lang="ru-RU" dirty="0" smtClean="0"/>
          </a:p>
          <a:p>
            <a:r>
              <a:rPr lang="ru-RU" dirty="0" smtClean="0"/>
              <a:t>8 июня 1880 года. Последнее крупное событие в жизни писателя – его знаменитая </a:t>
            </a:r>
          </a:p>
          <a:p>
            <a:r>
              <a:rPr lang="ru-RU" dirty="0" smtClean="0"/>
              <a:t>«Речь о Пушкине» на торжественном заседании Общества любителей российской</a:t>
            </a:r>
          </a:p>
          <a:p>
            <a:r>
              <a:rPr lang="ru-RU" dirty="0" smtClean="0"/>
              <a:t>словесности, посвященном открытию памятника поэту в Москве.</a:t>
            </a:r>
          </a:p>
          <a:p>
            <a:endParaRPr lang="ru-RU" dirty="0" smtClean="0"/>
          </a:p>
          <a:p>
            <a:r>
              <a:rPr lang="ru-RU" dirty="0" smtClean="0"/>
              <a:t>В конце 1879 года у Достоевского обнаружили прогрессирующую болезнь легких.</a:t>
            </a:r>
          </a:p>
          <a:p>
            <a:endParaRPr lang="ru-RU" dirty="0" smtClean="0"/>
          </a:p>
          <a:p>
            <a:r>
              <a:rPr lang="ru-RU" dirty="0" smtClean="0"/>
              <a:t>28 января 1881 года Ф.М. Достоевский умер.</a:t>
            </a:r>
          </a:p>
          <a:p>
            <a:r>
              <a:rPr lang="ru-RU" dirty="0" smtClean="0"/>
              <a:t>Похоронен на кладбище Александро-Невской лавры в Петербурге.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а 113 из 5284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5" y="106710"/>
            <a:ext cx="7500052" cy="6465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5 из 5248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2990850" cy="381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76982" y="1214422"/>
            <a:ext cx="604909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Мне кажется, что вот три черты могут характеризовать</a:t>
            </a:r>
          </a:p>
          <a:p>
            <a:r>
              <a:rPr lang="ru-RU" dirty="0" smtClean="0"/>
              <a:t> влияние поэзии Достоевского: </a:t>
            </a:r>
            <a:r>
              <a:rPr lang="ru-RU" i="1" dirty="0" smtClean="0"/>
              <a:t>во-первых</a:t>
            </a:r>
            <a:r>
              <a:rPr lang="ru-RU" dirty="0" smtClean="0"/>
              <a:t>, он развивает</a:t>
            </a:r>
          </a:p>
          <a:p>
            <a:r>
              <a:rPr lang="ru-RU" dirty="0" smtClean="0"/>
              <a:t> ум, проницательность, воображение и обогащает нас </a:t>
            </a:r>
          </a:p>
          <a:p>
            <a:r>
              <a:rPr lang="ru-RU" dirty="0"/>
              <a:t> </a:t>
            </a:r>
            <a:r>
              <a:rPr lang="ru-RU" dirty="0" smtClean="0"/>
              <a:t>массой знаний о духовном мире человека в отношениях</a:t>
            </a:r>
          </a:p>
          <a:p>
            <a:r>
              <a:rPr lang="ru-RU" dirty="0" smtClean="0"/>
              <a:t> между людьми; </a:t>
            </a:r>
            <a:r>
              <a:rPr lang="ru-RU" i="1" dirty="0" smtClean="0"/>
              <a:t>во-вторых</a:t>
            </a:r>
            <a:r>
              <a:rPr lang="ru-RU" dirty="0" smtClean="0"/>
              <a:t>, он заставляет нас разбираться</a:t>
            </a:r>
          </a:p>
          <a:p>
            <a:r>
              <a:rPr lang="ru-RU" dirty="0" smtClean="0"/>
              <a:t> в собственных мыслях, чувствах, поступках, искренне и</a:t>
            </a:r>
          </a:p>
          <a:p>
            <a:r>
              <a:rPr lang="ru-RU" dirty="0" smtClean="0"/>
              <a:t> смело являться собственным судьей и карателем, избегая</a:t>
            </a:r>
          </a:p>
          <a:p>
            <a:r>
              <a:rPr lang="ru-RU" dirty="0" smtClean="0"/>
              <a:t> лжи, фальши и всяких сделок с совестью; </a:t>
            </a:r>
            <a:r>
              <a:rPr lang="ru-RU" i="1" dirty="0" smtClean="0"/>
              <a:t>в-третьих</a:t>
            </a:r>
            <a:r>
              <a:rPr lang="ru-RU" dirty="0" smtClean="0"/>
              <a:t>, - и </a:t>
            </a:r>
          </a:p>
          <a:p>
            <a:r>
              <a:rPr lang="ru-RU" dirty="0" smtClean="0"/>
              <a:t>едва ли это не самое главное: он направляет наши </a:t>
            </a:r>
          </a:p>
          <a:p>
            <a:r>
              <a:rPr lang="ru-RU" dirty="0" smtClean="0"/>
              <a:t>симпатии в тот мир обездоленных, униженных и </a:t>
            </a:r>
          </a:p>
          <a:p>
            <a:r>
              <a:rPr lang="ru-RU" dirty="0" smtClean="0"/>
              <a:t>оскорбленных, который не может и не должен оставаться</a:t>
            </a:r>
          </a:p>
          <a:p>
            <a:r>
              <a:rPr lang="ru-RU" dirty="0" smtClean="0"/>
              <a:t> вне лучшей цели человеческой жизни.</a:t>
            </a:r>
          </a:p>
          <a:p>
            <a:endParaRPr lang="ru-RU" dirty="0"/>
          </a:p>
          <a:p>
            <a:r>
              <a:rPr lang="ru-RU" dirty="0" smtClean="0"/>
              <a:t>                                              И. Анненский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21 из 5248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2905125" cy="36671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14678" y="1142984"/>
            <a:ext cx="590392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Достоевский был художником-лириком. Все его </a:t>
            </a:r>
          </a:p>
          <a:p>
            <a:r>
              <a:rPr lang="ru-RU" dirty="0" smtClean="0"/>
              <a:t>повести и романы – одна огненная река его собственных</a:t>
            </a:r>
          </a:p>
          <a:p>
            <a:r>
              <a:rPr lang="ru-RU" dirty="0" smtClean="0"/>
              <a:t> переживаний. Это - сплошное признание сокровенного</a:t>
            </a:r>
          </a:p>
          <a:p>
            <a:r>
              <a:rPr lang="ru-RU" dirty="0" smtClean="0"/>
              <a:t> своей души. Это – страстное стремление признаться в </a:t>
            </a:r>
          </a:p>
          <a:p>
            <a:r>
              <a:rPr lang="ru-RU" dirty="0" smtClean="0"/>
              <a:t>своей внутренней правде. Это – первый и основной </a:t>
            </a:r>
          </a:p>
          <a:p>
            <a:r>
              <a:rPr lang="ru-RU" dirty="0"/>
              <a:t>м</a:t>
            </a:r>
            <a:r>
              <a:rPr lang="ru-RU" dirty="0" smtClean="0"/>
              <a:t>омент в его творчестве.</a:t>
            </a:r>
          </a:p>
          <a:p>
            <a:endParaRPr lang="ru-RU" dirty="0"/>
          </a:p>
          <a:p>
            <a:r>
              <a:rPr lang="ru-RU" dirty="0" smtClean="0"/>
              <a:t>                                             А.В. Луначарский</a:t>
            </a:r>
          </a:p>
          <a:p>
            <a:endParaRPr lang="ru-RU" dirty="0"/>
          </a:p>
          <a:p>
            <a:r>
              <a:rPr lang="ru-RU" dirty="0" smtClean="0"/>
              <a:t>     В своих убеждениях он никогда не отделял истину от</a:t>
            </a:r>
          </a:p>
          <a:p>
            <a:r>
              <a:rPr lang="ru-RU" dirty="0" smtClean="0"/>
              <a:t> добра и красоты; в своем художественном творчестве он</a:t>
            </a:r>
          </a:p>
          <a:p>
            <a:r>
              <a:rPr lang="ru-RU" dirty="0"/>
              <a:t>н</a:t>
            </a:r>
            <a:r>
              <a:rPr lang="ru-RU" dirty="0" smtClean="0"/>
              <a:t>икогда не ставил красоту отдельно от добра и истины. И </a:t>
            </a:r>
          </a:p>
          <a:p>
            <a:r>
              <a:rPr lang="ru-RU" dirty="0"/>
              <a:t>о</a:t>
            </a:r>
            <a:r>
              <a:rPr lang="ru-RU" dirty="0" smtClean="0"/>
              <a:t>н был прав, потому что эти три живут только своим </a:t>
            </a:r>
          </a:p>
          <a:p>
            <a:r>
              <a:rPr lang="ru-RU" dirty="0" smtClean="0"/>
              <a:t>союзом.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Вл. Соловьев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56 из 5248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2476500" cy="381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00364" y="1714488"/>
            <a:ext cx="545655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cs typeface="Aparajita" pitchFamily="34" charset="0"/>
              </a:rPr>
              <a:t>Страницы биографии </a:t>
            </a:r>
          </a:p>
          <a:p>
            <a:r>
              <a:rPr lang="ru-RU" sz="4400" dirty="0" smtClean="0">
                <a:cs typeface="Aparajita" pitchFamily="34" charset="0"/>
              </a:rPr>
              <a:t>Федора Михайловича</a:t>
            </a:r>
          </a:p>
          <a:p>
            <a:r>
              <a:rPr lang="ru-RU" sz="4400" dirty="0" smtClean="0">
                <a:cs typeface="Aparajita" pitchFamily="34" charset="0"/>
              </a:rPr>
              <a:t>         Достоевского</a:t>
            </a:r>
            <a:endParaRPr lang="ru-RU" sz="4400" dirty="0"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593 из 106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929066"/>
            <a:ext cx="3623525" cy="267175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214290"/>
            <a:ext cx="717068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Родился Достоевский 30 октября 1821 года в Москве, в семье врача</a:t>
            </a:r>
          </a:p>
          <a:p>
            <a:r>
              <a:rPr lang="ru-RU" dirty="0" smtClean="0"/>
              <a:t> Мариинской больницы для бедных.</a:t>
            </a:r>
          </a:p>
          <a:p>
            <a:endParaRPr lang="ru-RU" dirty="0"/>
          </a:p>
          <a:p>
            <a:r>
              <a:rPr lang="ru-RU" dirty="0" smtClean="0"/>
              <a:t>Первоначальным образованием детей занимались мать с отцом и</a:t>
            </a:r>
          </a:p>
          <a:p>
            <a:r>
              <a:rPr lang="ru-RU" dirty="0" smtClean="0"/>
              <a:t> приходящие учителя.</a:t>
            </a:r>
          </a:p>
          <a:p>
            <a:endParaRPr lang="ru-RU" dirty="0"/>
          </a:p>
          <a:p>
            <a:r>
              <a:rPr lang="ru-RU" dirty="0" smtClean="0"/>
              <a:t>1833г. Братья Федор и Михаил Достоевские отданы в </a:t>
            </a:r>
            <a:r>
              <a:rPr lang="ru-RU" dirty="0" err="1" smtClean="0"/>
              <a:t>полупансион</a:t>
            </a:r>
            <a:r>
              <a:rPr lang="ru-RU" dirty="0" smtClean="0"/>
              <a:t> </a:t>
            </a:r>
          </a:p>
          <a:p>
            <a:r>
              <a:rPr lang="ru-RU" dirty="0" smtClean="0"/>
              <a:t>француза </a:t>
            </a:r>
            <a:r>
              <a:rPr lang="ru-RU" dirty="0" err="1" smtClean="0"/>
              <a:t>Сушара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1837г. Отец отвез сыновей в Петербург для подготовки к  поступлению</a:t>
            </a:r>
          </a:p>
          <a:p>
            <a:r>
              <a:rPr lang="ru-RU" dirty="0" smtClean="0"/>
              <a:t>в  Главное инженерное училище.</a:t>
            </a:r>
          </a:p>
          <a:p>
            <a:r>
              <a:rPr lang="ru-RU" dirty="0" smtClean="0"/>
              <a:t>Январь 1838г. Ф. Достоевский зачислен в училище.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642918"/>
            <a:ext cx="887223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Изучение специальных предметов совмещал с напряженным самообразованием.</a:t>
            </a:r>
          </a:p>
          <a:p>
            <a:endParaRPr lang="ru-RU" dirty="0"/>
          </a:p>
          <a:p>
            <a:r>
              <a:rPr lang="ru-RU" dirty="0" smtClean="0"/>
              <a:t>Впервые взялся за перо. Исторические трагедии «Борис Годунов» и «Мария Стюарт»</a:t>
            </a:r>
          </a:p>
          <a:p>
            <a:r>
              <a:rPr lang="ru-RU" dirty="0"/>
              <a:t>д</a:t>
            </a:r>
            <a:r>
              <a:rPr lang="ru-RU" dirty="0" smtClean="0"/>
              <a:t>о нас не дошли.</a:t>
            </a:r>
          </a:p>
          <a:p>
            <a:endParaRPr lang="ru-RU" dirty="0"/>
          </a:p>
          <a:p>
            <a:r>
              <a:rPr lang="ru-RU" i="1" dirty="0" smtClean="0"/>
              <a:t>                                             « Я в себе уверен. Человек есть тайна. Ее надо разгадать, и</a:t>
            </a:r>
          </a:p>
          <a:p>
            <a:r>
              <a:rPr lang="ru-RU" i="1" dirty="0"/>
              <a:t> </a:t>
            </a:r>
            <a:r>
              <a:rPr lang="ru-RU" i="1" dirty="0" smtClean="0"/>
              <a:t>                                         ежели ее будешь разгадывать всю жизнь, то не говори, что </a:t>
            </a:r>
          </a:p>
          <a:p>
            <a:r>
              <a:rPr lang="ru-RU" i="1" dirty="0"/>
              <a:t> </a:t>
            </a:r>
            <a:r>
              <a:rPr lang="ru-RU" i="1" dirty="0" smtClean="0"/>
              <a:t>                                         потерял время; я занимаюсь этой тайной, ибо хочу быть чело-</a:t>
            </a:r>
          </a:p>
          <a:p>
            <a:r>
              <a:rPr lang="ru-RU" i="1" dirty="0"/>
              <a:t> </a:t>
            </a:r>
            <a:r>
              <a:rPr lang="ru-RU" i="1" dirty="0" smtClean="0"/>
              <a:t>                                         веком».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Из письма брату</a:t>
            </a:r>
            <a:endParaRPr lang="ru-RU" dirty="0"/>
          </a:p>
        </p:txBody>
      </p:sp>
      <p:pic>
        <p:nvPicPr>
          <p:cNvPr id="30722" name="Picture 2" descr="http://ventportal.com/userfiles/image/literature/knigi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714752"/>
            <a:ext cx="3048000" cy="2505075"/>
          </a:xfrm>
          <a:prstGeom prst="rect">
            <a:avLst/>
          </a:prstGeom>
          <a:noFill/>
        </p:spPr>
      </p:pic>
      <p:pic>
        <p:nvPicPr>
          <p:cNvPr id="30724" name="Picture 4" descr="Картинка 664 из 106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857628"/>
            <a:ext cx="3124618" cy="2339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а 179 из 106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2390775" cy="381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4857760"/>
            <a:ext cx="2090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Петербург. Дворик.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488" y="714356"/>
            <a:ext cx="596278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1843 г. Достоевский окончил училище и был зачислен</a:t>
            </a:r>
          </a:p>
          <a:p>
            <a:r>
              <a:rPr lang="ru-RU" dirty="0"/>
              <a:t>н</a:t>
            </a:r>
            <a:r>
              <a:rPr lang="ru-RU" dirty="0" smtClean="0"/>
              <a:t>а службу в Инженерный департамент.</a:t>
            </a:r>
          </a:p>
          <a:p>
            <a:endParaRPr lang="ru-RU" dirty="0"/>
          </a:p>
          <a:p>
            <a:r>
              <a:rPr lang="ru-RU" dirty="0" smtClean="0"/>
              <a:t>Через год вышел в отставку.</a:t>
            </a:r>
          </a:p>
          <a:p>
            <a:endParaRPr lang="ru-RU" dirty="0"/>
          </a:p>
          <a:p>
            <a:r>
              <a:rPr lang="ru-RU" i="1" dirty="0" smtClean="0"/>
              <a:t>«…Петербург, не знаю почему, для меня всегда казался </a:t>
            </a:r>
          </a:p>
          <a:p>
            <a:r>
              <a:rPr lang="ru-RU" i="1" dirty="0" smtClean="0"/>
              <a:t>какою-то тайною»</a:t>
            </a:r>
          </a:p>
          <a:p>
            <a:r>
              <a:rPr lang="ru-RU" i="1" dirty="0"/>
              <a:t> </a:t>
            </a:r>
            <a:r>
              <a:rPr lang="ru-RU" i="1" dirty="0" smtClean="0"/>
              <a:t>                                           Ф. Достоевский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Петербург  предстал перед ним со всеми контрастами и</a:t>
            </a:r>
          </a:p>
          <a:p>
            <a:r>
              <a:rPr lang="ru-RU" dirty="0" smtClean="0"/>
              <a:t> противоречиями.</a:t>
            </a:r>
          </a:p>
          <a:p>
            <a:endParaRPr lang="ru-RU" dirty="0"/>
          </a:p>
          <a:p>
            <a:r>
              <a:rPr lang="ru-RU" dirty="0" smtClean="0"/>
              <a:t>Хотел проникнуть в его тайну, понять, как и чем живут </a:t>
            </a:r>
          </a:p>
          <a:p>
            <a:r>
              <a:rPr lang="ru-RU" dirty="0" smtClean="0"/>
              <a:t>жители города – и в первую очередь обитатели нищих</a:t>
            </a:r>
          </a:p>
          <a:p>
            <a:r>
              <a:rPr lang="ru-RU" dirty="0" smtClean="0"/>
              <a:t> кварталов. У  Достоевского возникло с страстное желание</a:t>
            </a:r>
          </a:p>
          <a:p>
            <a:r>
              <a:rPr lang="ru-RU" dirty="0"/>
              <a:t>р</a:t>
            </a:r>
            <a:r>
              <a:rPr lang="ru-RU" dirty="0" smtClean="0"/>
              <a:t>ассказать о жизни бедных и обездоленных.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0 из 100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642918"/>
            <a:ext cx="8407525" cy="544202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72198" y="714356"/>
            <a:ext cx="257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Петербург Достоевского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421 из 106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8055130" cy="5969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1229</Words>
  <Application>Microsoft Office PowerPoint</Application>
  <PresentationFormat>Экран (4:3)</PresentationFormat>
  <Paragraphs>192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Ф.М. Достоевский По страницам жизни и творчества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Ф.М. Достоевский «… поэзия чистого сердца»</dc:title>
  <dc:creator>User</dc:creator>
  <cp:lastModifiedBy>User</cp:lastModifiedBy>
  <cp:revision>32</cp:revision>
  <dcterms:created xsi:type="dcterms:W3CDTF">2012-02-05T06:29:27Z</dcterms:created>
  <dcterms:modified xsi:type="dcterms:W3CDTF">2012-02-06T17:12:26Z</dcterms:modified>
</cp:coreProperties>
</file>