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57" r:id="rId5"/>
    <p:sldId id="258" r:id="rId6"/>
    <p:sldId id="259" r:id="rId7"/>
    <p:sldId id="266" r:id="rId8"/>
    <p:sldId id="260" r:id="rId9"/>
    <p:sldId id="261" r:id="rId10"/>
    <p:sldId id="267" r:id="rId11"/>
    <p:sldId id="262" r:id="rId12"/>
    <p:sldId id="263" r:id="rId13"/>
    <p:sldId id="268" r:id="rId14"/>
    <p:sldId id="264" r:id="rId15"/>
    <p:sldId id="265" r:id="rId16"/>
    <p:sldId id="275" r:id="rId17"/>
    <p:sldId id="269" r:id="rId18"/>
    <p:sldId id="270" r:id="rId19"/>
    <p:sldId id="272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99"/>
    <a:srgbClr val="FFCC00"/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D3C3A-583D-41D2-9AEC-65368B562F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A466A-88F8-4BF6-913C-D7E9D78B74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6F47-5C11-40DE-9735-4619419E92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3B94E-7BD5-4E8D-B821-0EABF3504A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BCC52-6EAE-4AA6-88FD-E259912CD4F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8DFCD1-793B-4051-93FB-9CC7B94E1E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FA5690-EE01-4AB6-9A25-60BE6FE732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5AB0-A3B0-46F3-BF70-D92C5CCCD8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4A88E-35E5-4BB7-A58C-330A814D79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29978-FF86-43D2-81C0-844A585875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16A5D-CB81-41BB-9980-59CA92C71C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045941A-088E-48C1-9392-1F6BE1AA4CA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142984"/>
            <a:ext cx="9144000" cy="3571899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Использование здоровье сберегающих технологий в обучении детей с нарушениями развития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298" y="5572140"/>
            <a:ext cx="6400800" cy="936625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800" b="1" dirty="0" smtClean="0">
                <a:solidFill>
                  <a:srgbClr val="FFFF00"/>
                </a:solidFill>
              </a:rPr>
              <a:t>Заседание МО классных руководителей 2011-12 учебный год</a:t>
            </a:r>
            <a:endParaRPr lang="ru-RU" sz="1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 smtClean="0"/>
              <a:t>Основные средства обучения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Средства двигательной направленности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Оздоровительные силы природы</a:t>
            </a:r>
          </a:p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Гигиенические средства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Средства двигательной направленности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sz="2800" dirty="0" smtClean="0">
                <a:solidFill>
                  <a:srgbClr val="FFFF00"/>
                </a:solidFill>
              </a:rPr>
              <a:t>Движение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Физические упражнения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Физкультминутки и динамические паузы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Эмоциональные разрядки и «минутки релаксации»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Гимнастика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Лечебная физкультура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Специально организованная активность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Оздоровительные силы природы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Занятия на свежем воздухе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Солнечные и воздушные ванны, водные процедуры, ингаляции, витаминотерапия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Кабинет физиотерапии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Оздоровительные тренинги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/>
              <a:t>Гигиенические средства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Выполнение требований </a:t>
            </a:r>
            <a:r>
              <a:rPr lang="ru-RU" sz="2800" b="1" dirty="0" err="1" smtClean="0">
                <a:solidFill>
                  <a:srgbClr val="FFFF00"/>
                </a:solidFill>
              </a:rPr>
              <a:t>СанПиНа</a:t>
            </a: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Личная и общественная гигиена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Соблюдение общего режима дня, двигательной активности, питания и сна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Обучение детей элементарным приёмам ЗОЖ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ограничение предельного уровня учебной нагрузки</a:t>
            </a:r>
          </a:p>
          <a:p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Сохранение здоровья обучающихся на уроке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8015286" cy="5140326"/>
          </a:xfrm>
        </p:spPr>
        <p:txBody>
          <a:bodyPr/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Гигиенические условия в кабинете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4-7 видов деятельности за урок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Средняя продолжительность видов деятельности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Методы свободного выбора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Использование видеоматериалов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Позы обучающихся  и их чередование</a:t>
            </a:r>
          </a:p>
          <a:p>
            <a:r>
              <a:rPr lang="ru-RU" sz="2000" b="1" dirty="0" err="1" smtClean="0">
                <a:solidFill>
                  <a:srgbClr val="FFFF00"/>
                </a:solidFill>
              </a:rPr>
              <a:t>Физкультпаузы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Включение в урок вопросов о здоровом образе жизни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Мотивация к учебной деятельности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Благоприятный психологический климат 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Преобладающее выражение лица учителя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Момент наступления утомления учащихся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Темп и особенности окончания урока</a:t>
            </a:r>
          </a:p>
          <a:p>
            <a:r>
              <a:rPr lang="ru-RU" sz="2000" b="1" dirty="0" smtClean="0">
                <a:solidFill>
                  <a:srgbClr val="FFFF00"/>
                </a:solidFill>
              </a:rPr>
              <a:t>Состояние и вид учеников, выходящих с урока</a:t>
            </a:r>
            <a:endParaRPr lang="ru-RU" sz="2000" b="1" dirty="0">
              <a:solidFill>
                <a:srgbClr val="FFFF00"/>
              </a:solidFill>
            </a:endParaRPr>
          </a:p>
          <a:p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Профилактическая работа учителя на уроке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                           Учитель </a:t>
            </a:r>
          </a:p>
          <a:p>
            <a:pPr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Обязан следить за посадкой обучающихся</a:t>
            </a:r>
          </a:p>
          <a:p>
            <a:endParaRPr lang="ru-RU" sz="2800" b="1" dirty="0">
              <a:solidFill>
                <a:srgbClr val="FFFF00"/>
              </a:solidFill>
            </a:endParaRP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Может проводить физкультминутки на всех этапах урока</a:t>
            </a:r>
          </a:p>
          <a:p>
            <a:pPr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01175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Соблюдение охранительного педагогического режима– одно из требований организации учебного процесса в коррекционной школе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072494" cy="193991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/>
              <a:t>Направления физиологической коррекции и </a:t>
            </a:r>
            <a:r>
              <a:rPr lang="ru-RU" sz="3200" b="1" dirty="0" err="1" smtClean="0"/>
              <a:t>здоровьесберегающих</a:t>
            </a:r>
            <a:r>
              <a:rPr lang="ru-RU" sz="3200" b="1" dirty="0" smtClean="0"/>
              <a:t> мероприятий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285992"/>
            <a:ext cx="8115328" cy="4071966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Динамизация</a:t>
            </a:r>
            <a:r>
              <a:rPr lang="ru-RU" sz="2800" b="1" dirty="0" smtClean="0">
                <a:solidFill>
                  <a:srgbClr val="FFFF00"/>
                </a:solidFill>
              </a:rPr>
              <a:t> рабочей позы учащихся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Обучение в режиме зрительных горизонтов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Упражнения на развитие мелкой моторики рук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158162" cy="492922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err="1" smtClean="0">
                <a:solidFill>
                  <a:srgbClr val="FFFF00"/>
                </a:solidFill>
              </a:rPr>
              <a:t>доровьесберегающие</a:t>
            </a:r>
            <a:r>
              <a:rPr lang="ru-RU" dirty="0" smtClean="0">
                <a:solidFill>
                  <a:srgbClr val="FFFF00"/>
                </a:solidFill>
              </a:rPr>
              <a:t> технологии обучения – это сохранение уровня здоровья обучающихся и повышение эффективности учебного процесса без особых материальных затрат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571472" y="1357298"/>
            <a:ext cx="8358246" cy="3714776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4940312"/>
          </a:xfrm>
        </p:spPr>
        <p:txBody>
          <a:bodyPr/>
          <a:lstStyle/>
          <a:p>
            <a:r>
              <a:rPr lang="ru-RU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Всем спасибо!</a:t>
            </a:r>
            <a:endParaRPr lang="ru-RU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00201"/>
            <a:ext cx="8186766" cy="311468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ru-RU" sz="3600" dirty="0" smtClean="0">
              <a:solidFill>
                <a:srgbClr val="FFFF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Технология – это инструмент профессиональной деятельности педагога</a:t>
            </a:r>
          </a:p>
          <a:p>
            <a:endParaRPr lang="ru-RU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5827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 наступающим Новым годом и Рождеством!</a:t>
            </a:r>
            <a:endParaRPr lang="ru-RU" b="1" dirty="0">
              <a:solidFill>
                <a:srgbClr val="0070C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Содержимое 4" descr="свечи анимация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928802"/>
            <a:ext cx="4457700" cy="4429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Виды </a:t>
            </a:r>
            <a:r>
              <a:rPr lang="ru-RU" sz="3600" b="1" dirty="0" err="1" smtClean="0">
                <a:solidFill>
                  <a:schemeClr val="bg1"/>
                </a:solidFill>
              </a:rPr>
              <a:t>здоровьесберегающих</a:t>
            </a:r>
            <a:r>
              <a:rPr lang="ru-RU" sz="3600" b="1" dirty="0" smtClean="0">
                <a:solidFill>
                  <a:schemeClr val="bg1"/>
                </a:solidFill>
              </a:rPr>
              <a:t> технологий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Медико</a:t>
            </a:r>
            <a:r>
              <a:rPr lang="ru-RU" sz="2800" b="1" dirty="0" smtClean="0">
                <a:solidFill>
                  <a:srgbClr val="FFFF00"/>
                </a:solidFill>
              </a:rPr>
              <a:t> – профилактические</a:t>
            </a:r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Физкультурно</a:t>
            </a:r>
            <a:r>
              <a:rPr lang="ru-RU" sz="2800" b="1" dirty="0" smtClean="0">
                <a:solidFill>
                  <a:srgbClr val="FFFF00"/>
                </a:solidFill>
              </a:rPr>
              <a:t> – оздоровительные</a:t>
            </a:r>
          </a:p>
          <a:p>
            <a:r>
              <a:rPr lang="ru-RU" sz="2800" b="1" dirty="0" smtClean="0">
                <a:solidFill>
                  <a:srgbClr val="FFFF00"/>
                </a:solidFill>
              </a:rPr>
              <a:t>Образовательные обеспечения социально-психологического благополучия ребёнка</a:t>
            </a:r>
          </a:p>
          <a:p>
            <a:r>
              <a:rPr lang="ru-RU" sz="2800" b="1" dirty="0" err="1" smtClean="0">
                <a:solidFill>
                  <a:srgbClr val="FFFF00"/>
                </a:solidFill>
              </a:rPr>
              <a:t>Здоровьесбережения</a:t>
            </a:r>
            <a:r>
              <a:rPr lang="ru-RU" sz="2800" b="1" dirty="0" smtClean="0">
                <a:solidFill>
                  <a:srgbClr val="FFFF00"/>
                </a:solidFill>
              </a:rPr>
              <a:t> и </a:t>
            </a:r>
            <a:r>
              <a:rPr lang="ru-RU" sz="2800" b="1" dirty="0" err="1" smtClean="0">
                <a:solidFill>
                  <a:srgbClr val="FFFF00"/>
                </a:solidFill>
              </a:rPr>
              <a:t>здоровьеобогащения</a:t>
            </a:r>
            <a:r>
              <a:rPr lang="ru-RU" sz="2800" b="1" dirty="0" smtClean="0">
                <a:solidFill>
                  <a:srgbClr val="FFFF00"/>
                </a:solidFill>
              </a:rPr>
              <a:t> педагогов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Современные подходы к сохранению и формированию здоровья обучающихся на уроке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              Здоровье – это: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ВОЗ </a:t>
            </a:r>
            <a:r>
              <a:rPr lang="ru-RU" sz="2800" b="1" dirty="0" smtClean="0">
                <a:solidFill>
                  <a:srgbClr val="FFFF00"/>
                </a:solidFill>
              </a:rPr>
              <a:t>– «не только отсутствие болезней, но и состояние полного физического, духовного и социального благополучия»</a:t>
            </a:r>
          </a:p>
          <a:p>
            <a:r>
              <a:rPr lang="ru-RU" sz="2800" b="1" i="1" dirty="0" smtClean="0">
                <a:solidFill>
                  <a:srgbClr val="FFFF00"/>
                </a:solidFill>
              </a:rPr>
              <a:t>Н.М.Амосов (1987),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В.А.Лищук</a:t>
            </a:r>
            <a:r>
              <a:rPr lang="ru-RU" sz="2800" b="1" i="1" dirty="0" smtClean="0">
                <a:solidFill>
                  <a:srgbClr val="FFFF00"/>
                </a:solidFill>
              </a:rPr>
              <a:t> (1992)  </a:t>
            </a:r>
            <a:r>
              <a:rPr lang="ru-RU" sz="2800" b="1" i="1" dirty="0" err="1" smtClean="0">
                <a:solidFill>
                  <a:srgbClr val="FFFF00"/>
                </a:solidFill>
              </a:rPr>
              <a:t>И.И.Брехман</a:t>
            </a:r>
            <a:r>
              <a:rPr lang="ru-RU" sz="2800" b="1" i="1" dirty="0" smtClean="0">
                <a:solidFill>
                  <a:srgbClr val="FFFF00"/>
                </a:solidFill>
              </a:rPr>
              <a:t> (1987) – </a:t>
            </a:r>
          </a:p>
          <a:p>
            <a:pPr>
              <a:buNone/>
            </a:pP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   реализация специфических способностей человека к проявлению резервов организма, к устойчивости, к сопротивлению, самосохранению и саморазвитию</a:t>
            </a:r>
          </a:p>
          <a:p>
            <a:endParaRPr lang="ru-RU" sz="2400" dirty="0">
              <a:solidFill>
                <a:srgbClr val="CCFF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74638"/>
            <a:ext cx="8186766" cy="143985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Здоровьесберегающий</a:t>
            </a:r>
            <a:r>
              <a:rPr lang="ru-RU" sz="3200" b="1" dirty="0" smtClean="0">
                <a:solidFill>
                  <a:schemeClr val="bg1"/>
                </a:solidFill>
              </a:rPr>
              <a:t> педагогический процесс образовательного учреждения 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8043890" cy="4714908"/>
          </a:xfrm>
        </p:spPr>
        <p:txBody>
          <a:bodyPr/>
          <a:lstStyle/>
          <a:p>
            <a:pPr>
              <a:buNone/>
            </a:pPr>
            <a:endParaRPr lang="ru-RU" sz="2400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 </a:t>
            </a:r>
            <a:r>
              <a:rPr lang="ru-RU" sz="2800" b="1" dirty="0" smtClean="0">
                <a:solidFill>
                  <a:srgbClr val="FFFF00"/>
                </a:solidFill>
              </a:rPr>
              <a:t>	- это</a:t>
            </a:r>
            <a:r>
              <a:rPr lang="ru-RU" sz="2800" b="1" dirty="0">
                <a:solidFill>
                  <a:srgbClr val="FFFF00"/>
                </a:solidFill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</a:rPr>
              <a:t>специально организованное, развивающееся во времени и определённое в рамках образовательной системы взаимодействие обучающихся и педагогов, направленное на достижение целей </a:t>
            </a:r>
            <a:r>
              <a:rPr lang="ru-RU" sz="2800" b="1" dirty="0" err="1" smtClean="0">
                <a:solidFill>
                  <a:srgbClr val="FFFF00"/>
                </a:solidFill>
              </a:rPr>
              <a:t>здоровьесбережения</a:t>
            </a:r>
            <a:r>
              <a:rPr lang="ru-RU" sz="2800" b="1" dirty="0" smtClean="0">
                <a:solidFill>
                  <a:srgbClr val="FFFF00"/>
                </a:solidFill>
              </a:rPr>
              <a:t> и </a:t>
            </a:r>
            <a:r>
              <a:rPr lang="ru-RU" sz="2800" b="1" dirty="0" err="1" smtClean="0">
                <a:solidFill>
                  <a:srgbClr val="FFFF00"/>
                </a:solidFill>
              </a:rPr>
              <a:t>здоровьеобогащения</a:t>
            </a:r>
            <a:r>
              <a:rPr lang="ru-RU" sz="2800" b="1" dirty="0" smtClean="0">
                <a:solidFill>
                  <a:srgbClr val="FFFF00"/>
                </a:solidFill>
              </a:rPr>
              <a:t> в ходе образования, воспитания и обучения.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58204" cy="1571636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Принципы сохранения здоровья </a:t>
            </a:r>
            <a:r>
              <a:rPr lang="ru-RU" sz="3200" b="1" dirty="0" smtClean="0">
                <a:solidFill>
                  <a:schemeClr val="bg1"/>
                </a:solidFill>
              </a:rPr>
              <a:t>обучающихся в </a:t>
            </a:r>
            <a:r>
              <a:rPr lang="ru-RU" sz="3200" b="1" dirty="0" smtClean="0">
                <a:solidFill>
                  <a:schemeClr val="bg1"/>
                </a:solidFill>
              </a:rPr>
              <a:t>коррекционно-педагогическом процессе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000240"/>
            <a:ext cx="8115328" cy="459741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Принцип сохранения здоровья</a:t>
            </a:r>
          </a:p>
          <a:p>
            <a:endParaRPr lang="ru-RU" sz="2800" b="1" dirty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Принцип укрепления здоровья</a:t>
            </a:r>
          </a:p>
          <a:p>
            <a:endParaRPr lang="ru-RU" sz="2800" b="1" dirty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Принцип формирования здоровья </a:t>
            </a:r>
          </a:p>
          <a:p>
            <a:pPr>
              <a:buNone/>
            </a:pPr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Принцип </a:t>
            </a:r>
            <a:r>
              <a:rPr lang="ru-RU" sz="2800" b="1" dirty="0" err="1" smtClean="0">
                <a:solidFill>
                  <a:srgbClr val="FFFF00"/>
                </a:solidFill>
              </a:rPr>
              <a:t>здоровьецентризма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smtClean="0"/>
              <a:t>Факторы, влияющие на степень работоспособности обучающихся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Факторы физиологического характера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Факторы физического характера</a:t>
            </a:r>
          </a:p>
          <a:p>
            <a:endParaRPr lang="ru-RU" sz="2800" b="1" dirty="0" smtClean="0">
              <a:solidFill>
                <a:srgbClr val="FFFF00"/>
              </a:solidFill>
            </a:endParaRPr>
          </a:p>
          <a:p>
            <a:r>
              <a:rPr lang="ru-RU" sz="2800" b="1" dirty="0" smtClean="0">
                <a:solidFill>
                  <a:srgbClr val="FFFF00"/>
                </a:solidFill>
              </a:rPr>
              <a:t>Факторы психического характера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74638"/>
            <a:ext cx="8401080" cy="1511288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err="1" smtClean="0">
                <a:solidFill>
                  <a:schemeClr val="bg1"/>
                </a:solidFill>
              </a:rPr>
              <a:t>Здоровьесбережение</a:t>
            </a:r>
            <a:r>
              <a:rPr lang="ru-RU" sz="3200" b="1" dirty="0" smtClean="0">
                <a:solidFill>
                  <a:schemeClr val="bg1"/>
                </a:solidFill>
              </a:rPr>
              <a:t> в аспекте дифференцированного подхода к обучению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928802"/>
            <a:ext cx="7972452" cy="4668848"/>
          </a:xfrm>
        </p:spPr>
        <p:txBody>
          <a:bodyPr/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В.В.Илюшенков</a:t>
            </a:r>
            <a:r>
              <a:rPr lang="ru-RU" sz="2800" b="1" dirty="0" smtClean="0">
                <a:solidFill>
                  <a:srgbClr val="FFFF00"/>
                </a:solidFill>
              </a:rPr>
              <a:t>, </a:t>
            </a:r>
            <a:r>
              <a:rPr lang="ru-RU" sz="2800" b="1" dirty="0" err="1" smtClean="0">
                <a:solidFill>
                  <a:srgbClr val="FFFF00"/>
                </a:solidFill>
              </a:rPr>
              <a:t>Т.А.Берсенёва</a:t>
            </a:r>
            <a:r>
              <a:rPr lang="ru-RU" sz="2800" b="1" dirty="0" smtClean="0">
                <a:solidFill>
                  <a:srgbClr val="FFFF00"/>
                </a:solidFill>
              </a:rPr>
              <a:t>:</a:t>
            </a:r>
          </a:p>
          <a:p>
            <a:endParaRPr lang="ru-RU" sz="2800" b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  «дифференцированное обучение с учётом право- или </a:t>
            </a:r>
            <a:r>
              <a:rPr lang="ru-RU" sz="2800" b="1" dirty="0" err="1" smtClean="0">
                <a:solidFill>
                  <a:srgbClr val="FFFF00"/>
                </a:solidFill>
              </a:rPr>
              <a:t>левополушарной</a:t>
            </a:r>
            <a:r>
              <a:rPr lang="ru-RU" sz="2800" b="1" dirty="0" smtClean="0">
                <a:solidFill>
                  <a:srgbClr val="FFFF00"/>
                </a:solidFill>
              </a:rPr>
              <a:t> активности школьников»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b="1" dirty="0" err="1">
                <a:solidFill>
                  <a:schemeClr val="bg1"/>
                </a:solidFill>
              </a:rPr>
              <a:t>З</a:t>
            </a:r>
            <a:r>
              <a:rPr lang="ru-RU" sz="3200" b="1" dirty="0" err="1" smtClean="0">
                <a:solidFill>
                  <a:schemeClr val="bg1"/>
                </a:solidFill>
              </a:rPr>
              <a:t>доровьеразвивающие</a:t>
            </a:r>
            <a:r>
              <a:rPr lang="ru-RU" sz="3200" b="1" dirty="0" smtClean="0">
                <a:solidFill>
                  <a:schemeClr val="bg1"/>
                </a:solidFill>
              </a:rPr>
              <a:t> технологии процесса обучения и развития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Физкультминутки и подвижные перемены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Проветривание и влажная уборка помещений</a:t>
            </a:r>
          </a:p>
          <a:p>
            <a:r>
              <a:rPr lang="ru-RU" sz="2400" b="1" dirty="0" err="1" smtClean="0">
                <a:solidFill>
                  <a:srgbClr val="FFFF00"/>
                </a:solidFill>
              </a:rPr>
              <a:t>Ароматерапия</a:t>
            </a:r>
            <a:r>
              <a:rPr lang="ru-RU" sz="2400" b="1" dirty="0" smtClean="0">
                <a:solidFill>
                  <a:srgbClr val="FFFF00"/>
                </a:solidFill>
              </a:rPr>
              <a:t>, витаминотерапия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Функциональная музыка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Занятия с высокой и низкой активностью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Специально организованная двигательная активность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Реабилитационные мероприятия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Массовые оздоровительные мероприятия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Работа с семьёй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Работа с педагогическим коллективом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Универсал_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Универсал_</Template>
  <TotalTime>185</TotalTime>
  <Words>446</Words>
  <Application>Microsoft Office PowerPoint</Application>
  <PresentationFormat>Экран (4:3)</PresentationFormat>
  <Paragraphs>108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Универсал_</vt:lpstr>
      <vt:lpstr>Использование здоровье сберегающих технологий в обучении детей с нарушениями развития</vt:lpstr>
      <vt:lpstr>Слайд 2</vt:lpstr>
      <vt:lpstr>Виды здоровьесберегающих технологий</vt:lpstr>
      <vt:lpstr>Современные подходы к сохранению и формированию здоровья обучающихся на уроке</vt:lpstr>
      <vt:lpstr>Здоровьесберегающий педагогический процесс образовательного учреждения </vt:lpstr>
      <vt:lpstr>Принципы сохранения здоровья обучающихся в коррекционно-педагогическом процессе</vt:lpstr>
      <vt:lpstr>Факторы, влияющие на степень работоспособности обучающихся</vt:lpstr>
      <vt:lpstr>Здоровьесбережение в аспекте дифференцированного подхода к обучению</vt:lpstr>
      <vt:lpstr>Здоровьеразвивающие технологии процесса обучения и развития</vt:lpstr>
      <vt:lpstr>Основные средства обучения</vt:lpstr>
      <vt:lpstr>Средства двигательной направленности</vt:lpstr>
      <vt:lpstr>Оздоровительные силы природы</vt:lpstr>
      <vt:lpstr>Гигиенические средства</vt:lpstr>
      <vt:lpstr>Сохранение здоровья обучающихся на уроке</vt:lpstr>
      <vt:lpstr>Профилактическая работа учителя на уроке</vt:lpstr>
      <vt:lpstr>Соблюдение охранительного педагогического режима– одно из требований организации учебного процесса в коррекционной школе</vt:lpstr>
      <vt:lpstr>Направления физиологической коррекции и здоровьесберегающих мероприятий</vt:lpstr>
      <vt:lpstr>Здоровьесберегающие технологии обучения – это сохранение уровня здоровья обучающихся и повышение эффективности учебного процесса без особых материальных затрат</vt:lpstr>
      <vt:lpstr>Всем спасибо!</vt:lpstr>
      <vt:lpstr>С наступающим Новым годом и Рождеством!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здоровье сберегающих технологий в обучении детей с нарушениями развития</dc:title>
  <dc:creator>Admin</dc:creator>
  <cp:lastModifiedBy>Admin</cp:lastModifiedBy>
  <cp:revision>26</cp:revision>
  <dcterms:created xsi:type="dcterms:W3CDTF">2011-11-24T16:49:20Z</dcterms:created>
  <dcterms:modified xsi:type="dcterms:W3CDTF">2011-12-05T17:20:46Z</dcterms:modified>
</cp:coreProperties>
</file>