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BB98-6573-4B70-B7C7-BA2F26687157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72F7-5BBC-4CB7-BF8C-841BF2E2F59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BB98-6573-4B70-B7C7-BA2F26687157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72F7-5BBC-4CB7-BF8C-841BF2E2F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BB98-6573-4B70-B7C7-BA2F26687157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72F7-5BBC-4CB7-BF8C-841BF2E2F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BB98-6573-4B70-B7C7-BA2F26687157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72F7-5BBC-4CB7-BF8C-841BF2E2F59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BB98-6573-4B70-B7C7-BA2F26687157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72F7-5BBC-4CB7-BF8C-841BF2E2F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BB98-6573-4B70-B7C7-BA2F26687157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72F7-5BBC-4CB7-BF8C-841BF2E2F59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BB98-6573-4B70-B7C7-BA2F26687157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72F7-5BBC-4CB7-BF8C-841BF2E2F59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BB98-6573-4B70-B7C7-BA2F26687157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72F7-5BBC-4CB7-BF8C-841BF2E2F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BB98-6573-4B70-B7C7-BA2F26687157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72F7-5BBC-4CB7-BF8C-841BF2E2F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BB98-6573-4B70-B7C7-BA2F26687157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72F7-5BBC-4CB7-BF8C-841BF2E2F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BB98-6573-4B70-B7C7-BA2F26687157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72F7-5BBC-4CB7-BF8C-841BF2E2F59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071BB98-6573-4B70-B7C7-BA2F26687157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EC872F7-5BBC-4CB7-BF8C-841BF2E2F59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uinfo=sw-1903-sh-955-fw-1678-fh-598-pd-1&amp;p=2&amp;text=%D1%81%D1%84%D0%B8%D0%BD%D0%BA%D1%81%D1%8B%20%D0%B2%20%D1%81%D0%B0%D0%BD%D0%BA%D1%82-%D0%BF%D0%B5%D1%82%D0%B5%D1%80%D0%B1%D1%83%D1%80%D0%B3%D0%B5%20%D0%BD%D0%B0%20%D1%83%D0%BD%D0%B8%D0%B2%D0%B5%D1%80%D1%81%D0%B8%D1%82%D0%B5%D1%82%D1%81%D0%BA%D0%BE%D0%B9%20%D0%BD%D0%B0%D0%B1%D0%B5%D1%80%D0%B5%D0%B6%D0%BD%D0%BE%D0%B9&amp;noreask=1&amp;pos=69&amp;rpt=simage&amp;lr=2&amp;img_url=http%3A%2F%2Fwww.ilovepetersburg.ru%2Fsites%2Fdefault%2Ffiles%2Fprogulki%2Fvasilievsky_ostrov%2Fsphinx_04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aps.yandex.ru/?text=%D0%A0%D0%BE%D1%81%D1%81%D0%B8%D1%8F%2C%20%D0%A1%D0%B0%D0%BD%D0%BA%D1%82-%D0%9F%D0%B5%D1%82%D0%B5%D1%80%D0%B1%D1%83%D1%80%D0%B3%2C%20%D0%A3%D0%BD%D0%B8%D0%B2%D0%B5%D1%80%D1%81%D0%B8%D1%82%D0%B5%D1%82%D1%81%D0%BA%D0%B0%D1%8F%20%D0%BD%D0%B0%D0%B1%D0%B5%D1%80%D0%B5%D0%B6%D0%BD%D0%B0%D1%8F&amp;sll=30.297758%2C59.938928&amp;sspn=0.018056%2C0.005882&amp;source=wizgeo&amp;ol=geo&amp;l=map&amp;vrb=1" TargetMode="External"/><Relationship Id="rId7" Type="http://schemas.openxmlformats.org/officeDocument/2006/relationships/hyperlink" Target="http://ru.wikipedia.org/wiki/%D0%94%D0%BE%D0%BC%D0%B0%D1%88%D0%BD%D0%B8%D0%B9_%D0%B1%D1%8B%D0%BA" TargetMode="External"/><Relationship Id="rId2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ru.wikipedia.org/wiki/%D0%9E%D1%80%D0%BB%D1%8B" TargetMode="External"/><Relationship Id="rId5" Type="http://schemas.openxmlformats.org/officeDocument/2006/relationships/hyperlink" Target="http://ru.wikipedia.org/wiki/%D0%9B%D0%B5%D0%B2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%D0%A1%D1%84%D0%B8%D0%BD%D0%BA%D1%81,_%D0%BF%D1%80%D0%B8%D1%81%D1%82%D0%B0%D0%BD%D1%8C_%D1%81%D0%BE_%D1%81%D1%84%D0%B8%D0%BD%D0%BA%D1%81%D0%B0%D0%BC%D0%B8_%D1%84%D0%B0%D1%80%D0%B0%D0%BE%D0%BD%D0%B0_%D0%90%D0%BC%D0%B5%D0%BD%D1%85%D0%BE%D1%82%D0%B5%D0%BF%D0%B0_III.jpg?uselang=r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hyperlink" Target="//commons.wikimedia.org/wiki/File:Sphinxes.jpg?uselang=ru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source=wiz&amp;uinfo=sw-1903-sh-955-fw-1678-fh-598-pd-1&amp;p=4&amp;text=%D1%83%D0%BD%D0%B8%D0%B2%D0%B5%D1%80%D1%81%D0%B8%D1%82%D0%B5%D1%82%D1%81%D0%BA%D0%B0%D1%8F%20%D0%BD%D0%B0%D0%B1%D0%B5%D1%80%D0%B5%D0%B6%D0%BD%D0%B0%D1%8F&amp;noreask=1&amp;pos=139&amp;rpt=simage&amp;lr=2&amp;img_url=http%3A%2F%2Fi2.woman.ru%2Fimages%2Farticle%2F4%2Fa%2Fimg_4a60e80667bc16c684384f2110467cc2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text=%D1%81%D1%84%D0%B8%D0%BD%D0%BA%D1%81%D1%8B%20%D0%B2%20%D1%81%D0%B0%D0%BD%D0%BA%D1%82-%D0%BF%D0%B5%D1%82%D0%B5%D1%80%D0%B1%D1%83%D1%80%D0%B3%D0%B5%20%D0%BD%D0%B0%20%D1%83%D0%BD%D0%B8%D0%B2%D0%B5%D1%80%D1%81%D0%B8%D1%82%D0%B5%D1%82%D1%81%D0%BA%D0%BE%D0%B9%20%D0%BD%D0%B0%D0%B1%D0%B5%D1%80%D0%B5%D0%B6%D0%BD%D0%BE%D0%B9&amp;noreask=1&amp;pos=27&amp;rpt=simage&amp;lr=2&amp;uinfo=sw-1903-sh-955-fw-1678-fh-598-pd-1&amp;img_url=http%3A%2F%2Fzhurnal.lib.ru%2Fimg%2Fd%2Fdubynina_i_w%2F232004%2Fm-sf-3-v.jpg" TargetMode="External"/><Relationship Id="rId2" Type="http://schemas.openxmlformats.org/officeDocument/2006/relationships/hyperlink" Target="http://ru.wikipedia.org/wiki/%D0%A4%D0%B0%D1%80%D0%B0%D0%BE%D0%BD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source=wiz&amp;uinfo=sw-1903-sh-955-fw-1678-fh-598-pd-1&amp;p=5&amp;text=%D1%81%D1%84%D0%B8%D0%BD%D0%BA%D1%81%D1%8B%20%D0%B2%20%D1%81%D0%B0%D0%BD%D0%BA%D1%82-%D0%BF%D0%B5%D1%82%D0%B5%D1%80%D0%B1%D1%83%D1%80%D0%B3%D0%B5%20%D0%BD%D0%B0%20%D1%83%D0%BD%D0%B8%D0%B2%D0%B5%D1%80%D1%81%D0%B8%D1%82%D0%B5%D1%82%D1%81%D0%BA%D0%BE%D0%B9%20%D0%BD%D0%B0%D0%B1%D0%B5%D1%80%D0%B5%D0%B6%D0%BD%D0%BE%D0%B9&amp;noreask=1&amp;pos=161&amp;rpt=simage&amp;lr=2&amp;img_url=http%3A%2F%2Fwww.hellopiter.ru%2Fimage%2Ftop_9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//upload.wikimedia.org/wikipedia/commons/f/fd/Commemorative_plaque_for_Konstantin_Ton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source=wiz&amp;text=%D0%B0%D0%BA%D0%B0%D0%B4%D0%B5%D0%BC%D0%B8%D1%8F%20%D1%85%D1%83%D0%B4%D0%BE%D0%B6%D0%B5%D1%81%D1%82%D0%B2%20%D0%B2%20%D1%81%D0%B0%D0%BD%D0%BA%D1%82-%D0%BF%D0%B5%D1%82%D0%B5%D1%80%D0%B1%D1%83%D1%80%D0%B3%D0%B5&amp;noreask=1&amp;pos=19&amp;rpt=simage&amp;lr=2&amp;uinfo=sw-1903-sh-955-fw-1678-fh-598-pd-1&amp;img_url=http%3A%2F%2Fos1.i.ua%2F3%2F2%2F4990494_2652b359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source=wiz&amp;uinfo=sw-1903-sh-955-fw-1678-fh-598-pd-1&amp;p=2&amp;text=%D1%81%D1%84%D0%B8%D0%BD%D0%BA%D1%81%D1%8B%20%D0%B2%20%D1%81%D0%B0%D0%BD%D0%BA%D1%82-%D0%BF%D0%B5%D1%82%D0%B5%D1%80%D0%B1%D1%83%D1%80%D0%B3%D0%B5%20%D0%BD%D0%B0%20%D1%83%D0%BD%D0%B8%D0%B2%D0%B5%D1%80%D1%81%D0%B8%D1%82%D0%B5%D1%82%D1%81%D0%BA%D0%BE%D0%B9%20%D0%BD%D0%B0%D0%B1%D0%B5%D1%80%D0%B5%D0%B6%D0%BD%D0%BE%D0%B9&amp;noreask=1&amp;pos=78&amp;rpt=simage&amp;lr=2&amp;img_url=http%3A%2F%2Fstrana.ru%2Fmedia%2Fimages%2Fuploaded%2Fpreview21132141.jp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712968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3078" name="Picture 6" descr="http://icon.s.photosight.ru/img/5/f62/3115160_large.jpe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43808" y="332656"/>
            <a:ext cx="6102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bg1"/>
                </a:solidFill>
                <a:effectLst/>
              </a:rPr>
              <a:t>Пристань на Университетской набережной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19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432048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effectLst/>
              </a:rPr>
              <a:t>1. Что ты знаешь о древнеегипетских </a:t>
            </a:r>
            <a:r>
              <a:rPr lang="ru-RU" sz="2800" dirty="0" smtClean="0">
                <a:effectLst/>
              </a:rPr>
              <a:t>сфинксах ?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14804" y="620688"/>
            <a:ext cx="8820472" cy="835460"/>
          </a:xfrm>
        </p:spPr>
        <p:txBody>
          <a:bodyPr>
            <a:noAutofit/>
          </a:bodyPr>
          <a:lstStyle/>
          <a:p>
            <a:pPr marL="342900" indent="-342900" algn="ctr">
              <a:buFont typeface="Arial" pitchFamily="34" charset="0"/>
              <a:buChar char="•"/>
            </a:pPr>
            <a:r>
              <a:rPr lang="ru-RU" dirty="0"/>
              <a:t>Любой путешественник, турист, отправляющийся в Египет, мечтает уви­деть сфинксов</a:t>
            </a:r>
            <a:r>
              <a:rPr lang="ru-RU" dirty="0" smtClean="0"/>
              <a:t>.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Они, как и пирамиды, — символы, опознавательные знаки древней цивилизации. </a:t>
            </a:r>
            <a:endParaRPr lang="en-US" dirty="0" smtClean="0"/>
          </a:p>
          <a:p>
            <a:pPr marL="342900" indent="-342900" algn="ctr">
              <a:buFont typeface="Arial" pitchFamily="34" charset="0"/>
              <a:buChar char="•"/>
            </a:pPr>
            <a:r>
              <a:rPr lang="ru-RU" b="1" dirty="0" smtClean="0"/>
              <a:t>Сфинкс</a:t>
            </a:r>
            <a:r>
              <a:rPr lang="ru-RU" dirty="0" smtClean="0"/>
              <a:t> - </a:t>
            </a:r>
            <a:r>
              <a:rPr lang="ru-RU" dirty="0" smtClean="0">
                <a:hlinkClick r:id="rId2" tooltip="Древнегреческий язык"/>
              </a:rPr>
              <a:t>др</a:t>
            </a:r>
            <a:r>
              <a:rPr lang="ru-RU" dirty="0">
                <a:hlinkClick r:id="rId2" tooltip="Древнегреческий язык"/>
              </a:rPr>
              <a:t>.-греч.</a:t>
            </a:r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ru-RU" dirty="0" err="1"/>
              <a:t>душительница</a:t>
            </a:r>
            <a:r>
              <a:rPr lang="ru-RU" dirty="0"/>
              <a:t>» 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/>
              <a:t>С</a:t>
            </a:r>
            <a:r>
              <a:rPr lang="ru-RU" dirty="0" smtClean="0"/>
              <a:t>финкс – в Древнем Египте каменное изваяние лежащего льва с головой человека. </a:t>
            </a:r>
          </a:p>
          <a:p>
            <a:endParaRPr lang="ru-RU" dirty="0"/>
          </a:p>
        </p:txBody>
      </p:sp>
      <p:sp>
        <p:nvSpPr>
          <p:cNvPr id="6" name="AutoShape 2" descr="http://static-maps.yandex.ru/1.x/?lang=ru-RU&amp;spn=0.018056,0.005882&amp;l=map&amp;size=350,300&amp;lg=0&amp;key=AE_AjkgBAAAAVhRKNwIAC8tjU2RrhP-ZqBu8wUeLshaL0DUAAAAAAAAAAABvwCsB0jR6VKSmbT2ZrfeIDgc8bg==&amp;ls=1&amp;ll=30.297758,59.938928&amp;app=pt&amp;pl=c:00000055,30.28863,59.936368,30.291836,59.937296,30.29407,59.937943,30.294594,59.938011~c:00000055,30.29438,59.938134,30.294045,59.938095,30.292078,59.937537,30.291927,59.937493,30.289322,59.936711,30.289199,59.936674~c:00000055,30.29438,59.938134,30.294638,59.938135,30.294707,59.938125,30.2948,59.938124,30.295049,59.938156,30.298061,59.939018,30.298245,59.939023~c:00000055,30.29438,59.938134,30.294466,59.938062,30.294523,59.938032,30.294594,59.938011~c:00000055,30.294594,59.938011,30.294859,59.938024,30.294942,59.938034,30.295122,59.93808,30.298153,59.938947,30.298245,59.939023~c:00000055,30.305292,59.94153,30.304286,59.940979,30.304173,59.94092,30.304076,59.940884,30.302339,59.940274,30.302187,59.940227,30.301772,59.940098,30.300889,59.939825,30.298912,59.939219,30.298245,59.939023~c:00000055,30.306678,59.942,30.30648,59.942021,30.30637,59.942011,30.306311,59.941998,30.306144,59.941915,30.305721,59.941684,30.305428,59.941547,30.305292,59.94153~c:00000055,30.305292,59.94153,30.305303,59.941594,30.305498,59.941725,30.305769,59.941951,30.305972,59.942109,30.306056,59.942176,30.306112,59.942209,30.306179,59.942231,30.306263,59.942244,30.306337,59.942246,30.306493,59.942213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http://static-maps.yandex.ru/1.x/?lang=ru-RU&amp;spn=0.018056,0.005882&amp;l=map&amp;size=350,300&amp;lg=0&amp;key=AE_AjkgBAAAAVhRKNwIAC8tjU2RrhP-ZqBu8wUeLshaL0DUAAAAAAAAAAABvwCsB0jR6VKSmbT2ZrfeIDgc8bg==&amp;ls=1&amp;ll=30.297758,59.938928&amp;app=pt&amp;pl=c:00000055,30.28863,59.936368,30.291836,59.937296,30.29407,59.937943,30.294594,59.938011~c:00000055,30.29438,59.938134,30.294045,59.938095,30.292078,59.937537,30.291927,59.937493,30.289322,59.936711,30.289199,59.936674~c:00000055,30.29438,59.938134,30.294638,59.938135,30.294707,59.938125,30.2948,59.938124,30.295049,59.938156,30.298061,59.939018,30.298245,59.939023~c:00000055,30.29438,59.938134,30.294466,59.938062,30.294523,59.938032,30.294594,59.938011~c:00000055,30.294594,59.938011,30.294859,59.938024,30.294942,59.938034,30.295122,59.93808,30.298153,59.938947,30.298245,59.939023~c:00000055,30.305292,59.94153,30.304286,59.940979,30.304173,59.94092,30.304076,59.940884,30.302339,59.940274,30.302187,59.940227,30.301772,59.940098,30.300889,59.939825,30.298912,59.939219,30.298245,59.939023~c:00000055,30.306678,59.942,30.30648,59.942021,30.30637,59.942011,30.306311,59.941998,30.306144,59.941915,30.305721,59.941684,30.305428,59.941547,30.305292,59.94153~c:00000055,30.305292,59.94153,30.305303,59.941594,30.305498,59.941725,30.305769,59.941951,30.305972,59.942109,30.306056,59.942176,30.306112,59.942209,30.306179,59.942231,30.306263,59.942244,30.306337,59.942246,30.306493,59.942213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6" descr="http://static-maps.yandex.ru/1.x/?lang=ru-RU&amp;spn=0.018056,0.005882&amp;l=map&amp;size=350,300&amp;lg=0&amp;key=AE_AjkgBAAAAVhRKNwIAC8tjU2RrhP-ZqBu8wUeLshaL0DUAAAAAAAAAAABvwCsB0jR6VKSmbT2ZrfeIDgc8bg==&amp;ls=1&amp;ll=30.297758,59.938928&amp;app=pt&amp;pl=c:00000055,30.28863,59.936368,30.291836,59.937296,30.29407,59.937943,30.294594,59.938011~c:00000055,30.29438,59.938134,30.294045,59.938095,30.292078,59.937537,30.291927,59.937493,30.289322,59.936711,30.289199,59.936674~c:00000055,30.29438,59.938134,30.294638,59.938135,30.294707,59.938125,30.2948,59.938124,30.295049,59.938156,30.298061,59.939018,30.298245,59.939023~c:00000055,30.29438,59.938134,30.294466,59.938062,30.294523,59.938032,30.294594,59.938011~c:00000055,30.294594,59.938011,30.294859,59.938024,30.294942,59.938034,30.295122,59.93808,30.298153,59.938947,30.298245,59.939023~c:00000055,30.305292,59.94153,30.304286,59.940979,30.304173,59.94092,30.304076,59.940884,30.302339,59.940274,30.302187,59.940227,30.301772,59.940098,30.300889,59.939825,30.298912,59.939219,30.298245,59.939023~c:00000055,30.306678,59.942,30.30648,59.942021,30.30637,59.942011,30.306311,59.941998,30.306144,59.941915,30.305721,59.941684,30.305428,59.941547,30.305292,59.94153~c:00000055,30.305292,59.94153,30.305303,59.941594,30.305498,59.941725,30.305769,59.941951,30.305972,59.942109,30.306056,59.942176,30.306112,59.942209,30.306179,59.942231,30.306263,59.942244,30.306337,59.942246,30.306493,59.942213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60" name="Picture 12" descr="http://travelrush.ru/pics/orig/egipetskii-sfinks-fot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0" y="2862000"/>
            <a:ext cx="5328000" cy="3996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5220072" y="328498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В древнегреческой мифологии — чудовище с головой женщины,                 лапами и телом </a:t>
            </a:r>
            <a:r>
              <a:rPr lang="ru-RU" dirty="0" smtClean="0">
                <a:hlinkClick r:id="rId5" tooltip="Лев"/>
              </a:rPr>
              <a:t>льва</a:t>
            </a:r>
            <a:r>
              <a:rPr lang="ru-RU" dirty="0" smtClean="0"/>
              <a:t>,                            крыльями </a:t>
            </a:r>
            <a:r>
              <a:rPr lang="ru-RU" dirty="0" smtClean="0">
                <a:hlinkClick r:id="rId6" tooltip="Орлы"/>
              </a:rPr>
              <a:t>орла</a:t>
            </a:r>
            <a:r>
              <a:rPr lang="ru-RU" dirty="0" smtClean="0"/>
              <a:t> и хвостом </a:t>
            </a:r>
            <a:r>
              <a:rPr lang="ru-RU" dirty="0" smtClean="0">
                <a:hlinkClick r:id="rId7" tooltip="Домашний бык"/>
              </a:rPr>
              <a:t>быка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237825" y="4860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Ответь письменно на вопрос-заголовок статьи 1.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90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1945" y="-23832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 Где в Петербурге «живут» настоящие, подлинные древнеегипетские сфинксы?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787400"/>
            <a:ext cx="914399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Мы можем  </a:t>
            </a:r>
            <a:r>
              <a:rPr lang="ru-RU" dirty="0"/>
              <a:t>увидеть настоящих, подлинных древнеегипетских сфинксов в Петербурге. 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i="1" dirty="0" smtClean="0"/>
              <a:t>Найди </a:t>
            </a:r>
            <a:r>
              <a:rPr lang="ru-RU" i="1" dirty="0"/>
              <a:t>на карте их местожительство в Петербурге. </a:t>
            </a:r>
            <a:r>
              <a:rPr lang="ru-RU" i="1" dirty="0">
                <a:solidFill>
                  <a:srgbClr val="0070C0"/>
                </a:solidFill>
              </a:rPr>
              <a:t>Укажи в подписи к рис. 8 на следующей странице </a:t>
            </a:r>
            <a:r>
              <a:rPr lang="ru-RU" i="1" dirty="0" smtClean="0">
                <a:solidFill>
                  <a:srgbClr val="0070C0"/>
                </a:solidFill>
              </a:rPr>
              <a:t>адрес: </a:t>
            </a:r>
            <a:r>
              <a:rPr lang="ru-RU" i="1" u="sng" dirty="0" smtClean="0">
                <a:solidFill>
                  <a:srgbClr val="C00000"/>
                </a:solidFill>
              </a:rPr>
              <a:t>Университетская Набережная.</a:t>
            </a:r>
            <a:endParaRPr lang="ru-RU" u="sng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mt0.googleapis.com/vt/lyrs=m@234000000&amp;hl=ru&amp;src=apiv2&amp;x=4784&amp;y=2381&amp;z=13&amp;s=Gali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mt0.googleapis.com/vt/lyrs=m@234000000&amp;hl=ru&amp;src=apiv2&amp;x=4784&amp;y=2381&amp;z=13&amp;s=Gali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mt0.googleapis.com/vt/lyrs=m@234000000&amp;hl=ru&amp;src=apiv2&amp;x=4784&amp;y=2381&amp;z=13&amp;s=Gali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mt0.googleapis.com/vt/lyrs=m@234000000&amp;hl=ru&amp;src=apiv2&amp;x=4784&amp;y=2381&amp;z=13&amp;s=Gali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3206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mt0.googleapis.com/vt/lyrs=m@234000000&amp;hl=ru&amp;src=apiv2&amp;x=4784&amp;y=2381&amp;z=13&amp;s=Gali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" y="4730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mt0.googleapis.com/vt/lyrs=m@234000000&amp;hl=ru&amp;src=apiv2&amp;x=4784&amp;y=2381&amp;z=13&amp;s=Gali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" y="6254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mt0.googleapis.com/vt/lyrs=m@234000000&amp;hl=ru&amp;src=apiv2&amp;x=4784&amp;y=2381&amp;z=13&amp;s=Gali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00" y="777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mt0.googleapis.com/vt/lyrs=m@234000000&amp;hl=ru&amp;src=apiv2&amp;x=4784&amp;y=2381&amp;z=13&amp;s=Gali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00" y="930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mt0.googleapis.com/vt/lyrs=m@234000000&amp;hl=ru&amp;src=apiv2&amp;x=4784&amp;y=2381&amp;z=13&amp;s=Gali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700" y="10826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upload.wikimedia.org/wikipedia/commons/thumb/7/77/%D0%A1%D1%84%D0%B8%D0%BD%D0%BA%D1%81%2C_%D0%BF%D1%80%D0%B8%D1%81%D1%82%D0%B0%D0%BD%D1%8C_%D1%81%D0%BE_%D1%81%D1%84%D0%B8%D0%BD%D0%BA%D1%81%D0%B0%D0%BC%D0%B8_%D1%84%D0%B0%D1%80%D0%B0%D0%BE%D0%BD%D0%B0_%D0%90%D0%BC%D0%B5%D0%BD%D1%85%D0%BE%D1%82%D0%B5%D0%BF%D0%B0_III.jpg/220px-%D0%A1%D1%84%D0%B8%D0%BD%D0%BA%D1%81%2C_%D0%BF%D1%80%D0%B8%D1%81%D1%82%D0%B0%D0%BD%D1%8C_%D1%81%D0%BE_%D1%81%D1%84%D0%B8%D0%BD%D0%BA%D1%81%D0%B0%D0%BC%D0%B8_%D1%84%D0%B0%D1%80%D0%B0%D0%BE%D0%BD%D0%B0_%D0%90%D0%BC%D0%B5%D0%BD%D1%85%D0%BE%D1%82%D0%B5%D0%BF%D0%B0_III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7" y="3238032"/>
            <a:ext cx="2417945" cy="352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upload.wikimedia.org/wikipedia/commons/thumb/f/f6/Sphinxes.jpg/300px-Sphinxes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042" y="3508032"/>
            <a:ext cx="4527259" cy="298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269855" y="6414930"/>
            <a:ext cx="4331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effectLst/>
              </a:rPr>
              <a:t>Университетская пристань в 1835 году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92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94" y="135790"/>
            <a:ext cx="856895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3. О чём могут поведать сфинксы с 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невской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набережной</a:t>
            </a: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?</a:t>
            </a:r>
            <a:endParaRPr lang="ru-RU" sz="2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US" dirty="0" smtClean="0"/>
              <a:t>                      </a:t>
            </a:r>
            <a:r>
              <a:rPr lang="ru-RU" dirty="0" smtClean="0"/>
              <a:t>Свидетели </a:t>
            </a:r>
            <a:r>
              <a:rPr lang="ru-RU" dirty="0"/>
              <a:t>бессчётных поколений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</a:t>
            </a:r>
            <a:r>
              <a:rPr lang="ru-RU" dirty="0" smtClean="0"/>
              <a:t>Немые </a:t>
            </a:r>
            <a:r>
              <a:rPr lang="ru-RU" dirty="0"/>
              <a:t>полулюди, полу львы,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</a:t>
            </a:r>
            <a:r>
              <a:rPr lang="ru-RU" dirty="0" smtClean="0"/>
              <a:t>Они </a:t>
            </a:r>
            <a:r>
              <a:rPr lang="ru-RU" dirty="0"/>
              <a:t>лежат у ледяных ступеней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</a:t>
            </a:r>
            <a:r>
              <a:rPr lang="ru-RU" dirty="0" smtClean="0"/>
              <a:t>Перед </a:t>
            </a:r>
            <a:r>
              <a:rPr lang="ru-RU" dirty="0"/>
              <a:t>пустыней скованной Невы...</a:t>
            </a:r>
          </a:p>
          <a:p>
            <a:r>
              <a:rPr lang="en-US" dirty="0" smtClean="0"/>
              <a:t>                                                                             </a:t>
            </a:r>
            <a:r>
              <a:rPr lang="ru-RU" dirty="0" smtClean="0"/>
              <a:t>В</a:t>
            </a:r>
            <a:r>
              <a:rPr lang="ru-RU" dirty="0"/>
              <a:t>. </a:t>
            </a:r>
            <a:r>
              <a:rPr lang="ru-RU" dirty="0" smtClean="0"/>
              <a:t>Рождественский</a:t>
            </a:r>
            <a:endParaRPr lang="en-US" dirty="0" smtClean="0"/>
          </a:p>
          <a:p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Поэт назвал сфинксов «немыми</a:t>
            </a:r>
            <a:r>
              <a:rPr lang="ru-RU" dirty="0" smtClean="0"/>
              <a:t>».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/>
              <a:t>Но это не так.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ru-RU" dirty="0" smtClean="0"/>
              <a:t>Сфинксы </a:t>
            </a:r>
            <a:r>
              <a:rPr lang="ru-RU" dirty="0"/>
              <a:t>могут многое рассказать</a:t>
            </a:r>
            <a:r>
              <a:rPr lang="ru-RU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ru-RU" dirty="0" smtClean="0"/>
              <a:t>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70C0"/>
                </a:solidFill>
              </a:rPr>
              <a:t>Рассмотри </a:t>
            </a:r>
            <a:r>
              <a:rPr lang="ru-RU" i="1" dirty="0">
                <a:solidFill>
                  <a:srgbClr val="0070C0"/>
                </a:solidFill>
              </a:rPr>
              <a:t>рис. 8</a:t>
            </a:r>
            <a:r>
              <a:rPr lang="ru-RU" i="1" dirty="0" smtClean="0">
                <a:solidFill>
                  <a:srgbClr val="0070C0"/>
                </a:solidFill>
              </a:rPr>
              <a:t>.</a:t>
            </a:r>
            <a:endParaRPr lang="en-US" i="1" dirty="0" smtClean="0">
              <a:solidFill>
                <a:srgbClr val="0070C0"/>
              </a:solidFill>
            </a:endParaRPr>
          </a:p>
          <a:p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>
                <a:solidFill>
                  <a:srgbClr val="0070C0"/>
                </a:solidFill>
              </a:rPr>
              <a:t>Какое впечатление произвели </a:t>
            </a:r>
            <a:endParaRPr lang="en-US" i="1" dirty="0" smtClean="0">
              <a:solidFill>
                <a:srgbClr val="0070C0"/>
              </a:solidFill>
            </a:endParaRPr>
          </a:p>
          <a:p>
            <a:r>
              <a:rPr lang="ru-RU" i="1" dirty="0" smtClean="0">
                <a:solidFill>
                  <a:srgbClr val="0070C0"/>
                </a:solidFill>
              </a:rPr>
              <a:t>сфинксы </a:t>
            </a:r>
            <a:r>
              <a:rPr lang="ru-RU" i="1" dirty="0">
                <a:solidFill>
                  <a:srgbClr val="0070C0"/>
                </a:solidFill>
              </a:rPr>
              <a:t>на тебя? </a:t>
            </a:r>
            <a:r>
              <a:rPr lang="en-US" i="1" dirty="0" smtClean="0">
                <a:solidFill>
                  <a:srgbClr val="0070C0"/>
                </a:solidFill>
              </a:rPr>
              <a:t>  </a:t>
            </a:r>
          </a:p>
          <a:p>
            <a:r>
              <a:rPr lang="ru-RU" i="1" dirty="0" smtClean="0">
                <a:solidFill>
                  <a:srgbClr val="0070C0"/>
                </a:solidFill>
              </a:rPr>
              <a:t>Под­бери </a:t>
            </a:r>
            <a:r>
              <a:rPr lang="ru-RU" i="1" dirty="0">
                <a:solidFill>
                  <a:srgbClr val="0070C0"/>
                </a:solidFill>
              </a:rPr>
              <a:t>соответствующие слова.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098" name="Picture 2" descr="http://shkolazhizni.ru/img/content/i46/46322_or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23" r="15123"/>
          <a:stretch/>
        </p:blipFill>
        <p:spPr bwMode="auto">
          <a:xfrm>
            <a:off x="3995936" y="2275210"/>
            <a:ext cx="5227974" cy="46158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07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96" y="332656"/>
            <a:ext cx="89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Если </a:t>
            </a:r>
            <a:r>
              <a:rPr lang="ru-RU" dirty="0" smtClean="0"/>
              <a:t>быть внимательным, </a:t>
            </a:r>
            <a:r>
              <a:rPr lang="ru-RU" dirty="0"/>
              <a:t>то </a:t>
            </a:r>
            <a:r>
              <a:rPr lang="ru-RU" dirty="0" smtClean="0"/>
              <a:t>можно найти </a:t>
            </a:r>
            <a:r>
              <a:rPr lang="ru-RU" dirty="0"/>
              <a:t>у сфинкса </a:t>
            </a:r>
            <a:r>
              <a:rPr lang="ru-RU" u="sng" dirty="0"/>
              <a:t>символы царской власти</a:t>
            </a:r>
            <a:r>
              <a:rPr lang="ru-RU" dirty="0"/>
              <a:t>. </a:t>
            </a:r>
            <a:r>
              <a:rPr lang="ru-RU" i="1" dirty="0">
                <a:solidFill>
                  <a:srgbClr val="0070C0"/>
                </a:solidFill>
              </a:rPr>
              <a:t>Прочитай зашифрованные слова. Впиши и объясни их.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148" y="1268760"/>
            <a:ext cx="82562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Урей</a:t>
            </a:r>
            <a:r>
              <a:rPr lang="ru-RU" dirty="0" smtClean="0"/>
              <a:t> — принадлежность царского убора </a:t>
            </a:r>
            <a:r>
              <a:rPr lang="ru-RU" dirty="0" smtClean="0">
                <a:solidFill>
                  <a:srgbClr val="00B050"/>
                </a:solidFill>
                <a:hlinkClick r:id="rId2" tooltip="Фараон"/>
              </a:rPr>
              <a:t>фараонов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8744" y="1916832"/>
            <a:ext cx="6678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err="1"/>
              <a:t>Клафт</a:t>
            </a:r>
            <a:r>
              <a:rPr lang="ru-RU" dirty="0" smtClean="0"/>
              <a:t> - головной платок </a:t>
            </a:r>
            <a:r>
              <a:rPr lang="ru-RU" u="sng" dirty="0" smtClean="0">
                <a:solidFill>
                  <a:srgbClr val="00B050"/>
                </a:solidFill>
              </a:rPr>
              <a:t>египетских фараонов</a:t>
            </a:r>
            <a:r>
              <a:rPr lang="ru-RU" dirty="0" smtClean="0"/>
              <a:t>.</a:t>
            </a:r>
          </a:p>
          <a:p>
            <a:endParaRPr lang="ru-RU" u="sng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148" y="2501584"/>
            <a:ext cx="81842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Двойная корона</a:t>
            </a:r>
            <a:r>
              <a:rPr lang="ru-RU" b="1" dirty="0" smtClean="0"/>
              <a:t> </a:t>
            </a:r>
            <a:r>
              <a:rPr lang="ru-RU" dirty="0" smtClean="0"/>
              <a:t>– корона единого </a:t>
            </a:r>
            <a:r>
              <a:rPr lang="ru-RU" u="sng" dirty="0" smtClean="0">
                <a:solidFill>
                  <a:srgbClr val="00B050"/>
                </a:solidFill>
              </a:rPr>
              <a:t>правителя Египта</a:t>
            </a:r>
            <a:r>
              <a:rPr lang="ru-RU" dirty="0" smtClean="0"/>
              <a:t>.</a:t>
            </a:r>
            <a:endParaRPr lang="ru-RU" dirty="0" smtClean="0"/>
          </a:p>
        </p:txBody>
      </p:sp>
      <p:pic>
        <p:nvPicPr>
          <p:cNvPr id="5122" name="Picture 2" descr="http://документальные-фильмы.рф/uploads/images/700/631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560" y="2681567"/>
            <a:ext cx="3073440" cy="41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 вниз 5"/>
          <p:cNvSpPr/>
          <p:nvPr/>
        </p:nvSpPr>
        <p:spPr>
          <a:xfrm rot="5400000">
            <a:off x="6042692" y="3254452"/>
            <a:ext cx="226968" cy="2304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5400000">
            <a:off x="5898676" y="2275242"/>
            <a:ext cx="226968" cy="2304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5400000">
            <a:off x="5501620" y="4550596"/>
            <a:ext cx="226968" cy="2304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873659" y="4144970"/>
            <a:ext cx="10422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>
                <a:solidFill>
                  <a:srgbClr val="00B050"/>
                </a:solidFill>
              </a:rPr>
              <a:t>Урей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72852" y="5422461"/>
            <a:ext cx="13901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err="1" smtClean="0">
                <a:solidFill>
                  <a:srgbClr val="00B050"/>
                </a:solidFill>
              </a:rPr>
              <a:t>Клафт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32999" y="3052276"/>
            <a:ext cx="3105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>
                <a:solidFill>
                  <a:srgbClr val="00B050"/>
                </a:solidFill>
              </a:rPr>
              <a:t>Двойная корона</a:t>
            </a:r>
            <a:r>
              <a:rPr lang="ru-RU" sz="2800" b="1" dirty="0" smtClean="0">
                <a:solidFill>
                  <a:srgbClr val="00B050"/>
                </a:solidFill>
              </a:rPr>
              <a:t> 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13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8" grpId="0" animBg="1"/>
      <p:bldP spid="9" grpId="0" animBg="1"/>
      <p:bldP spid="7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4" name="Picture 10" descr="http://www.hellopiter.ru/image/top_9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6992"/>
            <a:ext cx="4048125" cy="3448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332656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4. Что «охраняют» египетские сфинксы в Петербурге?</a:t>
            </a:r>
            <a:endParaRPr lang="ru-RU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340768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Пристань на Университетской набережной — прекрасное украшение Невы и Петербурга. </a:t>
            </a:r>
            <a:endParaRPr lang="ru-RU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smtClean="0"/>
              <a:t>Сфинксы </a:t>
            </a:r>
            <a:r>
              <a:rPr lang="ru-RU" dirty="0"/>
              <a:t>возвышаются на гранитных </a:t>
            </a:r>
            <a:r>
              <a:rPr lang="ru-RU" b="1" dirty="0" smtClean="0"/>
              <a:t>постаментах</a:t>
            </a:r>
            <a:r>
              <a:rPr lang="ru-RU" dirty="0" smtClean="0"/>
              <a:t>. </a:t>
            </a:r>
            <a:r>
              <a:rPr lang="ru-RU" dirty="0"/>
              <a:t>По­глядывают вниз. Широкие ступени лестницы словно повторяют бег невских волн. Взметнули бронзовые крылья </a:t>
            </a:r>
            <a:r>
              <a:rPr lang="ru-RU" b="1" dirty="0" smtClean="0"/>
              <a:t>грифоны</a:t>
            </a:r>
            <a:r>
              <a:rPr lang="ru-RU" dirty="0" smtClean="0"/>
              <a:t>. </a:t>
            </a:r>
            <a:r>
              <a:rPr lang="ru-RU" dirty="0"/>
              <a:t>Изящные </a:t>
            </a:r>
            <a:r>
              <a:rPr lang="ru-RU" b="1" dirty="0" smtClean="0"/>
              <a:t>светильники </a:t>
            </a:r>
            <a:r>
              <a:rPr lang="ru-RU" dirty="0"/>
              <a:t>напо­минают древнегреческие </a:t>
            </a:r>
            <a:r>
              <a:rPr lang="ru-RU" b="1" dirty="0" smtClean="0"/>
              <a:t>жертвенники.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48124" y="3092382"/>
            <a:ext cx="498837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Пристань напоминает о мастерстве её создателей. </a:t>
            </a:r>
            <a:endParaRPr lang="ru-RU" dirty="0" smtClean="0"/>
          </a:p>
          <a:p>
            <a:pPr lvl="0"/>
            <a:r>
              <a:rPr lang="ru-RU" i="1" dirty="0" smtClean="0">
                <a:solidFill>
                  <a:srgbClr val="0070C0"/>
                </a:solidFill>
              </a:rPr>
              <a:t>О </a:t>
            </a:r>
            <a:r>
              <a:rPr lang="ru-RU" i="1" dirty="0">
                <a:solidFill>
                  <a:srgbClr val="0070C0"/>
                </a:solidFill>
              </a:rPr>
              <a:t>людях каких профес­сий помнят сфинксы? (Следует указать не менее пяти профессий.)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/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4610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ile:Commemorative plaque for Konstantin To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4300"/>
            <a:ext cx="428625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99992" y="118168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Константин Андреевич Тон (1794—1881) учился в Академии художеств. 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После </a:t>
            </a:r>
            <a:r>
              <a:rPr lang="ru-RU" dirty="0"/>
              <a:t>окончания Академии совершенствовал своё мастерство в Италии, Франции. 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Стал </a:t>
            </a:r>
            <a:r>
              <a:rPr lang="ru-RU" dirty="0"/>
              <a:t>академиком архитектуры, преподавал в Академии художеств. 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Многие </a:t>
            </a:r>
            <a:r>
              <a:rPr lang="ru-RU" dirty="0"/>
              <a:t>со­оружения, построенные по его проектам, к сожалению, не сохранились. 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Но </a:t>
            </a:r>
            <a:r>
              <a:rPr lang="ru-RU" dirty="0"/>
              <a:t>есть два зда­ния-близнеца, которые до сих пор украшают Петербург и Москву. 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Это </a:t>
            </a:r>
            <a:r>
              <a:rPr lang="ru-RU" dirty="0"/>
              <a:t>— вокзалы на од­ной из старинных российских железных дорог. 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На </a:t>
            </a:r>
            <a:r>
              <a:rPr lang="ru-RU" dirty="0"/>
              <a:t>петербургском вокзале установлена мемориальная доска в честь архитектора</a:t>
            </a:r>
            <a:r>
              <a:rPr lang="ru-RU" dirty="0" smtClean="0"/>
              <a:t>.  </a:t>
            </a:r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r>
              <a:rPr lang="ru-RU" i="1" dirty="0" smtClean="0">
                <a:solidFill>
                  <a:srgbClr val="0070C0"/>
                </a:solidFill>
              </a:rPr>
              <a:t>О </a:t>
            </a:r>
            <a:r>
              <a:rPr lang="ru-RU" i="1" dirty="0">
                <a:solidFill>
                  <a:srgbClr val="0070C0"/>
                </a:solidFill>
              </a:rPr>
              <a:t>каком вокзале идёт речь</a:t>
            </a:r>
            <a:r>
              <a:rPr lang="ru-RU" i="1" dirty="0" smtClean="0">
                <a:solidFill>
                  <a:srgbClr val="0070C0"/>
                </a:solidFill>
              </a:rPr>
              <a:t>?</a:t>
            </a:r>
          </a:p>
          <a:p>
            <a:r>
              <a:rPr lang="ru-RU" i="1" u="sng" dirty="0" smtClean="0"/>
              <a:t>Московский вокзал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81071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spbtravel.ru/pic/photo/attbig_91_6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4" y="188639"/>
            <a:ext cx="6441131" cy="4176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4437112"/>
            <a:ext cx="916789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u="sng" dirty="0" smtClean="0"/>
              <a:t>Академия художеств</a:t>
            </a:r>
          </a:p>
          <a:p>
            <a:r>
              <a:rPr lang="ru-RU" sz="3200" dirty="0" smtClean="0"/>
              <a:t>Санкт-Петербург, </a:t>
            </a:r>
            <a:r>
              <a:rPr lang="ru-RU" sz="3200" dirty="0" smtClean="0">
                <a:effectLst/>
              </a:rPr>
              <a:t>Университетская наб., д. 17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2487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725144"/>
            <a:ext cx="6512511" cy="1143000"/>
          </a:xfrm>
        </p:spPr>
        <p:txBody>
          <a:bodyPr/>
          <a:lstStyle/>
          <a:p>
            <a:r>
              <a:rPr lang="ru-RU" dirty="0" smtClean="0"/>
              <a:t>Домашнее задание:</a:t>
            </a:r>
            <a:br>
              <a:rPr lang="ru-RU" dirty="0" smtClean="0"/>
            </a:br>
            <a:r>
              <a:rPr lang="ru-RU" sz="4800" dirty="0"/>
              <a:t>§ </a:t>
            </a:r>
            <a:r>
              <a:rPr lang="ru-RU" sz="4800" dirty="0" smtClean="0"/>
              <a:t>3 - вопросы 5, 7</a:t>
            </a:r>
            <a:r>
              <a:rPr lang="ru-RU" sz="4800" dirty="0"/>
              <a:t/>
            </a:r>
            <a:br>
              <a:rPr lang="ru-RU" sz="4800" dirty="0"/>
            </a:br>
            <a:endParaRPr lang="ru-RU" dirty="0"/>
          </a:p>
        </p:txBody>
      </p:sp>
      <p:pic>
        <p:nvPicPr>
          <p:cNvPr id="9218" name="Picture 2" descr="http://rusfacts.ru/wp-content/uploads/2010/06/gallery_promo21132141-640x355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3" y="188640"/>
            <a:ext cx="7788158" cy="432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07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174</TotalTime>
  <Words>403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 </vt:lpstr>
      <vt:lpstr>1. Что ты знаешь о древнеегипетских сфинксах 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задание: § 3 - вопросы 5, 7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Пристань на Университетской набережной</dc:title>
  <dc:creator>Спирины</dc:creator>
  <cp:lastModifiedBy>Спирины</cp:lastModifiedBy>
  <cp:revision>11</cp:revision>
  <dcterms:created xsi:type="dcterms:W3CDTF">2013-10-07T07:32:38Z</dcterms:created>
  <dcterms:modified xsi:type="dcterms:W3CDTF">2013-10-07T10:27:29Z</dcterms:modified>
</cp:coreProperties>
</file>