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5" r:id="rId3"/>
    <p:sldId id="258" r:id="rId4"/>
    <p:sldId id="259" r:id="rId5"/>
    <p:sldId id="276" r:id="rId6"/>
    <p:sldId id="278" r:id="rId7"/>
    <p:sldId id="277" r:id="rId8"/>
    <p:sldId id="279" r:id="rId9"/>
    <p:sldId id="260" r:id="rId10"/>
    <p:sldId id="263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Номинация «Презентация экспозиции, музейного экспоната»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Выполнила: учитель физики МБОУ </a:t>
            </a:r>
            <a:r>
              <a:rPr lang="ru-RU" dirty="0" err="1" smtClean="0">
                <a:solidFill>
                  <a:srgbClr val="0070C0"/>
                </a:solidFill>
              </a:rPr>
              <a:t>Солчурской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сош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Монгуш</a:t>
            </a:r>
            <a:r>
              <a:rPr lang="ru-RU" dirty="0" smtClean="0">
                <a:solidFill>
                  <a:srgbClr val="0070C0"/>
                </a:solidFill>
              </a:rPr>
              <a:t> Лариса </a:t>
            </a:r>
            <a:r>
              <a:rPr lang="ru-RU" dirty="0" err="1" smtClean="0">
                <a:solidFill>
                  <a:srgbClr val="0070C0"/>
                </a:solidFill>
              </a:rPr>
              <a:t>Намбар-ооловна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«</a:t>
            </a:r>
            <a:r>
              <a:rPr lang="ru-RU" sz="3600" dirty="0" err="1" smtClean="0"/>
              <a:t>Овюр</a:t>
            </a:r>
            <a:r>
              <a:rPr lang="ru-RU" sz="3600" dirty="0" smtClean="0"/>
              <a:t> начала </a:t>
            </a:r>
            <a:r>
              <a:rPr lang="en-US" sz="3600" dirty="0" smtClean="0"/>
              <a:t>XXI</a:t>
            </a:r>
            <a:r>
              <a:rPr lang="ru-RU" sz="3600" dirty="0" smtClean="0"/>
              <a:t> века: ветер перемен» в музее МБОУ </a:t>
            </a:r>
            <a:r>
              <a:rPr lang="ru-RU" sz="3600" dirty="0" err="1" smtClean="0"/>
              <a:t>Солчурской</a:t>
            </a:r>
            <a:r>
              <a:rPr lang="ru-RU" sz="3600" dirty="0" smtClean="0"/>
              <a:t> </a:t>
            </a:r>
            <a:r>
              <a:rPr lang="ru-RU" sz="3600" dirty="0" err="1" smtClean="0"/>
              <a:t>сош</a:t>
            </a:r>
            <a:r>
              <a:rPr lang="ru-RU" sz="3600" dirty="0" smtClean="0"/>
              <a:t> </a:t>
            </a:r>
            <a:r>
              <a:rPr lang="ru-RU" sz="3600" dirty="0" err="1" smtClean="0"/>
              <a:t>Овюрского</a:t>
            </a:r>
            <a:r>
              <a:rPr lang="ru-RU" sz="3600" dirty="0" smtClean="0"/>
              <a:t> </a:t>
            </a:r>
            <a:r>
              <a:rPr lang="ru-RU" sz="3600" dirty="0" err="1" smtClean="0"/>
              <a:t>кожууна</a:t>
            </a:r>
            <a:endParaRPr lang="ru-RU" sz="36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41" y="2754"/>
            <a:chExt cx="9540" cy="63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41" y="2756"/>
              <a:ext cx="9540" cy="6308"/>
              <a:chOff x="1521" y="1674"/>
              <a:chExt cx="9540" cy="6840"/>
            </a:xfrm>
          </p:grpSpPr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 rot="5400000">
                <a:off x="6201" y="-3006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 rot="5400000">
                <a:off x="6201" y="3654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52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1088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9981" y="2740"/>
              <a:ext cx="900" cy="1491"/>
              <a:chOff x="9517" y="773"/>
              <a:chExt cx="1581" cy="177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 flipH="1">
              <a:off x="1341" y="2754"/>
              <a:ext cx="900" cy="1659"/>
              <a:chOff x="9517" y="773"/>
              <a:chExt cx="1581" cy="177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 flipV="1">
              <a:off x="9981" y="7577"/>
              <a:ext cx="900" cy="1491"/>
              <a:chOff x="9517" y="773"/>
              <a:chExt cx="1581" cy="1770"/>
            </a:xfrm>
          </p:grpSpPr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flipH="1" flipV="1">
              <a:off x="1341" y="7577"/>
              <a:ext cx="900" cy="1491"/>
              <a:chOff x="9517" y="773"/>
              <a:chExt cx="1581" cy="1770"/>
            </a:xfrm>
          </p:grpSpPr>
          <p:sp>
            <p:nvSpPr>
              <p:cNvPr id="10" name="Freeform 29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30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827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Местечко </a:t>
            </a:r>
            <a:r>
              <a:rPr lang="ru-RU" dirty="0" err="1"/>
              <a:t>Хос</a:t>
            </a:r>
            <a:r>
              <a:rPr lang="ru-RU" dirty="0"/>
              <a:t> </a:t>
            </a:r>
            <a:r>
              <a:rPr lang="ru-RU" dirty="0" smtClean="0"/>
              <a:t>–Терек </a:t>
            </a:r>
            <a:r>
              <a:rPr lang="ru-RU" dirty="0"/>
              <a:t>была базой экспедиции </a:t>
            </a:r>
            <a:r>
              <a:rPr lang="ru-RU" dirty="0" smtClean="0"/>
              <a:t>ВСЕГЕИ.</a:t>
            </a:r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41" y="2754"/>
            <a:chExt cx="9540" cy="63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41" y="2756"/>
              <a:ext cx="9540" cy="6308"/>
              <a:chOff x="1521" y="1674"/>
              <a:chExt cx="9540" cy="6840"/>
            </a:xfrm>
          </p:grpSpPr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 rot="5400000">
                <a:off x="6201" y="-3006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 rot="5400000">
                <a:off x="6201" y="3654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52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1088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9981" y="2740"/>
              <a:ext cx="900" cy="1491"/>
              <a:chOff x="9517" y="773"/>
              <a:chExt cx="1581" cy="177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 flipH="1">
              <a:off x="1341" y="2754"/>
              <a:ext cx="900" cy="1659"/>
              <a:chOff x="9517" y="773"/>
              <a:chExt cx="1581" cy="177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 flipV="1">
              <a:off x="9981" y="7577"/>
              <a:ext cx="900" cy="1491"/>
              <a:chOff x="9517" y="773"/>
              <a:chExt cx="1581" cy="1770"/>
            </a:xfrm>
          </p:grpSpPr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flipH="1" flipV="1">
              <a:off x="1341" y="7577"/>
              <a:ext cx="900" cy="1491"/>
              <a:chOff x="9517" y="773"/>
              <a:chExt cx="1581" cy="1770"/>
            </a:xfrm>
          </p:grpSpPr>
          <p:sp>
            <p:nvSpPr>
              <p:cNvPr id="10" name="Freeform 29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30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</p:grpSp>
      <p:pic>
        <p:nvPicPr>
          <p:cNvPr id="34" name="Picture 5" descr="100_016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1163"/>
            <a:ext cx="6355179" cy="47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3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Собиратель экспоната: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Ученик 2 класса МБОУ </a:t>
            </a:r>
            <a:r>
              <a:rPr lang="ru-RU" dirty="0" err="1" smtClean="0"/>
              <a:t>Солчурской</a:t>
            </a:r>
            <a:r>
              <a:rPr lang="ru-RU" dirty="0" smtClean="0"/>
              <a:t> средней общеобразовательной школы </a:t>
            </a:r>
            <a:r>
              <a:rPr lang="ru-RU" dirty="0" err="1" smtClean="0"/>
              <a:t>Монгуш</a:t>
            </a:r>
            <a:r>
              <a:rPr lang="ru-RU" dirty="0" smtClean="0"/>
              <a:t> </a:t>
            </a:r>
            <a:r>
              <a:rPr lang="ru-RU" dirty="0" err="1" smtClean="0"/>
              <a:t>Очураш</a:t>
            </a:r>
            <a:r>
              <a:rPr lang="ru-RU" dirty="0" smtClean="0"/>
              <a:t>_ праправнук владельца экспоната.</a:t>
            </a:r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41" y="2754"/>
            <a:chExt cx="9540" cy="63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41" y="2756"/>
              <a:ext cx="9540" cy="6308"/>
              <a:chOff x="1521" y="1674"/>
              <a:chExt cx="9540" cy="6840"/>
            </a:xfrm>
          </p:grpSpPr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 rot="5400000">
                <a:off x="6201" y="-3006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 rot="5400000">
                <a:off x="6201" y="3654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52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1088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9981" y="2740"/>
              <a:ext cx="900" cy="1491"/>
              <a:chOff x="9517" y="773"/>
              <a:chExt cx="1581" cy="177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 flipH="1">
              <a:off x="1341" y="2754"/>
              <a:ext cx="900" cy="1659"/>
              <a:chOff x="9517" y="773"/>
              <a:chExt cx="1581" cy="177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 flipV="1">
              <a:off x="9981" y="7577"/>
              <a:ext cx="900" cy="1491"/>
              <a:chOff x="9517" y="773"/>
              <a:chExt cx="1581" cy="1770"/>
            </a:xfrm>
          </p:grpSpPr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flipH="1" flipV="1">
              <a:off x="1341" y="7577"/>
              <a:ext cx="900" cy="1491"/>
              <a:chOff x="9517" y="773"/>
              <a:chExt cx="1581" cy="1770"/>
            </a:xfrm>
          </p:grpSpPr>
          <p:sp>
            <p:nvSpPr>
              <p:cNvPr id="10" name="Freeform 29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30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555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r>
              <a:rPr lang="ru-RU"/>
              <a:t> </a:t>
            </a:r>
          </a:p>
        </p:txBody>
      </p:sp>
      <p:pic>
        <p:nvPicPr>
          <p:cNvPr id="164867" name="Picture 3" descr="Изображение 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8" name="WordArt 4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6934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Малый уголок Великой России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село Солчур</a:t>
            </a:r>
          </a:p>
        </p:txBody>
      </p:sp>
      <p:sp>
        <p:nvSpPr>
          <p:cNvPr id="164869" name="WordArt 5"/>
          <p:cNvSpPr>
            <a:spLocks noChangeArrowheads="1" noChangeShapeType="1" noTextEdit="1"/>
          </p:cNvSpPr>
          <p:nvPr/>
        </p:nvSpPr>
        <p:spPr bwMode="auto">
          <a:xfrm rot="5400000">
            <a:off x="7442200" y="2092325"/>
            <a:ext cx="28797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Экспозиция</a:t>
            </a:r>
          </a:p>
        </p:txBody>
      </p:sp>
      <p:grpSp>
        <p:nvGrpSpPr>
          <p:cNvPr id="16487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41" y="2754"/>
            <a:chExt cx="9540" cy="6300"/>
          </a:xfrm>
        </p:grpSpPr>
        <p:grpSp>
          <p:nvGrpSpPr>
            <p:cNvPr id="164871" name="Group 5"/>
            <p:cNvGrpSpPr>
              <a:grpSpLocks/>
            </p:cNvGrpSpPr>
            <p:nvPr/>
          </p:nvGrpSpPr>
          <p:grpSpPr bwMode="auto">
            <a:xfrm>
              <a:off x="1341" y="2756"/>
              <a:ext cx="9540" cy="6308"/>
              <a:chOff x="1521" y="1674"/>
              <a:chExt cx="9540" cy="6840"/>
            </a:xfrm>
          </p:grpSpPr>
          <p:sp>
            <p:nvSpPr>
              <p:cNvPr id="164872" name="Rectangle 6"/>
              <p:cNvSpPr>
                <a:spLocks noChangeArrowheads="1"/>
              </p:cNvSpPr>
              <p:nvPr/>
            </p:nvSpPr>
            <p:spPr bwMode="auto">
              <a:xfrm rot="5400000">
                <a:off x="6201" y="-3006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73" name="Rectangle 7"/>
              <p:cNvSpPr>
                <a:spLocks noChangeArrowheads="1"/>
              </p:cNvSpPr>
              <p:nvPr/>
            </p:nvSpPr>
            <p:spPr bwMode="auto">
              <a:xfrm rot="5400000">
                <a:off x="6201" y="3654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74" name="Rectangle 8"/>
              <p:cNvSpPr>
                <a:spLocks noChangeArrowheads="1"/>
              </p:cNvSpPr>
              <p:nvPr/>
            </p:nvSpPr>
            <p:spPr bwMode="auto">
              <a:xfrm>
                <a:off x="152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75" name="Rectangle 9"/>
              <p:cNvSpPr>
                <a:spLocks noChangeArrowheads="1"/>
              </p:cNvSpPr>
              <p:nvPr/>
            </p:nvSpPr>
            <p:spPr bwMode="auto">
              <a:xfrm>
                <a:off x="1088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64876" name="Group 10"/>
            <p:cNvGrpSpPr>
              <a:grpSpLocks/>
            </p:cNvGrpSpPr>
            <p:nvPr/>
          </p:nvGrpSpPr>
          <p:grpSpPr bwMode="auto">
            <a:xfrm>
              <a:off x="9981" y="2740"/>
              <a:ext cx="900" cy="1491"/>
              <a:chOff x="9517" y="773"/>
              <a:chExt cx="1581" cy="1770"/>
            </a:xfrm>
          </p:grpSpPr>
          <p:sp>
            <p:nvSpPr>
              <p:cNvPr id="164877" name="Freeform 11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78" name="Freeform 12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79" name="Freeform 13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80" name="Rectangle 14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81" name="Freeform 15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64882" name="Group 16"/>
            <p:cNvGrpSpPr>
              <a:grpSpLocks/>
            </p:cNvGrpSpPr>
            <p:nvPr/>
          </p:nvGrpSpPr>
          <p:grpSpPr bwMode="auto">
            <a:xfrm flipH="1">
              <a:off x="1341" y="2754"/>
              <a:ext cx="900" cy="1659"/>
              <a:chOff x="9517" y="773"/>
              <a:chExt cx="1581" cy="1770"/>
            </a:xfrm>
          </p:grpSpPr>
          <p:sp>
            <p:nvSpPr>
              <p:cNvPr id="164883" name="Freeform 17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84" name="Freeform 18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85" name="Freeform 19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86" name="Rectangle 20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87" name="Freeform 21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64888" name="Group 22"/>
            <p:cNvGrpSpPr>
              <a:grpSpLocks/>
            </p:cNvGrpSpPr>
            <p:nvPr/>
          </p:nvGrpSpPr>
          <p:grpSpPr bwMode="auto">
            <a:xfrm flipV="1">
              <a:off x="9981" y="7577"/>
              <a:ext cx="900" cy="1491"/>
              <a:chOff x="9517" y="773"/>
              <a:chExt cx="1581" cy="1770"/>
            </a:xfrm>
          </p:grpSpPr>
          <p:sp>
            <p:nvSpPr>
              <p:cNvPr id="164889" name="Freeform 23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90" name="Freeform 24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91" name="Freeform 25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92" name="Rectangle 26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93" name="Freeform 27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64894" name="Group 28"/>
            <p:cNvGrpSpPr>
              <a:grpSpLocks/>
            </p:cNvGrpSpPr>
            <p:nvPr/>
          </p:nvGrpSpPr>
          <p:grpSpPr bwMode="auto">
            <a:xfrm flipH="1" flipV="1">
              <a:off x="1341" y="7577"/>
              <a:ext cx="900" cy="1491"/>
              <a:chOff x="9517" y="773"/>
              <a:chExt cx="1581" cy="1770"/>
            </a:xfrm>
          </p:grpSpPr>
          <p:sp>
            <p:nvSpPr>
              <p:cNvPr id="164895" name="Freeform 29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96" name="Freeform 30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97" name="Freeform 31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98" name="Rectangle 32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4899" name="Freeform 33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1115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Уникальный экспонат бытовая «Швейная машина», фирмы «Зингер»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6" name="Текст 3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Производитель- Германия (1900 – 1910гг.Швейная машина была куплена у русских геологов чабанами- аратами </a:t>
            </a:r>
            <a:r>
              <a:rPr lang="ru-RU" dirty="0" err="1" smtClean="0">
                <a:solidFill>
                  <a:srgbClr val="7030A0"/>
                </a:solidFill>
              </a:rPr>
              <a:t>Монгуш</a:t>
            </a:r>
            <a:r>
              <a:rPr lang="ru-RU" dirty="0" smtClean="0">
                <a:solidFill>
                  <a:srgbClr val="7030A0"/>
                </a:solidFill>
              </a:rPr>
              <a:t> Н.Х-К и </a:t>
            </a:r>
            <a:r>
              <a:rPr lang="ru-RU" dirty="0" err="1" smtClean="0">
                <a:solidFill>
                  <a:srgbClr val="7030A0"/>
                </a:solidFill>
              </a:rPr>
              <a:t>Донгак</a:t>
            </a:r>
            <a:r>
              <a:rPr lang="ru-RU" dirty="0" smtClean="0">
                <a:solidFill>
                  <a:srgbClr val="7030A0"/>
                </a:solidFill>
              </a:rPr>
              <a:t> А.О-С, в 1947 году. Геологи работали в местечке </a:t>
            </a:r>
            <a:r>
              <a:rPr lang="ru-RU" dirty="0" err="1" smtClean="0">
                <a:solidFill>
                  <a:srgbClr val="7030A0"/>
                </a:solidFill>
              </a:rPr>
              <a:t>Улаатай</a:t>
            </a:r>
            <a:r>
              <a:rPr lang="ru-RU" dirty="0" smtClean="0">
                <a:solidFill>
                  <a:srgbClr val="7030A0"/>
                </a:solidFill>
              </a:rPr>
              <a:t>. Машина тогда же была не новая, но отдали за нее молодую дойную корову.</a:t>
            </a:r>
            <a:endParaRPr lang="ru-RU" dirty="0">
              <a:solidFill>
                <a:srgbClr val="7030A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41" y="2754"/>
            <a:chExt cx="9540" cy="63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41" y="2756"/>
              <a:ext cx="9540" cy="6308"/>
              <a:chOff x="1521" y="1674"/>
              <a:chExt cx="9540" cy="6840"/>
            </a:xfrm>
          </p:grpSpPr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 rot="5400000">
                <a:off x="6201" y="-3006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 rot="5400000">
                <a:off x="6201" y="3654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52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1088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9981" y="2740"/>
              <a:ext cx="900" cy="1491"/>
              <a:chOff x="9517" y="773"/>
              <a:chExt cx="1581" cy="177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 flipH="1">
              <a:off x="1341" y="2754"/>
              <a:ext cx="900" cy="1659"/>
              <a:chOff x="9517" y="773"/>
              <a:chExt cx="1581" cy="177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 flipV="1">
              <a:off x="9981" y="7577"/>
              <a:ext cx="900" cy="1491"/>
              <a:chOff x="9517" y="773"/>
              <a:chExt cx="1581" cy="1770"/>
            </a:xfrm>
          </p:grpSpPr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flipH="1" flipV="1">
              <a:off x="1341" y="7577"/>
              <a:ext cx="900" cy="1491"/>
              <a:chOff x="9517" y="773"/>
              <a:chExt cx="1581" cy="1770"/>
            </a:xfrm>
          </p:grpSpPr>
          <p:sp>
            <p:nvSpPr>
              <p:cNvPr id="10" name="Freeform 29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30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</p:grpSp>
      <p:pic>
        <p:nvPicPr>
          <p:cNvPr id="1026" name="Picture 2" descr="C:\Users\User\Documents\2013-03-05, 2013\2013 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0497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8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2133" y="71905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И</a:t>
            </a:r>
            <a:r>
              <a:rPr lang="ru-RU" sz="2000" dirty="0" smtClean="0"/>
              <a:t>сточник поступления </a:t>
            </a:r>
            <a:br>
              <a:rPr lang="ru-RU" sz="2000" dirty="0" smtClean="0"/>
            </a:br>
            <a:r>
              <a:rPr lang="ru-RU" sz="2000" dirty="0" smtClean="0"/>
              <a:t>Владелец -   </a:t>
            </a:r>
            <a:r>
              <a:rPr lang="ru-RU" sz="2000" dirty="0"/>
              <a:t>д</a:t>
            </a:r>
            <a:r>
              <a:rPr lang="ru-RU" sz="2000" dirty="0" smtClean="0"/>
              <a:t>аритель экспоната -   </a:t>
            </a:r>
            <a:r>
              <a:rPr lang="ru-RU" sz="2000" dirty="0" err="1" smtClean="0"/>
              <a:t>Монгуш</a:t>
            </a:r>
            <a:r>
              <a:rPr lang="ru-RU" sz="2000" dirty="0" smtClean="0"/>
              <a:t> </a:t>
            </a:r>
            <a:r>
              <a:rPr lang="ru-RU" sz="2000" dirty="0" err="1" smtClean="0"/>
              <a:t>Кунзенмаа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Намбар-ооловна</a:t>
            </a:r>
            <a:r>
              <a:rPr lang="ru-RU" sz="2000" dirty="0" smtClean="0"/>
              <a:t> – пенсионер,  72 года, «Заслуженный чабан Тувинской АССР», машина передалась по наследству от матери.</a:t>
            </a:r>
            <a:br>
              <a:rPr lang="ru-RU" sz="2000" dirty="0" smtClean="0"/>
            </a:br>
            <a:r>
              <a:rPr lang="ru-RU" sz="2000" dirty="0" smtClean="0"/>
              <a:t> Ей 1947 году </a:t>
            </a:r>
            <a:r>
              <a:rPr lang="ru-RU" sz="2000" dirty="0"/>
              <a:t>было 5 лет, с 6 лет она училась вместе детьми </a:t>
            </a:r>
            <a:r>
              <a:rPr lang="ru-RU" sz="2000" dirty="0" smtClean="0"/>
              <a:t>геологов.</a:t>
            </a:r>
          </a:p>
        </p:txBody>
      </p:sp>
      <p:pic>
        <p:nvPicPr>
          <p:cNvPr id="2050" name="Picture 2" descr="C:\Users\User\Documents\2013-03-05, 2013\2013 0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327991"/>
            <a:ext cx="3749675" cy="281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41" y="2754"/>
            <a:chExt cx="9540" cy="63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41" y="2756"/>
              <a:ext cx="9540" cy="6308"/>
              <a:chOff x="1521" y="1674"/>
              <a:chExt cx="9540" cy="6840"/>
            </a:xfrm>
          </p:grpSpPr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 rot="5400000">
                <a:off x="6201" y="-3006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 rot="5400000">
                <a:off x="6201" y="3654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52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1088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9981" y="2740"/>
              <a:ext cx="900" cy="1491"/>
              <a:chOff x="9517" y="773"/>
              <a:chExt cx="1581" cy="177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 flipH="1">
              <a:off x="1341" y="2754"/>
              <a:ext cx="900" cy="1659"/>
              <a:chOff x="9517" y="773"/>
              <a:chExt cx="1581" cy="177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 flipV="1">
              <a:off x="9981" y="7577"/>
              <a:ext cx="900" cy="1491"/>
              <a:chOff x="9517" y="773"/>
              <a:chExt cx="1581" cy="1770"/>
            </a:xfrm>
          </p:grpSpPr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flipH="1" flipV="1">
              <a:off x="1341" y="7577"/>
              <a:ext cx="900" cy="1491"/>
              <a:chOff x="9517" y="773"/>
              <a:chExt cx="1581" cy="1770"/>
            </a:xfrm>
          </p:grpSpPr>
          <p:sp>
            <p:nvSpPr>
              <p:cNvPr id="10" name="Freeform 29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30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</p:grpSp>
      <p:pic>
        <p:nvPicPr>
          <p:cNvPr id="36" name="Picture 3" descr="100_29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2327349"/>
            <a:ext cx="3749675" cy="2812901"/>
          </a:xfrm>
        </p:spPr>
      </p:pic>
    </p:spTree>
    <p:extLst>
      <p:ext uri="{BB962C8B-B14F-4D97-AF65-F5344CB8AC3E}">
        <p14:creationId xmlns:p14="http://schemas.microsoft.com/office/powerpoint/2010/main" val="337906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поступления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начале 20 века предметы русского быта </a:t>
            </a:r>
            <a:r>
              <a:rPr lang="ru-RU" dirty="0"/>
              <a:t>были </a:t>
            </a:r>
            <a:r>
              <a:rPr lang="ru-RU" dirty="0" smtClean="0"/>
              <a:t>редкими для тувинского населения - </a:t>
            </a:r>
            <a:r>
              <a:rPr lang="ru-RU" dirty="0"/>
              <a:t>«</a:t>
            </a:r>
            <a:r>
              <a:rPr lang="ru-RU" dirty="0" smtClean="0"/>
              <a:t>роскошью». Машина - необходимый хозяйственный предмет для женщины – рукодельницы, </a:t>
            </a:r>
            <a:r>
              <a:rPr lang="ru-RU" dirty="0" err="1" smtClean="0"/>
              <a:t>Анайбан</a:t>
            </a:r>
            <a:r>
              <a:rPr lang="ru-RU" dirty="0" smtClean="0"/>
              <a:t> </a:t>
            </a:r>
            <a:r>
              <a:rPr lang="ru-RU" dirty="0" err="1" smtClean="0"/>
              <a:t>Одай</a:t>
            </a:r>
            <a:r>
              <a:rPr lang="ru-RU" dirty="0" smtClean="0"/>
              <a:t> – </a:t>
            </a:r>
            <a:r>
              <a:rPr lang="ru-RU" dirty="0" err="1" smtClean="0"/>
              <a:t>Суруновна</a:t>
            </a:r>
            <a:r>
              <a:rPr lang="ru-RU" dirty="0" smtClean="0"/>
              <a:t> , 1921 года рождения(на фото впереди в 1995 году) - человек прогрессивного взгляда, любознательная, заинтересовалась машиной сразу и договорилась о цене.  Она научила хозяйку машины как доить корову, а Маша как обращаться машиной и научила  ее шить. Стоимость – молодая дойная корова.</a:t>
            </a:r>
          </a:p>
          <a:p>
            <a:endParaRPr lang="ru-RU" dirty="0"/>
          </a:p>
        </p:txBody>
      </p:sp>
      <p:pic>
        <p:nvPicPr>
          <p:cNvPr id="5" name="Picture 2" descr="C:\Documents and Settings\школа\Рабочий стол\2008-04-21\2008-04-21\Scan10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844824"/>
            <a:ext cx="3745916" cy="3960440"/>
          </a:xfrm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41" y="2754"/>
            <a:chExt cx="9540" cy="6300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341" y="2756"/>
              <a:ext cx="9540" cy="6308"/>
              <a:chOff x="1521" y="1674"/>
              <a:chExt cx="9540" cy="6840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 rot="5400000">
                <a:off x="6201" y="-3006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 rot="5400000">
                <a:off x="6201" y="3654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152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1088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9981" y="2740"/>
              <a:ext cx="900" cy="1491"/>
              <a:chOff x="9517" y="773"/>
              <a:chExt cx="1581" cy="1770"/>
            </a:xfrm>
          </p:grpSpPr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 flipH="1">
              <a:off x="1341" y="2754"/>
              <a:ext cx="900" cy="1659"/>
              <a:chOff x="9517" y="773"/>
              <a:chExt cx="1581" cy="1770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 flipV="1">
              <a:off x="9981" y="7577"/>
              <a:ext cx="900" cy="1491"/>
              <a:chOff x="9517" y="773"/>
              <a:chExt cx="1581" cy="1770"/>
            </a:xfrm>
          </p:grpSpPr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0" name="Rectangle 26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 flipH="1" flipV="1">
              <a:off x="1341" y="7577"/>
              <a:ext cx="900" cy="1491"/>
              <a:chOff x="9517" y="773"/>
              <a:chExt cx="1581" cy="1770"/>
            </a:xfrm>
          </p:grpSpPr>
          <p:sp>
            <p:nvSpPr>
              <p:cNvPr id="12" name="Freeform 29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3" name="Freeform 30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31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5" name="Rectangle 32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33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71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err="1" smtClean="0">
                <a:solidFill>
                  <a:srgbClr val="990000"/>
                </a:solidFill>
              </a:rPr>
              <a:t>Монгуш</a:t>
            </a:r>
            <a:r>
              <a:rPr lang="ru-RU" dirty="0" smtClean="0">
                <a:solidFill>
                  <a:srgbClr val="990000"/>
                </a:solidFill>
              </a:rPr>
              <a:t> </a:t>
            </a:r>
            <a:r>
              <a:rPr lang="ru-RU" dirty="0" err="1" smtClean="0">
                <a:solidFill>
                  <a:srgbClr val="990000"/>
                </a:solidFill>
              </a:rPr>
              <a:t>Намбар-оол</a:t>
            </a:r>
            <a:r>
              <a:rPr lang="ru-RU" dirty="0" smtClean="0">
                <a:solidFill>
                  <a:srgbClr val="990000"/>
                </a:solidFill>
              </a:rPr>
              <a:t> </a:t>
            </a:r>
            <a:r>
              <a:rPr lang="ru-RU" dirty="0" err="1" smtClean="0">
                <a:solidFill>
                  <a:srgbClr val="990000"/>
                </a:solidFill>
              </a:rPr>
              <a:t>Хенче-Караевич</a:t>
            </a:r>
            <a:r>
              <a:rPr lang="ru-RU" dirty="0" smtClean="0">
                <a:solidFill>
                  <a:srgbClr val="990000"/>
                </a:solidFill>
              </a:rPr>
              <a:t>- хозяин семьи</a:t>
            </a:r>
            <a:endParaRPr lang="ru-RU" dirty="0" smtClean="0">
              <a:solidFill>
                <a:srgbClr val="990000"/>
              </a:solidFill>
            </a:endParaRPr>
          </a:p>
        </p:txBody>
      </p:sp>
      <p:pic>
        <p:nvPicPr>
          <p:cNvPr id="18435" name="Picture 2" descr="C:\Documents and Settings\школа\Рабочий стол\2008-04-21\Scan10003.JP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4182" r="25000"/>
          <a:stretch>
            <a:fillRect/>
          </a:stretch>
        </p:blipFill>
        <p:spPr>
          <a:xfrm>
            <a:off x="899592" y="1556792"/>
            <a:ext cx="4029026" cy="4266475"/>
          </a:xfrm>
          <a:noFill/>
        </p:spPr>
      </p:pic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Кавалер орденов Ленина, </a:t>
            </a:r>
            <a:r>
              <a:rPr lang="ru-RU" sz="1800" dirty="0" err="1" smtClean="0"/>
              <a:t>Октябрской</a:t>
            </a:r>
            <a:r>
              <a:rPr lang="ru-RU" sz="1800" dirty="0" smtClean="0"/>
              <a:t> революции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Заслуженный </a:t>
            </a:r>
            <a:r>
              <a:rPr lang="ru-RU" sz="1800" dirty="0" smtClean="0"/>
              <a:t>животновод ТАССР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dirty="0" smtClean="0"/>
              <a:t>Награжден медалями: юбилейный медаль к 100-летию Ленина, серебряной и бронзовой медалей ВДНХ СССР, «За трудовое отличие», «ветеран труда», занесен в Почетную книгу «</a:t>
            </a:r>
            <a:r>
              <a:rPr lang="ru-RU" sz="1800" b="1" dirty="0" smtClean="0">
                <a:solidFill>
                  <a:srgbClr val="990000"/>
                </a:solidFill>
              </a:rPr>
              <a:t>Люди 20 века Тувы</a:t>
            </a:r>
            <a:r>
              <a:rPr lang="ru-RU" sz="1800" dirty="0" smtClean="0"/>
              <a:t>»</a:t>
            </a:r>
          </a:p>
          <a:p>
            <a:pPr eaLnBrk="1" hangingPunct="1">
              <a:lnSpc>
                <a:spcPct val="90000"/>
              </a:lnSpc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7279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советские специалисты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Владимир Иванович Серпухов  </a:t>
            </a:r>
            <a:r>
              <a:rPr lang="ru-RU" dirty="0"/>
              <a:t>в 1947 году начальником </a:t>
            </a:r>
            <a:r>
              <a:rPr lang="ru-RU" dirty="0" smtClean="0"/>
              <a:t>экспедиции ВСЕГЕИ,  работавшей </a:t>
            </a:r>
            <a:r>
              <a:rPr lang="ru-RU" dirty="0"/>
              <a:t>на Южном склоне хребта </a:t>
            </a:r>
            <a:r>
              <a:rPr lang="ru-RU" dirty="0" err="1"/>
              <a:t>Танну</a:t>
            </a:r>
            <a:r>
              <a:rPr lang="ru-RU" dirty="0"/>
              <a:t>-Ола, открыла на левом берегу р. </a:t>
            </a:r>
            <a:r>
              <a:rPr lang="ru-RU" dirty="0" err="1"/>
              <a:t>Улатай</a:t>
            </a:r>
            <a:r>
              <a:rPr lang="ru-RU" dirty="0"/>
              <a:t> железо-урановое </a:t>
            </a:r>
            <a:r>
              <a:rPr lang="ru-RU" dirty="0" err="1" smtClean="0"/>
              <a:t>оруденение</a:t>
            </a:r>
            <a:r>
              <a:rPr lang="ru-RU" dirty="0" smtClean="0"/>
              <a:t>. Исследовали железорудное месторождение «</a:t>
            </a:r>
            <a:r>
              <a:rPr lang="ru-RU" dirty="0" err="1" smtClean="0"/>
              <a:t>Шивиттиг-Оорга</a:t>
            </a:r>
            <a:r>
              <a:rPr lang="ru-RU" dirty="0" smtClean="0"/>
              <a:t>. Ввели </a:t>
            </a:r>
            <a:r>
              <a:rPr lang="ru-RU" dirty="0"/>
              <a:t>детальные поиски железорудного </a:t>
            </a:r>
            <a:r>
              <a:rPr lang="ru-RU" dirty="0" smtClean="0"/>
              <a:t>месторождения</a:t>
            </a:r>
            <a:r>
              <a:rPr lang="ru-RU" dirty="0"/>
              <a:t>,</a:t>
            </a:r>
            <a:r>
              <a:rPr lang="ru-RU" dirty="0" smtClean="0"/>
              <a:t> изучали </a:t>
            </a:r>
            <a:r>
              <a:rPr lang="ru-RU" dirty="0"/>
              <a:t>магнитные свойства </a:t>
            </a:r>
            <a:r>
              <a:rPr lang="ru-RU" dirty="0" smtClean="0"/>
              <a:t>руды, </a:t>
            </a:r>
            <a:r>
              <a:rPr lang="ru-RU" dirty="0"/>
              <a:t>околорудных изменений и вмещающих </a:t>
            </a:r>
            <a:r>
              <a:rPr lang="ru-RU" dirty="0" smtClean="0"/>
              <a:t>пород, проводили </a:t>
            </a:r>
            <a:r>
              <a:rPr lang="ru-RU" dirty="0"/>
              <a:t>геофизические методы поисков и разведки </a:t>
            </a:r>
            <a:r>
              <a:rPr lang="ru-RU" dirty="0" smtClean="0"/>
              <a:t>месторождения.  Экспедиция  работала круглогодично в течении 5 лет, вместе с ними работали и местное население.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dirty="0" smtClean="0"/>
              <a:t>Геологи жили семьями в местечке </a:t>
            </a:r>
            <a:r>
              <a:rPr lang="ru-RU" dirty="0" err="1" smtClean="0"/>
              <a:t>Хос</a:t>
            </a:r>
            <a:r>
              <a:rPr lang="ru-RU" dirty="0" smtClean="0"/>
              <a:t>-Терек, построили несколько домиков, даже учили детей геологов в специальной комнате. </a:t>
            </a:r>
            <a:endParaRPr lang="ru-RU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41" y="2754"/>
            <a:chExt cx="9540" cy="63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41" y="2756"/>
              <a:ext cx="9540" cy="6308"/>
              <a:chOff x="1521" y="1674"/>
              <a:chExt cx="9540" cy="6840"/>
            </a:xfrm>
          </p:grpSpPr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 rot="5400000">
                <a:off x="6201" y="-3006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 rot="5400000">
                <a:off x="6201" y="3654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52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1088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9981" y="2740"/>
              <a:ext cx="900" cy="1491"/>
              <a:chOff x="9517" y="773"/>
              <a:chExt cx="1581" cy="177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 flipH="1">
              <a:off x="1341" y="2754"/>
              <a:ext cx="900" cy="1659"/>
              <a:chOff x="9517" y="773"/>
              <a:chExt cx="1581" cy="177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 flipV="1">
              <a:off x="9981" y="7577"/>
              <a:ext cx="900" cy="1491"/>
              <a:chOff x="9517" y="773"/>
              <a:chExt cx="1581" cy="1770"/>
            </a:xfrm>
          </p:grpSpPr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flipH="1" flipV="1">
              <a:off x="1341" y="7577"/>
              <a:ext cx="900" cy="1491"/>
              <a:chOff x="9517" y="773"/>
              <a:chExt cx="1581" cy="1770"/>
            </a:xfrm>
          </p:grpSpPr>
          <p:sp>
            <p:nvSpPr>
              <p:cNvPr id="10" name="Freeform 29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30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428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Руководитель экспедиции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Владимир Иванович Серпухов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(1899 - 1977</a:t>
            </a:r>
            <a:r>
              <a:rPr lang="ru-RU"/>
              <a:t>) </a:t>
            </a:r>
            <a:endParaRPr lang="ru-RU" dirty="0"/>
          </a:p>
          <a:p>
            <a:r>
              <a:rPr lang="ru-RU" dirty="0"/>
              <a:t>Владимир Иванович Серпухов - выдающийся геолог, один из основателей новой отрасли геологической науки – учении о региональной металлогении, доктор г.-м. наук, профессор Горного института, заведующий кафедрой общей и полевой геологии.</a:t>
            </a:r>
          </a:p>
          <a:p>
            <a:r>
              <a:rPr lang="ru-RU" dirty="0"/>
              <a:t>Участник </a:t>
            </a:r>
            <a:r>
              <a:rPr lang="ru-RU" dirty="0" err="1"/>
              <a:t>Чаунской</a:t>
            </a:r>
            <a:r>
              <a:rPr lang="ru-RU" dirty="0"/>
              <a:t> экспедиции 1933 года.</a:t>
            </a:r>
          </a:p>
          <a:p>
            <a:r>
              <a:rPr lang="ru-RU" dirty="0"/>
              <a:t>В 1939 году окончил Ленинградский горный институт. Будучи студентом, трудился геологом и посвятил себя исследованиям удаленных и малоизученных районов Алдана, Чукотки, Якутии.</a:t>
            </a:r>
          </a:p>
          <a:p>
            <a:r>
              <a:rPr lang="ru-RU" dirty="0"/>
              <a:t>Впервые студенту-геологу Серпухову была присуждена серебряная медаль Географического общества за работу по изучению </a:t>
            </a:r>
            <a:r>
              <a:rPr lang="ru-RU" dirty="0" err="1"/>
              <a:t>Алданского</a:t>
            </a:r>
            <a:r>
              <a:rPr lang="ru-RU" dirty="0"/>
              <a:t> края.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76" y="1628800"/>
            <a:ext cx="3016700" cy="422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57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Тематическая принадлежность:</a:t>
            </a:r>
            <a:br>
              <a:rPr lang="ru-RU" sz="2000" dirty="0" smtClean="0"/>
            </a:br>
            <a:r>
              <a:rPr lang="ru-RU" sz="2000" dirty="0" smtClean="0"/>
              <a:t>Швейная машина челночного стежка фирмы «Зингер», 1900-1910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Сохранность в хорошем состоянии, шьет, коробка и подставка реставрированы в 1991 году мастером </a:t>
            </a:r>
            <a:r>
              <a:rPr lang="ru-RU" dirty="0" err="1" smtClean="0"/>
              <a:t>Иргит</a:t>
            </a:r>
            <a:r>
              <a:rPr lang="ru-RU" dirty="0" smtClean="0"/>
              <a:t> Юрием. </a:t>
            </a:r>
            <a:endParaRPr lang="ru-RU" dirty="0"/>
          </a:p>
        </p:txBody>
      </p:sp>
      <p:pic>
        <p:nvPicPr>
          <p:cNvPr id="3074" name="Picture 2" descr="C:\Users\User\Documents\2013-03-05, 2013\2013 011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4534" r="-7347" b="19670"/>
          <a:stretch/>
        </p:blipFill>
        <p:spPr bwMode="auto">
          <a:xfrm>
            <a:off x="606038" y="862312"/>
            <a:ext cx="5144218" cy="2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2013-03-05, 2013\2013 0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07" y="606491"/>
            <a:ext cx="2804951" cy="373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341" y="2754"/>
            <a:chExt cx="9540" cy="63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41" y="2756"/>
              <a:ext cx="9540" cy="6308"/>
              <a:chOff x="1521" y="1674"/>
              <a:chExt cx="9540" cy="6840"/>
            </a:xfrm>
          </p:grpSpPr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 rot="5400000">
                <a:off x="6201" y="-3006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 rot="5400000">
                <a:off x="6201" y="3654"/>
                <a:ext cx="180" cy="95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52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10881" y="1674"/>
                <a:ext cx="180" cy="6840"/>
              </a:xfrm>
              <a:prstGeom prst="rect">
                <a:avLst/>
              </a:prstGeom>
              <a:solidFill>
                <a:srgbClr val="FFC000"/>
              </a:solidFill>
              <a:ln w="952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9981" y="2740"/>
              <a:ext cx="900" cy="1491"/>
              <a:chOff x="9517" y="773"/>
              <a:chExt cx="1581" cy="1770"/>
            </a:xfrm>
          </p:grpSpPr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7" name="Freeform 13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 flipH="1">
              <a:off x="1341" y="2754"/>
              <a:ext cx="900" cy="1659"/>
              <a:chOff x="9517" y="773"/>
              <a:chExt cx="1581" cy="1770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 flipV="1">
              <a:off x="9981" y="7577"/>
              <a:ext cx="900" cy="1491"/>
              <a:chOff x="9517" y="773"/>
              <a:chExt cx="1581" cy="1770"/>
            </a:xfrm>
          </p:grpSpPr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7" name="Freeform 25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8" name="Rectangle 26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9" name="Freeform 27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flipH="1" flipV="1">
              <a:off x="1341" y="7577"/>
              <a:ext cx="900" cy="1491"/>
              <a:chOff x="9517" y="773"/>
              <a:chExt cx="1581" cy="1770"/>
            </a:xfrm>
          </p:grpSpPr>
          <p:sp>
            <p:nvSpPr>
              <p:cNvPr id="10" name="Freeform 29"/>
              <p:cNvSpPr>
                <a:spLocks/>
              </p:cNvSpPr>
              <p:nvPr/>
            </p:nvSpPr>
            <p:spPr bwMode="auto">
              <a:xfrm>
                <a:off x="10251" y="1044"/>
                <a:ext cx="635" cy="686"/>
              </a:xfrm>
              <a:custGeom>
                <a:avLst/>
                <a:gdLst>
                  <a:gd name="T0" fmla="*/ 537 w 635"/>
                  <a:gd name="T1" fmla="*/ 112 h 686"/>
                  <a:gd name="T2" fmla="*/ 635 w 635"/>
                  <a:gd name="T3" fmla="*/ 0 h 686"/>
                  <a:gd name="T4" fmla="*/ 635 w 635"/>
                  <a:gd name="T5" fmla="*/ 686 h 686"/>
                  <a:gd name="T6" fmla="*/ 0 w 635"/>
                  <a:gd name="T7" fmla="*/ 686 h 686"/>
                  <a:gd name="T8" fmla="*/ 0 w 635"/>
                  <a:gd name="T9" fmla="*/ 0 h 686"/>
                  <a:gd name="T10" fmla="*/ 635 w 635"/>
                  <a:gd name="T11" fmla="*/ 0 h 686"/>
                  <a:gd name="T12" fmla="*/ 537 w 635"/>
                  <a:gd name="T13" fmla="*/ 128 h 686"/>
                  <a:gd name="T14" fmla="*/ 97 w 635"/>
                  <a:gd name="T15" fmla="*/ 128 h 686"/>
                  <a:gd name="T16" fmla="*/ 97 w 635"/>
                  <a:gd name="T17" fmla="*/ 574 h 686"/>
                  <a:gd name="T18" fmla="*/ 537 w 635"/>
                  <a:gd name="T19" fmla="*/ 574 h 686"/>
                  <a:gd name="T20" fmla="*/ 537 w 635"/>
                  <a:gd name="T21" fmla="*/ 112 h 68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35"/>
                  <a:gd name="T34" fmla="*/ 0 h 686"/>
                  <a:gd name="T35" fmla="*/ 635 w 635"/>
                  <a:gd name="T36" fmla="*/ 686 h 68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35" h="686">
                    <a:moveTo>
                      <a:pt x="537" y="112"/>
                    </a:moveTo>
                    <a:lnTo>
                      <a:pt x="635" y="0"/>
                    </a:lnTo>
                    <a:lnTo>
                      <a:pt x="635" y="686"/>
                    </a:lnTo>
                    <a:lnTo>
                      <a:pt x="0" y="686"/>
                    </a:lnTo>
                    <a:lnTo>
                      <a:pt x="0" y="0"/>
                    </a:lnTo>
                    <a:lnTo>
                      <a:pt x="635" y="0"/>
                    </a:lnTo>
                    <a:lnTo>
                      <a:pt x="537" y="128"/>
                    </a:lnTo>
                    <a:lnTo>
                      <a:pt x="97" y="128"/>
                    </a:lnTo>
                    <a:lnTo>
                      <a:pt x="97" y="574"/>
                    </a:lnTo>
                    <a:lnTo>
                      <a:pt x="537" y="574"/>
                    </a:lnTo>
                    <a:lnTo>
                      <a:pt x="537" y="11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1" name="Freeform 30"/>
              <p:cNvSpPr>
                <a:spLocks/>
              </p:cNvSpPr>
              <p:nvPr/>
            </p:nvSpPr>
            <p:spPr bwMode="auto">
              <a:xfrm>
                <a:off x="10495" y="789"/>
                <a:ext cx="603" cy="670"/>
              </a:xfrm>
              <a:custGeom>
                <a:avLst/>
                <a:gdLst>
                  <a:gd name="T0" fmla="*/ 603 w 603"/>
                  <a:gd name="T1" fmla="*/ 0 h 670"/>
                  <a:gd name="T2" fmla="*/ 473 w 603"/>
                  <a:gd name="T3" fmla="*/ 0 h 670"/>
                  <a:gd name="T4" fmla="*/ 228 w 603"/>
                  <a:gd name="T5" fmla="*/ 0 h 670"/>
                  <a:gd name="T6" fmla="*/ 0 w 603"/>
                  <a:gd name="T7" fmla="*/ 0 h 670"/>
                  <a:gd name="T8" fmla="*/ 0 w 603"/>
                  <a:gd name="T9" fmla="*/ 670 h 670"/>
                  <a:gd name="T10" fmla="*/ 603 w 603"/>
                  <a:gd name="T11" fmla="*/ 670 h 670"/>
                  <a:gd name="T12" fmla="*/ 603 w 603"/>
                  <a:gd name="T13" fmla="*/ 0 h 670"/>
                  <a:gd name="T14" fmla="*/ 505 w 603"/>
                  <a:gd name="T15" fmla="*/ 112 h 670"/>
                  <a:gd name="T16" fmla="*/ 130 w 603"/>
                  <a:gd name="T17" fmla="*/ 112 h 670"/>
                  <a:gd name="T18" fmla="*/ 130 w 603"/>
                  <a:gd name="T19" fmla="*/ 542 h 670"/>
                  <a:gd name="T20" fmla="*/ 505 w 603"/>
                  <a:gd name="T21" fmla="*/ 542 h 670"/>
                  <a:gd name="T22" fmla="*/ 505 w 603"/>
                  <a:gd name="T23" fmla="*/ 112 h 670"/>
                  <a:gd name="T24" fmla="*/ 603 w 603"/>
                  <a:gd name="T25" fmla="*/ 0 h 6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03"/>
                  <a:gd name="T40" fmla="*/ 0 h 670"/>
                  <a:gd name="T41" fmla="*/ 603 w 603"/>
                  <a:gd name="T42" fmla="*/ 670 h 6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03" h="670">
                    <a:moveTo>
                      <a:pt x="603" y="0"/>
                    </a:moveTo>
                    <a:lnTo>
                      <a:pt x="473" y="0"/>
                    </a:lnTo>
                    <a:lnTo>
                      <a:pt x="228" y="0"/>
                    </a:lnTo>
                    <a:lnTo>
                      <a:pt x="0" y="0"/>
                    </a:lnTo>
                    <a:lnTo>
                      <a:pt x="0" y="670"/>
                    </a:lnTo>
                    <a:lnTo>
                      <a:pt x="603" y="670"/>
                    </a:lnTo>
                    <a:lnTo>
                      <a:pt x="603" y="0"/>
                    </a:lnTo>
                    <a:lnTo>
                      <a:pt x="505" y="112"/>
                    </a:lnTo>
                    <a:lnTo>
                      <a:pt x="130" y="112"/>
                    </a:lnTo>
                    <a:lnTo>
                      <a:pt x="130" y="542"/>
                    </a:lnTo>
                    <a:lnTo>
                      <a:pt x="505" y="542"/>
                    </a:lnTo>
                    <a:lnTo>
                      <a:pt x="505" y="112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2" name="Freeform 31"/>
              <p:cNvSpPr>
                <a:spLocks/>
              </p:cNvSpPr>
              <p:nvPr/>
            </p:nvSpPr>
            <p:spPr bwMode="auto">
              <a:xfrm>
                <a:off x="10495" y="1379"/>
                <a:ext cx="603" cy="1164"/>
              </a:xfrm>
              <a:custGeom>
                <a:avLst/>
                <a:gdLst>
                  <a:gd name="T0" fmla="*/ 0 w 603"/>
                  <a:gd name="T1" fmla="*/ 0 h 1164"/>
                  <a:gd name="T2" fmla="*/ 0 w 603"/>
                  <a:gd name="T3" fmla="*/ 702 h 1164"/>
                  <a:gd name="T4" fmla="*/ 505 w 603"/>
                  <a:gd name="T5" fmla="*/ 702 h 1164"/>
                  <a:gd name="T6" fmla="*/ 505 w 603"/>
                  <a:gd name="T7" fmla="*/ 1036 h 1164"/>
                  <a:gd name="T8" fmla="*/ 342 w 603"/>
                  <a:gd name="T9" fmla="*/ 1036 h 1164"/>
                  <a:gd name="T10" fmla="*/ 342 w 603"/>
                  <a:gd name="T11" fmla="*/ 861 h 1164"/>
                  <a:gd name="T12" fmla="*/ 130 w 603"/>
                  <a:gd name="T13" fmla="*/ 861 h 1164"/>
                  <a:gd name="T14" fmla="*/ 130 w 603"/>
                  <a:gd name="T15" fmla="*/ 1004 h 1164"/>
                  <a:gd name="T16" fmla="*/ 261 w 603"/>
                  <a:gd name="T17" fmla="*/ 1004 h 1164"/>
                  <a:gd name="T18" fmla="*/ 261 w 603"/>
                  <a:gd name="T19" fmla="*/ 1164 h 1164"/>
                  <a:gd name="T20" fmla="*/ 603 w 603"/>
                  <a:gd name="T21" fmla="*/ 1164 h 1164"/>
                  <a:gd name="T22" fmla="*/ 603 w 603"/>
                  <a:gd name="T23" fmla="*/ 590 h 1164"/>
                  <a:gd name="T24" fmla="*/ 98 w 603"/>
                  <a:gd name="T25" fmla="*/ 590 h 1164"/>
                  <a:gd name="T26" fmla="*/ 98 w 603"/>
                  <a:gd name="T27" fmla="*/ 0 h 1164"/>
                  <a:gd name="T28" fmla="*/ 0 w 603"/>
                  <a:gd name="T29" fmla="*/ 0 h 11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03"/>
                  <a:gd name="T46" fmla="*/ 0 h 1164"/>
                  <a:gd name="T47" fmla="*/ 603 w 603"/>
                  <a:gd name="T48" fmla="*/ 1164 h 11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03" h="1164">
                    <a:moveTo>
                      <a:pt x="0" y="0"/>
                    </a:moveTo>
                    <a:lnTo>
                      <a:pt x="0" y="702"/>
                    </a:lnTo>
                    <a:lnTo>
                      <a:pt x="505" y="702"/>
                    </a:lnTo>
                    <a:lnTo>
                      <a:pt x="505" y="1036"/>
                    </a:lnTo>
                    <a:lnTo>
                      <a:pt x="342" y="1036"/>
                    </a:lnTo>
                    <a:lnTo>
                      <a:pt x="342" y="861"/>
                    </a:lnTo>
                    <a:lnTo>
                      <a:pt x="130" y="861"/>
                    </a:lnTo>
                    <a:lnTo>
                      <a:pt x="130" y="1004"/>
                    </a:lnTo>
                    <a:lnTo>
                      <a:pt x="261" y="1004"/>
                    </a:lnTo>
                    <a:lnTo>
                      <a:pt x="261" y="1164"/>
                    </a:lnTo>
                    <a:lnTo>
                      <a:pt x="603" y="1164"/>
                    </a:lnTo>
                    <a:lnTo>
                      <a:pt x="603" y="590"/>
                    </a:lnTo>
                    <a:lnTo>
                      <a:pt x="98" y="590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/>
            </p:nvSpPr>
            <p:spPr bwMode="auto">
              <a:xfrm>
                <a:off x="10055" y="1730"/>
                <a:ext cx="196" cy="239"/>
              </a:xfrm>
              <a:prstGeom prst="rect">
                <a:avLst/>
              </a:pr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  <p:sp>
            <p:nvSpPr>
              <p:cNvPr id="14" name="Freeform 33"/>
              <p:cNvSpPr>
                <a:spLocks/>
              </p:cNvSpPr>
              <p:nvPr/>
            </p:nvSpPr>
            <p:spPr bwMode="auto">
              <a:xfrm>
                <a:off x="9517" y="773"/>
                <a:ext cx="1076" cy="702"/>
              </a:xfrm>
              <a:custGeom>
                <a:avLst/>
                <a:gdLst>
                  <a:gd name="T0" fmla="*/ 1076 w 1076"/>
                  <a:gd name="T1" fmla="*/ 702 h 702"/>
                  <a:gd name="T2" fmla="*/ 457 w 1076"/>
                  <a:gd name="T3" fmla="*/ 702 h 702"/>
                  <a:gd name="T4" fmla="*/ 457 w 1076"/>
                  <a:gd name="T5" fmla="*/ 128 h 702"/>
                  <a:gd name="T6" fmla="*/ 115 w 1076"/>
                  <a:gd name="T7" fmla="*/ 128 h 702"/>
                  <a:gd name="T8" fmla="*/ 115 w 1076"/>
                  <a:gd name="T9" fmla="*/ 287 h 702"/>
                  <a:gd name="T10" fmla="*/ 310 w 1076"/>
                  <a:gd name="T11" fmla="*/ 287 h 702"/>
                  <a:gd name="T12" fmla="*/ 310 w 1076"/>
                  <a:gd name="T13" fmla="*/ 542 h 702"/>
                  <a:gd name="T14" fmla="*/ 229 w 1076"/>
                  <a:gd name="T15" fmla="*/ 542 h 702"/>
                  <a:gd name="T16" fmla="*/ 229 w 1076"/>
                  <a:gd name="T17" fmla="*/ 399 h 702"/>
                  <a:gd name="T18" fmla="*/ 0 w 1076"/>
                  <a:gd name="T19" fmla="*/ 399 h 702"/>
                  <a:gd name="T20" fmla="*/ 0 w 1076"/>
                  <a:gd name="T21" fmla="*/ 0 h 702"/>
                  <a:gd name="T22" fmla="*/ 571 w 1076"/>
                  <a:gd name="T23" fmla="*/ 0 h 702"/>
                  <a:gd name="T24" fmla="*/ 571 w 1076"/>
                  <a:gd name="T25" fmla="*/ 558 h 702"/>
                  <a:gd name="T26" fmla="*/ 1076 w 1076"/>
                  <a:gd name="T27" fmla="*/ 558 h 702"/>
                  <a:gd name="T28" fmla="*/ 1076 w 1076"/>
                  <a:gd name="T29" fmla="*/ 702 h 7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6"/>
                  <a:gd name="T46" fmla="*/ 0 h 702"/>
                  <a:gd name="T47" fmla="*/ 1076 w 1076"/>
                  <a:gd name="T48" fmla="*/ 702 h 7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6" h="702">
                    <a:moveTo>
                      <a:pt x="1076" y="702"/>
                    </a:moveTo>
                    <a:lnTo>
                      <a:pt x="457" y="702"/>
                    </a:lnTo>
                    <a:lnTo>
                      <a:pt x="457" y="128"/>
                    </a:lnTo>
                    <a:lnTo>
                      <a:pt x="115" y="128"/>
                    </a:lnTo>
                    <a:lnTo>
                      <a:pt x="115" y="287"/>
                    </a:lnTo>
                    <a:lnTo>
                      <a:pt x="310" y="287"/>
                    </a:lnTo>
                    <a:lnTo>
                      <a:pt x="310" y="542"/>
                    </a:lnTo>
                    <a:lnTo>
                      <a:pt x="229" y="542"/>
                    </a:lnTo>
                    <a:lnTo>
                      <a:pt x="229" y="399"/>
                    </a:lnTo>
                    <a:lnTo>
                      <a:pt x="0" y="399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1" y="558"/>
                    </a:lnTo>
                    <a:lnTo>
                      <a:pt x="1076" y="558"/>
                    </a:lnTo>
                    <a:lnTo>
                      <a:pt x="1076" y="702"/>
                    </a:lnTo>
                    <a:close/>
                  </a:path>
                </a:pathLst>
              </a:custGeom>
              <a:solidFill>
                <a:srgbClr val="FFC000"/>
              </a:solidFill>
              <a:ln w="1333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8523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232</TotalTime>
  <Words>381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«Овюр начала XXI века: ветер перемен» в музее МБОУ Солчурской сош Овюрского кожууна</vt:lpstr>
      <vt:lpstr> </vt:lpstr>
      <vt:lpstr>Уникальный экспонат бытовая «Швейная машина», фирмы «Зингер»</vt:lpstr>
      <vt:lpstr> Источник поступления  Владелец -   даритель экспоната -   Монгуш Кунзенмаа Намбар-ооловна – пенсионер,  72 года, «Заслуженный чабан Тувинской АССР», машина передалась по наследству от матери.  Ей 1947 году было 5 лет, с 6 лет она училась вместе детьми геологов.</vt:lpstr>
      <vt:lpstr>Способ поступления</vt:lpstr>
      <vt:lpstr>Монгуш Намбар-оол Хенче-Караевич- хозяин семьи</vt:lpstr>
      <vt:lpstr>Первые советские специалисты</vt:lpstr>
      <vt:lpstr>Руководитель экспедиции </vt:lpstr>
      <vt:lpstr>Тематическая принадлежность: Швейная машина челночного стежка фирмы «Зингер», 1900-1910</vt:lpstr>
      <vt:lpstr>Местечко Хос –Терек была базой экспедиции ВСЕГЕИ.</vt:lpstr>
      <vt:lpstr>Собиратель экспоната: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«Овюр начала XXI века: ветер перемен» в музее МБОУ Солчурской сош Овюрского кожууна</dc:title>
  <dc:creator>User</dc:creator>
  <cp:lastModifiedBy>Солчурская СОШ</cp:lastModifiedBy>
  <cp:revision>24</cp:revision>
  <dcterms:created xsi:type="dcterms:W3CDTF">2013-08-04T01:43:24Z</dcterms:created>
  <dcterms:modified xsi:type="dcterms:W3CDTF">2013-09-22T12:18:38Z</dcterms:modified>
</cp:coreProperties>
</file>