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4682" autoAdjust="0"/>
  </p:normalViewPr>
  <p:slideViewPr>
    <p:cSldViewPr>
      <p:cViewPr varScale="1">
        <p:scale>
          <a:sx n="105" d="100"/>
          <a:sy n="105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B74D02-AA12-48AE-A238-069ED3AB247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DB520-5A2C-4F8C-912E-5F6C86041025}">
      <dgm:prSet phldrT="[Текст]"/>
      <dgm:spPr/>
      <dgm:t>
        <a:bodyPr/>
        <a:lstStyle/>
        <a:p>
          <a:r>
            <a:rPr lang="ru-RU" b="1" i="1" dirty="0" smtClean="0"/>
            <a:t>Коммуникация как взаимодействие</a:t>
          </a:r>
        </a:p>
        <a:p>
          <a:r>
            <a:rPr lang="ru-RU" b="1" i="1" dirty="0" smtClean="0"/>
            <a:t>-действия направленные на учёт позиции собеседн</a:t>
          </a:r>
          <a:r>
            <a:rPr lang="ru-RU" dirty="0" smtClean="0"/>
            <a:t>ика</a:t>
          </a:r>
          <a:endParaRPr lang="ru-RU" dirty="0"/>
        </a:p>
      </dgm:t>
    </dgm:pt>
    <dgm:pt modelId="{EF190A38-62E4-4908-A0C6-8ED60B1DB3DD}" type="parTrans" cxnId="{BF779EED-39BF-4755-B5A4-3EA269356100}">
      <dgm:prSet/>
      <dgm:spPr/>
      <dgm:t>
        <a:bodyPr/>
        <a:lstStyle/>
        <a:p>
          <a:endParaRPr lang="ru-RU"/>
        </a:p>
      </dgm:t>
    </dgm:pt>
    <dgm:pt modelId="{EA611D86-5B70-4A97-B761-B76E9FF980C0}" type="sibTrans" cxnId="{BF779EED-39BF-4755-B5A4-3EA269356100}">
      <dgm:prSet/>
      <dgm:spPr/>
      <dgm:t>
        <a:bodyPr/>
        <a:lstStyle/>
        <a:p>
          <a:endParaRPr lang="ru-RU"/>
        </a:p>
      </dgm:t>
    </dgm:pt>
    <dgm:pt modelId="{A2D7AFA6-F28D-428B-8BDD-B52410C51BB7}">
      <dgm:prSet phldrT="[Текст]"/>
      <dgm:spPr/>
      <dgm:t>
        <a:bodyPr/>
        <a:lstStyle/>
        <a:p>
          <a:r>
            <a:rPr lang="ru-RU" b="1" i="1" dirty="0" smtClean="0"/>
            <a:t>Коммуникация как условие формирования умственных действий. Это </a:t>
          </a:r>
          <a:r>
            <a:rPr lang="ru-RU" b="1" i="1" dirty="0" err="1" smtClean="0"/>
            <a:t>коммуникативно</a:t>
          </a:r>
          <a:r>
            <a:rPr lang="ru-RU" b="1" i="1" dirty="0" smtClean="0"/>
            <a:t>- речевые действия, служащие средством передачи информации другим людям</a:t>
          </a:r>
          <a:endParaRPr lang="ru-RU" b="1" i="1" dirty="0"/>
        </a:p>
      </dgm:t>
    </dgm:pt>
    <dgm:pt modelId="{3A854935-1411-4425-8FBC-21162B70C44A}" type="parTrans" cxnId="{555AD56A-C81C-433F-9CC9-0BC076F73441}">
      <dgm:prSet/>
      <dgm:spPr/>
      <dgm:t>
        <a:bodyPr/>
        <a:lstStyle/>
        <a:p>
          <a:endParaRPr lang="ru-RU"/>
        </a:p>
      </dgm:t>
    </dgm:pt>
    <dgm:pt modelId="{5AB7850C-20BF-43FB-89AF-84521E7851EC}" type="sibTrans" cxnId="{555AD56A-C81C-433F-9CC9-0BC076F73441}">
      <dgm:prSet/>
      <dgm:spPr/>
      <dgm:t>
        <a:bodyPr/>
        <a:lstStyle/>
        <a:p>
          <a:endParaRPr lang="ru-RU"/>
        </a:p>
      </dgm:t>
    </dgm:pt>
    <dgm:pt modelId="{81096573-96EE-4ECB-974E-6A03155F260B}">
      <dgm:prSet phldrT="[Текст]"/>
      <dgm:spPr/>
      <dgm:t>
        <a:bodyPr/>
        <a:lstStyle/>
        <a:p>
          <a:r>
            <a:rPr lang="ru-RU" b="1" i="1" dirty="0" smtClean="0"/>
            <a:t>Коммуникация как кооперация – действия направленные на сотрудничество. Это согласование усилий по достижению общей цели.</a:t>
          </a:r>
          <a:endParaRPr lang="ru-RU" b="1" i="1" dirty="0"/>
        </a:p>
      </dgm:t>
    </dgm:pt>
    <dgm:pt modelId="{5C65E150-2D8F-4DC4-BA16-B3F481519DF5}" type="sibTrans" cxnId="{A81D4301-945A-473A-B6C7-82931BC4FCBB}">
      <dgm:prSet/>
      <dgm:spPr/>
      <dgm:t>
        <a:bodyPr/>
        <a:lstStyle/>
        <a:p>
          <a:endParaRPr lang="ru-RU"/>
        </a:p>
      </dgm:t>
    </dgm:pt>
    <dgm:pt modelId="{5759EDCA-3A66-41AC-BD6C-0B27B23FCE97}" type="parTrans" cxnId="{A81D4301-945A-473A-B6C7-82931BC4FCBB}">
      <dgm:prSet/>
      <dgm:spPr/>
      <dgm:t>
        <a:bodyPr/>
        <a:lstStyle/>
        <a:p>
          <a:endParaRPr lang="ru-RU"/>
        </a:p>
      </dgm:t>
    </dgm:pt>
    <dgm:pt modelId="{0256218C-F760-4BA4-8569-C8E1EA9920DB}">
      <dgm:prSet phldrT="[Текст]"/>
      <dgm:spPr/>
      <dgm:t>
        <a:bodyPr/>
        <a:lstStyle/>
        <a:p>
          <a:r>
            <a:rPr lang="ru-RU" b="1" i="1" dirty="0" smtClean="0"/>
            <a:t>Коммуникативные умения</a:t>
          </a:r>
          <a:endParaRPr lang="ru-RU" b="1" i="1" dirty="0"/>
        </a:p>
      </dgm:t>
    </dgm:pt>
    <dgm:pt modelId="{BD115020-69E0-4204-8E81-7D4CAFD1475C}" type="sibTrans" cxnId="{4E546F97-F27E-4818-AF12-3EF2FE3F4BDA}">
      <dgm:prSet/>
      <dgm:spPr/>
      <dgm:t>
        <a:bodyPr/>
        <a:lstStyle/>
        <a:p>
          <a:endParaRPr lang="ru-RU"/>
        </a:p>
      </dgm:t>
    </dgm:pt>
    <dgm:pt modelId="{22CEF8B3-B21C-4DF8-B981-37B112BDE65E}" type="parTrans" cxnId="{4E546F97-F27E-4818-AF12-3EF2FE3F4BDA}">
      <dgm:prSet/>
      <dgm:spPr/>
      <dgm:t>
        <a:bodyPr/>
        <a:lstStyle/>
        <a:p>
          <a:endParaRPr lang="ru-RU"/>
        </a:p>
      </dgm:t>
    </dgm:pt>
    <dgm:pt modelId="{128D4017-D4C4-46C6-B2A9-914AE807C982}" type="pres">
      <dgm:prSet presAssocID="{6EB74D02-AA12-48AE-A238-069ED3AB24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29C5EB-46F0-4022-82BC-CF62ED7CDAF7}" type="pres">
      <dgm:prSet presAssocID="{0256218C-F760-4BA4-8569-C8E1EA9920DB}" presName="roof" presStyleLbl="dkBgShp" presStyleIdx="0" presStyleCnt="2" custLinFactNeighborX="-6314" custLinFactNeighborY="7588"/>
      <dgm:spPr/>
      <dgm:t>
        <a:bodyPr/>
        <a:lstStyle/>
        <a:p>
          <a:endParaRPr lang="ru-RU"/>
        </a:p>
      </dgm:t>
    </dgm:pt>
    <dgm:pt modelId="{60961298-7069-425B-8F10-BA03791FDE3A}" type="pres">
      <dgm:prSet presAssocID="{0256218C-F760-4BA4-8569-C8E1EA9920DB}" presName="pillars" presStyleCnt="0"/>
      <dgm:spPr/>
    </dgm:pt>
    <dgm:pt modelId="{6CA5E991-D428-4F3B-8D80-6993E5A75DA2}" type="pres">
      <dgm:prSet presAssocID="{0256218C-F760-4BA4-8569-C8E1EA9920D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6FCF2-3D76-4830-B1D9-753D2D44E4B9}" type="pres">
      <dgm:prSet presAssocID="{81096573-96EE-4ECB-974E-6A03155F260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EFD75-F8D1-4D66-B9FF-6231F2372BF1}" type="pres">
      <dgm:prSet presAssocID="{A2D7AFA6-F28D-428B-8BDD-B52410C51BB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55DCC-7416-4A1E-8018-12A6F38FF8BC}" type="pres">
      <dgm:prSet presAssocID="{0256218C-F760-4BA4-8569-C8E1EA9920DB}" presName="base" presStyleLbl="dkBgShp" presStyleIdx="1" presStyleCnt="2"/>
      <dgm:spPr/>
    </dgm:pt>
  </dgm:ptLst>
  <dgm:cxnLst>
    <dgm:cxn modelId="{A33ADADB-FACA-4BA3-BCF3-211520FE55AE}" type="presOf" srcId="{A2D7AFA6-F28D-428B-8BDD-B52410C51BB7}" destId="{F9CEFD75-F8D1-4D66-B9FF-6231F2372BF1}" srcOrd="0" destOrd="0" presId="urn:microsoft.com/office/officeart/2005/8/layout/hList3"/>
    <dgm:cxn modelId="{A81D4301-945A-473A-B6C7-82931BC4FCBB}" srcId="{0256218C-F760-4BA4-8569-C8E1EA9920DB}" destId="{81096573-96EE-4ECB-974E-6A03155F260B}" srcOrd="1" destOrd="0" parTransId="{5759EDCA-3A66-41AC-BD6C-0B27B23FCE97}" sibTransId="{5C65E150-2D8F-4DC4-BA16-B3F481519DF5}"/>
    <dgm:cxn modelId="{555AD56A-C81C-433F-9CC9-0BC076F73441}" srcId="{0256218C-F760-4BA4-8569-C8E1EA9920DB}" destId="{A2D7AFA6-F28D-428B-8BDD-B52410C51BB7}" srcOrd="2" destOrd="0" parTransId="{3A854935-1411-4425-8FBC-21162B70C44A}" sibTransId="{5AB7850C-20BF-43FB-89AF-84521E7851EC}"/>
    <dgm:cxn modelId="{4E546F97-F27E-4818-AF12-3EF2FE3F4BDA}" srcId="{6EB74D02-AA12-48AE-A238-069ED3AB247F}" destId="{0256218C-F760-4BA4-8569-C8E1EA9920DB}" srcOrd="0" destOrd="0" parTransId="{22CEF8B3-B21C-4DF8-B981-37B112BDE65E}" sibTransId="{BD115020-69E0-4204-8E81-7D4CAFD1475C}"/>
    <dgm:cxn modelId="{E5820E5B-A0CE-4AE4-80D0-3240D3A263E5}" type="presOf" srcId="{81096573-96EE-4ECB-974E-6A03155F260B}" destId="{39A6FCF2-3D76-4830-B1D9-753D2D44E4B9}" srcOrd="0" destOrd="0" presId="urn:microsoft.com/office/officeart/2005/8/layout/hList3"/>
    <dgm:cxn modelId="{BF779EED-39BF-4755-B5A4-3EA269356100}" srcId="{0256218C-F760-4BA4-8569-C8E1EA9920DB}" destId="{E1CDB520-5A2C-4F8C-912E-5F6C86041025}" srcOrd="0" destOrd="0" parTransId="{EF190A38-62E4-4908-A0C6-8ED60B1DB3DD}" sibTransId="{EA611D86-5B70-4A97-B761-B76E9FF980C0}"/>
    <dgm:cxn modelId="{C2D708E2-444C-4281-AD41-6BDCD517952E}" type="presOf" srcId="{0256218C-F760-4BA4-8569-C8E1EA9920DB}" destId="{6D29C5EB-46F0-4022-82BC-CF62ED7CDAF7}" srcOrd="0" destOrd="0" presId="urn:microsoft.com/office/officeart/2005/8/layout/hList3"/>
    <dgm:cxn modelId="{1CACA320-B1AC-4571-9D38-77E4C186F7E8}" type="presOf" srcId="{6EB74D02-AA12-48AE-A238-069ED3AB247F}" destId="{128D4017-D4C4-46C6-B2A9-914AE807C982}" srcOrd="0" destOrd="0" presId="urn:microsoft.com/office/officeart/2005/8/layout/hList3"/>
    <dgm:cxn modelId="{D34DB973-CEDE-4F55-8ABB-503329CBD602}" type="presOf" srcId="{E1CDB520-5A2C-4F8C-912E-5F6C86041025}" destId="{6CA5E991-D428-4F3B-8D80-6993E5A75DA2}" srcOrd="0" destOrd="0" presId="urn:microsoft.com/office/officeart/2005/8/layout/hList3"/>
    <dgm:cxn modelId="{CE24C819-8A63-4C12-B1BA-31DCBFAC4168}" type="presParOf" srcId="{128D4017-D4C4-46C6-B2A9-914AE807C982}" destId="{6D29C5EB-46F0-4022-82BC-CF62ED7CDAF7}" srcOrd="0" destOrd="0" presId="urn:microsoft.com/office/officeart/2005/8/layout/hList3"/>
    <dgm:cxn modelId="{8940681A-5CBE-490E-BE13-062AA775C450}" type="presParOf" srcId="{128D4017-D4C4-46C6-B2A9-914AE807C982}" destId="{60961298-7069-425B-8F10-BA03791FDE3A}" srcOrd="1" destOrd="0" presId="urn:microsoft.com/office/officeart/2005/8/layout/hList3"/>
    <dgm:cxn modelId="{6D8ADC17-29C6-4222-987A-302F69A8A98A}" type="presParOf" srcId="{60961298-7069-425B-8F10-BA03791FDE3A}" destId="{6CA5E991-D428-4F3B-8D80-6993E5A75DA2}" srcOrd="0" destOrd="0" presId="urn:microsoft.com/office/officeart/2005/8/layout/hList3"/>
    <dgm:cxn modelId="{628E5987-C944-4EB5-AA78-548AC3710D4B}" type="presParOf" srcId="{60961298-7069-425B-8F10-BA03791FDE3A}" destId="{39A6FCF2-3D76-4830-B1D9-753D2D44E4B9}" srcOrd="1" destOrd="0" presId="urn:microsoft.com/office/officeart/2005/8/layout/hList3"/>
    <dgm:cxn modelId="{B27AAD88-A45D-4AF6-A0A9-7BD616AC0ADE}" type="presParOf" srcId="{60961298-7069-425B-8F10-BA03791FDE3A}" destId="{F9CEFD75-F8D1-4D66-B9FF-6231F2372BF1}" srcOrd="2" destOrd="0" presId="urn:microsoft.com/office/officeart/2005/8/layout/hList3"/>
    <dgm:cxn modelId="{A3DE1FAA-2460-4643-966C-296E67393F3A}" type="presParOf" srcId="{128D4017-D4C4-46C6-B2A9-914AE807C982}" destId="{76A55DCC-7416-4A1E-8018-12A6F38FF8B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29C5EB-46F0-4022-82BC-CF62ED7CDAF7}">
      <dsp:nvSpPr>
        <dsp:cNvPr id="0" name=""/>
        <dsp:cNvSpPr/>
      </dsp:nvSpPr>
      <dsp:spPr>
        <a:xfrm>
          <a:off x="0" y="120339"/>
          <a:ext cx="7786742" cy="158592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i="1" kern="1200" dirty="0" smtClean="0"/>
            <a:t>Коммуникативные умения</a:t>
          </a:r>
          <a:endParaRPr lang="ru-RU" sz="4800" b="1" i="1" kern="1200" dirty="0"/>
        </a:p>
      </dsp:txBody>
      <dsp:txXfrm>
        <a:off x="0" y="120339"/>
        <a:ext cx="7786742" cy="1585923"/>
      </dsp:txXfrm>
    </dsp:sp>
    <dsp:sp modelId="{6CA5E991-D428-4F3B-8D80-6993E5A75DA2}">
      <dsp:nvSpPr>
        <dsp:cNvPr id="0" name=""/>
        <dsp:cNvSpPr/>
      </dsp:nvSpPr>
      <dsp:spPr>
        <a:xfrm>
          <a:off x="3802" y="1585923"/>
          <a:ext cx="2593045" cy="333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Коммуникация как взаимодействие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-действия направленные на учёт позиции собеседн</a:t>
          </a:r>
          <a:r>
            <a:rPr lang="ru-RU" sz="2000" kern="1200" dirty="0" smtClean="0"/>
            <a:t>ика</a:t>
          </a:r>
          <a:endParaRPr lang="ru-RU" sz="2000" kern="1200" dirty="0"/>
        </a:p>
      </dsp:txBody>
      <dsp:txXfrm>
        <a:off x="3802" y="1585923"/>
        <a:ext cx="2593045" cy="3330439"/>
      </dsp:txXfrm>
    </dsp:sp>
    <dsp:sp modelId="{39A6FCF2-3D76-4830-B1D9-753D2D44E4B9}">
      <dsp:nvSpPr>
        <dsp:cNvPr id="0" name=""/>
        <dsp:cNvSpPr/>
      </dsp:nvSpPr>
      <dsp:spPr>
        <a:xfrm>
          <a:off x="2596848" y="1585923"/>
          <a:ext cx="2593045" cy="333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Коммуникация как кооперация – действия направленные на сотрудничество. Это согласование усилий по достижению общей цели.</a:t>
          </a:r>
          <a:endParaRPr lang="ru-RU" sz="2000" b="1" i="1" kern="1200" dirty="0"/>
        </a:p>
      </dsp:txBody>
      <dsp:txXfrm>
        <a:off x="2596848" y="1585923"/>
        <a:ext cx="2593045" cy="3330439"/>
      </dsp:txXfrm>
    </dsp:sp>
    <dsp:sp modelId="{F9CEFD75-F8D1-4D66-B9FF-6231F2372BF1}">
      <dsp:nvSpPr>
        <dsp:cNvPr id="0" name=""/>
        <dsp:cNvSpPr/>
      </dsp:nvSpPr>
      <dsp:spPr>
        <a:xfrm>
          <a:off x="5189893" y="1585923"/>
          <a:ext cx="2593045" cy="333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Коммуникация как условие формирования умственных действий. Это </a:t>
          </a:r>
          <a:r>
            <a:rPr lang="ru-RU" sz="2000" b="1" i="1" kern="1200" dirty="0" err="1" smtClean="0"/>
            <a:t>коммуникативно</a:t>
          </a:r>
          <a:r>
            <a:rPr lang="ru-RU" sz="2000" b="1" i="1" kern="1200" dirty="0" smtClean="0"/>
            <a:t>- речевые действия, служащие средством передачи информации другим людям</a:t>
          </a:r>
          <a:endParaRPr lang="ru-RU" sz="2000" b="1" i="1" kern="1200" dirty="0"/>
        </a:p>
      </dsp:txBody>
      <dsp:txXfrm>
        <a:off x="5189893" y="1585923"/>
        <a:ext cx="2593045" cy="3330439"/>
      </dsp:txXfrm>
    </dsp:sp>
    <dsp:sp modelId="{76A55DCC-7416-4A1E-8018-12A6F38FF8BC}">
      <dsp:nvSpPr>
        <dsp:cNvPr id="0" name=""/>
        <dsp:cNvSpPr/>
      </dsp:nvSpPr>
      <dsp:spPr>
        <a:xfrm>
          <a:off x="0" y="4916363"/>
          <a:ext cx="7786742" cy="37004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3714776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Формирование коммуникативных умений</a:t>
            </a:r>
            <a:b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индивидуальных занятиях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385765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</a:rPr>
              <a:t>В условиях работы в рамках ФГОС проблема овладения коммуникативными умениями приобретает особую актуальность.</a:t>
            </a:r>
            <a:br>
              <a:rPr lang="ru-RU" sz="2000" b="1" i="1" dirty="0" smtClean="0">
                <a:solidFill>
                  <a:schemeClr val="tx2"/>
                </a:solidFill>
              </a:rPr>
            </a:br>
            <a:r>
              <a:rPr lang="ru-RU" sz="2000" b="1" i="1" dirty="0" smtClean="0">
                <a:solidFill>
                  <a:schemeClr val="tx2"/>
                </a:solidFill>
              </a:rPr>
              <a:t>Это связано в первую очередь, с планируемыми результатами освоения основной образовательной программы начального общего образования. Программа обеспечивает достижение обучающимися трёх видов результатов: личностных, </a:t>
            </a:r>
            <a:r>
              <a:rPr lang="ru-RU" sz="2000" b="1" i="1" dirty="0" err="1" smtClean="0">
                <a:solidFill>
                  <a:schemeClr val="tx2"/>
                </a:solidFill>
              </a:rPr>
              <a:t>метапредметных</a:t>
            </a:r>
            <a:r>
              <a:rPr lang="ru-RU" sz="2000" b="1" i="1" dirty="0" smtClean="0">
                <a:solidFill>
                  <a:schemeClr val="tx2"/>
                </a:solidFill>
              </a:rPr>
              <a:t> и предметных.</a:t>
            </a:r>
            <a:r>
              <a:rPr lang="en-US" sz="2000" b="1" i="1" dirty="0" smtClean="0">
                <a:solidFill>
                  <a:schemeClr val="tx2"/>
                </a:solidFill>
              </a:rPr>
              <a:t/>
            </a:r>
            <a:br>
              <a:rPr lang="en-US" sz="2000" b="1" i="1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7810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28671"/>
            <a:ext cx="7772400" cy="3857651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</a:rPr>
              <a:t>Метапредметные</a:t>
            </a:r>
            <a:r>
              <a:rPr lang="ru-RU" b="1" i="1" dirty="0" smtClean="0">
                <a:solidFill>
                  <a:schemeClr val="tx1"/>
                </a:solidFill>
              </a:rPr>
              <a:t> результаты освоения программы включают освоенные обучающимися универсальные учебные действия. Среди них выделяют группу коммуникативных умений, составляющих для наших детей основу умения учиться, способность решать учебные и жизненные задачи и готовность к овладению основной образовательной программой.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65456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</a:rPr>
              <a:t>В сурдопедагогике проблема овладения коммуникативными умениями, всегда являлось одной из приоритетных задач и традиционно рассматривалось в качестве умения использовать речь для общения(М.А.Зыкова, </a:t>
            </a:r>
            <a:r>
              <a:rPr lang="ru-RU" sz="2000" b="1" i="1" dirty="0" err="1" smtClean="0">
                <a:solidFill>
                  <a:schemeClr val="tx2"/>
                </a:solidFill>
              </a:rPr>
              <a:t>А.Г.Зикеев,Е.П.Кузьмичёва,О.В</a:t>
            </a:r>
            <a:r>
              <a:rPr lang="ru-RU" sz="2000" b="1" i="1" dirty="0" smtClean="0">
                <a:solidFill>
                  <a:schemeClr val="tx2"/>
                </a:solidFill>
              </a:rPr>
              <a:t>. </a:t>
            </a:r>
            <a:r>
              <a:rPr lang="ru-RU" sz="2000" b="1" i="1" dirty="0" err="1" smtClean="0">
                <a:solidFill>
                  <a:schemeClr val="tx2"/>
                </a:solidFill>
              </a:rPr>
              <a:t>Швецова</a:t>
            </a:r>
            <a:r>
              <a:rPr lang="ru-RU" sz="2000" b="1" i="1" dirty="0" smtClean="0">
                <a:solidFill>
                  <a:schemeClr val="tx2"/>
                </a:solidFill>
              </a:rPr>
              <a:t>, Е.З. Яхнина и д.р. 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802" y="1214422"/>
            <a:ext cx="5286396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В новой программе содержание коммуникативных умений представлено исключительно речевыми умениями: понимание и выполнение поручений, умение выразить просьбу, побуждение, сообщение о деятельности по заданию учителя или по собственной инициативе, ответ на вопрос и обращение с вопросом.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714348" y="642918"/>
          <a:ext cx="778674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142984"/>
            <a:ext cx="7429552" cy="40934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Коммуникативные умения обеспечивают</a:t>
            </a:r>
            <a:endParaRPr lang="en-US" sz="2000" b="1" i="1" dirty="0" smtClean="0"/>
          </a:p>
          <a:p>
            <a:pPr algn="ctr"/>
            <a:r>
              <a:rPr lang="ru-RU" sz="2000" b="1" i="1" dirty="0" smtClean="0"/>
              <a:t> социальную компетентность и учёт позиции других людей, партнёров по общению или деятельности;</a:t>
            </a:r>
            <a:endParaRPr lang="en-US" sz="2000" b="1" i="1" dirty="0" smtClean="0"/>
          </a:p>
          <a:p>
            <a:pPr algn="ctr"/>
            <a:r>
              <a:rPr lang="ru-RU" sz="2000" b="1" i="1" dirty="0" smtClean="0"/>
              <a:t> умение слушать и вступать в диалог;</a:t>
            </a:r>
            <a:endParaRPr lang="en-US" sz="2000" b="1" i="1" dirty="0" smtClean="0"/>
          </a:p>
          <a:p>
            <a:pPr algn="ctr"/>
            <a:r>
              <a:rPr lang="ru-RU" sz="2000" b="1" i="1" dirty="0" smtClean="0"/>
              <a:t> участвовать в коллективном обсуждении проблем; интегрироваться в группу сверстников и строить продуктивное взаимодействие и сотрудничество со сверстниками и взрослыми.</a:t>
            </a:r>
            <a:endParaRPr lang="en-US" sz="2000" b="1" i="1" dirty="0" smtClean="0"/>
          </a:p>
          <a:p>
            <a:pPr algn="ctr"/>
            <a:r>
              <a:rPr lang="ru-RU" sz="2000" b="1" i="1" dirty="0" smtClean="0"/>
              <a:t> Таким образом, содержание понятия коммуникативных умений составляют не только речевые умения, направленные на взаимодействие со сверстниками и взрослыми, но и само взаимодействие и сотрудничество как один из элементов успешной коммуникативной деятельности.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Информационные источники: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1). Красильникова О.А. Развитие речи младших слабослышащих школьников . Учебно-методическое пособие «КАРО» Санкт-Петербург 2005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2). Никитина М.И., Красильникова О.А. чтение и развитие речи: Учебно-методическое пособие СПБ КАРО, 2006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ru-RU" dirty="0" smtClean="0"/>
              <a:t>) Педагогическая книга: С.С. Зыкова, М.А. Зыкова, Т.А. Соловьёва «Специальный Федеральный государственный образовательный стандарт начального образования глухих детей . Проект.»</a:t>
            </a:r>
            <a:r>
              <a:rPr lang="en-US" dirty="0" smtClean="0"/>
              <a:t> http://pedknigi.ru/books/19724436.html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264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Формирование коммуникативных умений на индивидуальных занятиях  </vt:lpstr>
      <vt:lpstr>В условиях работы в рамках ФГОС проблема овладения коммуникативными умениями приобретает особую актуальность. Это связано в первую очередь, с планируемыми результатами освоения основной образовательной программы начального общего образования. Программа обеспечивает достижение обучающимися трёх видов результатов: личностных, метапредметных и предметных.  </vt:lpstr>
      <vt:lpstr>Слайд 3</vt:lpstr>
      <vt:lpstr>В сурдопедагогике проблема овладения коммуникативными умениями, всегда являлось одной из приоритетных задач и традиционно рассматривалось в качестве умения использовать речь для общения(М.А.Зыкова, А.Г.Зикеев,Е.П.Кузьмичёва,О.В. Швецова, Е.З. Яхнина и д.р. ).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коммуникативных умений на индивидуальных занятиях  </dc:title>
  <dc:creator>Маргарита</dc:creator>
  <cp:lastModifiedBy>Маргарита</cp:lastModifiedBy>
  <cp:revision>18</cp:revision>
  <dcterms:created xsi:type="dcterms:W3CDTF">2014-12-27T06:32:09Z</dcterms:created>
  <dcterms:modified xsi:type="dcterms:W3CDTF">2015-02-07T06:38:35Z</dcterms:modified>
</cp:coreProperties>
</file>